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1104" y="3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C4F-7029-D810-3078-BCF31F22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Level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75FA-F5DA-C361-1A71-D2172F4F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75"/>
            <a:ext cx="6113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Using the </a:t>
            </a:r>
            <a:r>
              <a:rPr lang="en-US" sz="2000" dirty="0" err="1"/>
              <a:t>Pololu</a:t>
            </a:r>
            <a:r>
              <a:rPr lang="en-US" sz="2000" dirty="0"/>
              <a:t> MC18V7 PWM motor controller with Vs set to 24Vdc,  The </a:t>
            </a:r>
            <a:r>
              <a:rPr lang="en-US" sz="2000" dirty="0">
                <a:sym typeface="Symbol" panose="05050102010706020507" pitchFamily="18" charset="2"/>
              </a:rPr>
              <a:t> Level was measure for 30 seconds at various percent of max speed (100% duty cycle) for both FILL and DRAIN at near EMPTY and near FULL.</a:t>
            </a:r>
          </a:p>
          <a:p>
            <a:pPr marL="0" indent="0">
              <a:buNone/>
            </a:pPr>
            <a:r>
              <a:rPr lang="en-US" sz="2000" dirty="0">
                <a:sym typeface="Symbol" panose="05050102010706020507" pitchFamily="18" charset="2"/>
              </a:rPr>
              <a:t>The response has a minor shift at each case but is basically linear down to about 5% resulting in fill rate of about 0.1”/min where the control becomes unstable by 4% as shown in the ‘Zoomed In Plot.</a:t>
            </a:r>
          </a:p>
          <a:p>
            <a:pPr marL="0" indent="0">
              <a:buNone/>
            </a:pPr>
            <a:r>
              <a:rPr lang="en-US" sz="2000" b="1" u="sng" dirty="0">
                <a:sym typeface="Symbol" panose="05050102010706020507" pitchFamily="18" charset="2"/>
              </a:rPr>
              <a:t>Without doing an extensive fluid analysis, this response is assumed to be adequate for the MLOI application. </a:t>
            </a:r>
          </a:p>
          <a:p>
            <a:pPr marL="0" indent="0">
              <a:buNone/>
            </a:pPr>
            <a:r>
              <a:rPr lang="en-US" sz="1600" dirty="0">
                <a:sym typeface="Symbol" panose="05050102010706020507" pitchFamily="18" charset="2"/>
              </a:rPr>
              <a:t>Data from </a:t>
            </a:r>
            <a:r>
              <a:rPr lang="en-US" sz="1600" dirty="0" err="1">
                <a:sym typeface="Symbol" panose="05050102010706020507" pitchFamily="18" charset="2"/>
              </a:rPr>
              <a:t>mloi</a:t>
            </a:r>
            <a:r>
              <a:rPr lang="en-US" sz="1600" dirty="0">
                <a:sym typeface="Symbol" panose="05050102010706020507" pitchFamily="18" charset="2"/>
              </a:rPr>
              <a:t>:\</a:t>
            </a:r>
            <a:r>
              <a:rPr lang="en-US" sz="1600" dirty="0" err="1">
                <a:sym typeface="Symbol" panose="05050102010706020507" pitchFamily="18" charset="2"/>
              </a:rPr>
              <a:t>PM_Folder</a:t>
            </a:r>
            <a:r>
              <a:rPr lang="en-US" sz="1600" dirty="0">
                <a:sym typeface="Symbol" panose="05050102010706020507" pitchFamily="18" charset="2"/>
              </a:rPr>
              <a:t>\_3 Develop\Design Calculations.xlsx sheet Tank.  3/4/2025 R. Ales</a:t>
            </a:r>
          </a:p>
          <a:p>
            <a:pPr marL="0" indent="0">
              <a:buNone/>
            </a:pPr>
            <a:endParaRPr lang="en-US" sz="2000" dirty="0">
              <a:sym typeface="Symbol" panose="05050102010706020507" pitchFamily="18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5C051-3120-E3B0-331F-9950727F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16" y="914144"/>
            <a:ext cx="4584589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56FB39-74ED-21F0-A6FA-0485B731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16" y="373724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45E0-5717-C054-4A8F-75ABE58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ndard resistor values - Electronics - BasicTables">
            <a:extLst>
              <a:ext uri="{FF2B5EF4-FFF2-40B4-BE49-F238E27FC236}">
                <a16:creationId xmlns:a16="http://schemas.microsoft.com/office/drawing/2014/main" id="{9A7E6FF2-6912-CC06-0903-41142073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0"/>
            <a:ext cx="4238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2A9DEF-B03D-61CD-C660-F1FAD56052B1}"/>
              </a:ext>
            </a:extLst>
          </p:cNvPr>
          <p:cNvSpPr/>
          <p:nvPr/>
        </p:nvSpPr>
        <p:spPr>
          <a:xfrm>
            <a:off x="2426208" y="3901441"/>
            <a:ext cx="4201015" cy="15569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0B2BC-E339-60B1-6623-1A1978657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33"/>
          <a:stretch/>
        </p:blipFill>
        <p:spPr>
          <a:xfrm>
            <a:off x="4277788" y="3901440"/>
            <a:ext cx="1818212" cy="265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C0B42-C08D-E4C0-2065-28B5B55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42" y="3693817"/>
            <a:ext cx="1818212" cy="265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4D0B8-0ECA-72F9-346C-D7D1CCB0661A}"/>
              </a:ext>
            </a:extLst>
          </p:cNvPr>
          <p:cNvSpPr/>
          <p:nvPr/>
        </p:nvSpPr>
        <p:spPr>
          <a:xfrm>
            <a:off x="4275696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A391-BCC6-B41A-32BC-312E3CF72A73}"/>
              </a:ext>
            </a:extLst>
          </p:cNvPr>
          <p:cNvSpPr/>
          <p:nvPr/>
        </p:nvSpPr>
        <p:spPr>
          <a:xfrm>
            <a:off x="5864487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EDAF2-07BC-721E-C0C2-B11F2FBA76EA}"/>
              </a:ext>
            </a:extLst>
          </p:cNvPr>
          <p:cNvSpPr/>
          <p:nvPr/>
        </p:nvSpPr>
        <p:spPr>
          <a:xfrm>
            <a:off x="3722391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5E320-F0A7-C866-577E-8098B7C2ADA6}"/>
              </a:ext>
            </a:extLst>
          </p:cNvPr>
          <p:cNvSpPr/>
          <p:nvPr/>
        </p:nvSpPr>
        <p:spPr>
          <a:xfrm>
            <a:off x="3052453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705AD-7CFE-8542-8B79-8A39B6E52567}"/>
              </a:ext>
            </a:extLst>
          </p:cNvPr>
          <p:cNvSpPr/>
          <p:nvPr/>
        </p:nvSpPr>
        <p:spPr>
          <a:xfrm>
            <a:off x="3298371" y="3665192"/>
            <a:ext cx="544286" cy="1905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7AEFA-A79A-0195-E7D4-BEE2BA7B2670}"/>
              </a:ext>
            </a:extLst>
          </p:cNvPr>
          <p:cNvSpPr/>
          <p:nvPr/>
        </p:nvSpPr>
        <p:spPr>
          <a:xfrm>
            <a:off x="3316919" y="366519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9C47C-9980-C688-6B17-6733A4941A71}"/>
              </a:ext>
            </a:extLst>
          </p:cNvPr>
          <p:cNvSpPr/>
          <p:nvPr/>
        </p:nvSpPr>
        <p:spPr>
          <a:xfrm>
            <a:off x="3726010" y="365898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600E48-B189-90FC-F4B7-4B4CD8F4B88D}"/>
              </a:ext>
            </a:extLst>
          </p:cNvPr>
          <p:cNvSpPr/>
          <p:nvPr/>
        </p:nvSpPr>
        <p:spPr>
          <a:xfrm>
            <a:off x="2436526" y="2383971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resistor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7682B10-9D07-C150-9E3D-47EF5B70EE0B}"/>
              </a:ext>
            </a:extLst>
          </p:cNvPr>
          <p:cNvSpPr/>
          <p:nvPr/>
        </p:nvSpPr>
        <p:spPr>
          <a:xfrm>
            <a:off x="4114277" y="2478676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Reed 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A207054-2620-C66B-1080-56609F955B94}"/>
              </a:ext>
            </a:extLst>
          </p:cNvPr>
          <p:cNvSpPr/>
          <p:nvPr/>
        </p:nvSpPr>
        <p:spPr>
          <a:xfrm>
            <a:off x="5529006" y="2464671"/>
            <a:ext cx="1133988" cy="618309"/>
          </a:xfrm>
          <a:prstGeom prst="wedgeRectCallout">
            <a:avLst>
              <a:gd name="adj1" fmla="val 9886"/>
              <a:gd name="adj2" fmla="val 173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Solder </a:t>
            </a:r>
          </a:p>
          <a:p>
            <a:pPr algn="ctr"/>
            <a:r>
              <a:rPr lang="en-US" dirty="0"/>
              <a:t>Pad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9A5F7D-12D4-0FEF-C06A-B0F56F4C9CB4}"/>
              </a:ext>
            </a:extLst>
          </p:cNvPr>
          <p:cNvSpPr/>
          <p:nvPr/>
        </p:nvSpPr>
        <p:spPr>
          <a:xfrm>
            <a:off x="6848354" y="2478675"/>
            <a:ext cx="1133988" cy="618309"/>
          </a:xfrm>
          <a:prstGeom prst="wedgeRectCallout">
            <a:avLst>
              <a:gd name="adj1" fmla="val -75357"/>
              <a:gd name="adj2" fmla="val 1991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0AC8AB9-6416-BD5C-70F4-77E5CA76A52A}"/>
              </a:ext>
            </a:extLst>
          </p:cNvPr>
          <p:cNvSpPr/>
          <p:nvPr/>
        </p:nvSpPr>
        <p:spPr>
          <a:xfrm>
            <a:off x="6256373" y="4410746"/>
            <a:ext cx="1133988" cy="618309"/>
          </a:xfrm>
          <a:prstGeom prst="wedgeRectCallout">
            <a:avLst>
              <a:gd name="adj1" fmla="val -127578"/>
              <a:gd name="adj2" fmla="val -1093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Routed</a:t>
            </a:r>
          </a:p>
          <a:p>
            <a:pPr algn="ctr"/>
            <a:r>
              <a:rPr lang="en-US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428703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142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Office Theme</vt:lpstr>
      <vt:lpstr>Tank Level Response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</cp:lastModifiedBy>
  <cp:revision>10</cp:revision>
  <cp:lastPrinted>2024-05-14T17:57:03Z</cp:lastPrinted>
  <dcterms:created xsi:type="dcterms:W3CDTF">2024-04-23T13:48:51Z</dcterms:created>
  <dcterms:modified xsi:type="dcterms:W3CDTF">2025-03-04T20:47:36Z</dcterms:modified>
</cp:coreProperties>
</file>