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 autoAdjust="0"/>
    <p:restoredTop sz="93707" autoAdjust="0"/>
  </p:normalViewPr>
  <p:slideViewPr>
    <p:cSldViewPr showGuides="1">
      <p:cViewPr varScale="1">
        <p:scale>
          <a:sx n="89" d="100"/>
          <a:sy n="89" d="100"/>
        </p:scale>
        <p:origin x="660" y="300"/>
      </p:cViewPr>
      <p:guideLst>
        <p:guide orient="horz" pos="403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59E67-D686-45CA-B9F4-C64C354AF46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CE292-A6D9-4F71-AB0A-C4FBDB96B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23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CE292-A6D9-4F71-AB0A-C4FBDB96B0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09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CE292-A6D9-4F71-AB0A-C4FBDB96B0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23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CE292-A6D9-4F71-AB0A-C4FBDB96B0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77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CE292-A6D9-4F71-AB0A-C4FBDB96B0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02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2133600" cy="365125"/>
          </a:xfrm>
        </p:spPr>
        <p:txBody>
          <a:bodyPr/>
          <a:lstStyle/>
          <a:p>
            <a:r>
              <a:rPr lang="en-US" dirty="0"/>
              <a:t>© 2019 R. Ales Consulting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fld id="{875A8442-1A62-49A9-9A81-4C62FA7E6364}" type="datetimeFigureOut">
              <a:rPr lang="en-US" smtClean="0"/>
              <a:pPr/>
              <a:t>9/30/2025</a:t>
            </a:fld>
            <a:r>
              <a:rPr lang="en-US" dirty="0"/>
              <a:t>   Business CONFIDENTIAL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</p:spPr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7559675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52400"/>
            <a:ext cx="1130300" cy="69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6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0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2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2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3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4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2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9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1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38620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2019 R. Ales Consulting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416AFAE-FFE7-4D64-AB3D-0C4C3C7D6A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75A8442-1A62-49A9-9A81-4C62FA7E6364}" type="datetimeFigureOut">
              <a:rPr lang="en-US" smtClean="0"/>
              <a:pPr/>
              <a:t>9/30/2025</a:t>
            </a:fld>
            <a:r>
              <a:rPr lang="en-US" dirty="0"/>
              <a:t>   Business CONFIDENTIAL </a:t>
            </a:r>
          </a:p>
        </p:txBody>
      </p:sp>
    </p:spTree>
    <p:extLst>
      <p:ext uri="{BB962C8B-B14F-4D97-AF65-F5344CB8AC3E}">
        <p14:creationId xmlns:p14="http://schemas.microsoft.com/office/powerpoint/2010/main" val="215966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Level Calibration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</a:t>
            </a:r>
          </a:p>
          <a:p>
            <a:r>
              <a:rPr lang="en-US" dirty="0"/>
              <a:t>Rick Ales</a:t>
            </a:r>
          </a:p>
          <a:p>
            <a:r>
              <a:rPr lang="en-US" dirty="0"/>
              <a:t>5/20/2025</a:t>
            </a:r>
          </a:p>
        </p:txBody>
      </p:sp>
    </p:spTree>
    <p:extLst>
      <p:ext uri="{BB962C8B-B14F-4D97-AF65-F5344CB8AC3E}">
        <p14:creationId xmlns:p14="http://schemas.microsoft.com/office/powerpoint/2010/main" val="399124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11E0-B6B5-395C-E48C-85D34170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Calibration Full &amp; Empty Reproducibility Plot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1B7DDC-4540-5B57-91EE-1BDDA062F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144000" cy="253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65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EC6F6-8532-1F32-1E73-566F6576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B3676-84D8-6108-FE87-9EB242521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60" y="1166018"/>
            <a:ext cx="8229600" cy="4525963"/>
          </a:xfrm>
        </p:spPr>
        <p:txBody>
          <a:bodyPr/>
          <a:lstStyle/>
          <a:p>
            <a:r>
              <a:rPr lang="en-US" dirty="0"/>
              <a:t>Determine what is the acceptable System Measurement Uncertainty to set Target TP (see below).</a:t>
            </a:r>
          </a:p>
          <a:p>
            <a:r>
              <a:rPr lang="en-US" dirty="0"/>
              <a:t>Need to determine the “Goodness” Criteria for flagging a calibration verification issue prior to ATP Test.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D7DCF4-763A-B7F4-FF2D-22E59B0C4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814837"/>
            <a:ext cx="7011060" cy="3079258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240AEFF5-92E2-1D7D-ED01-B52032C45E2E}"/>
              </a:ext>
            </a:extLst>
          </p:cNvPr>
          <p:cNvSpPr/>
          <p:nvPr/>
        </p:nvSpPr>
        <p:spPr>
          <a:xfrm>
            <a:off x="4076700" y="5791200"/>
            <a:ext cx="1447140" cy="456215"/>
          </a:xfrm>
          <a:prstGeom prst="wedgeRectCallout">
            <a:avLst>
              <a:gd name="adj1" fmla="val -82980"/>
              <a:gd name="adj2" fmla="val -368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Target TP </a:t>
            </a:r>
          </a:p>
          <a:p>
            <a:pPr algn="ctr"/>
            <a:r>
              <a:rPr lang="en-US" sz="1600" dirty="0"/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3446875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9754-DCB9-1002-64E2-4D1BCCF47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79EE4-E81A-BEB3-9CE4-61DA09E52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CD5FDF-A5AD-121E-BE6F-6F812E189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514600"/>
            <a:ext cx="3406617" cy="296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3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8608F-CA88-2DA9-04EE-AD619F7E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BDC9-1E7A-BF66-4BB5-653729531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8153400" cy="4525963"/>
          </a:xfrm>
        </p:spPr>
        <p:txBody>
          <a:bodyPr/>
          <a:lstStyle/>
          <a:p>
            <a:r>
              <a:rPr lang="en-US" dirty="0"/>
              <a:t>This analysis has two parts: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Analysis of the individual measurement Repeatability &amp; Reproducibility.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Analysis of the goodness of a 5-point calibration.</a:t>
            </a:r>
          </a:p>
          <a:p>
            <a:r>
              <a:rPr lang="en-US" dirty="0"/>
              <a:t>The coefficients of the best fit of the composite measurements (all 60 observations) is considered the best estimate of the true calibration coefficients, aka “Best Cal”.</a:t>
            </a:r>
          </a:p>
          <a:p>
            <a:r>
              <a:rPr lang="en-US" dirty="0"/>
              <a:t>The 5-point calibration is an evaluation to verify the “Best Cal” is still valid for testing to proceed.</a:t>
            </a:r>
          </a:p>
        </p:txBody>
      </p:sp>
    </p:spTree>
    <p:extLst>
      <p:ext uri="{BB962C8B-B14F-4D97-AF65-F5344CB8AC3E}">
        <p14:creationId xmlns:p14="http://schemas.microsoft.com/office/powerpoint/2010/main" val="4918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297A8-AC9A-E6F1-72EB-D3D675946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05" y="-1"/>
            <a:ext cx="7239000" cy="1143000"/>
          </a:xfrm>
        </p:spPr>
        <p:txBody>
          <a:bodyPr/>
          <a:lstStyle/>
          <a:p>
            <a:r>
              <a:rPr lang="en-US" dirty="0"/>
              <a:t>Composite Data Set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95B25-1CA2-C445-631E-F47231B2E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0" y="8382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u="sng" dirty="0">
                <a:solidFill>
                  <a:srgbClr val="000000"/>
                </a:solidFill>
                <a:latin typeface="+mj-lt"/>
              </a:rPr>
              <a:t>DEFINITIONS</a:t>
            </a:r>
            <a:endParaRPr lang="en-US" sz="1600" b="0" i="0" u="sng" strike="noStrike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US" sz="1600" b="1" i="0" u="none" strike="noStrike" dirty="0" err="1">
                <a:solidFill>
                  <a:srgbClr val="000000"/>
                </a:solidFill>
                <a:effectLst/>
                <a:latin typeface="+mj-lt"/>
              </a:rPr>
              <a:t>Obs</a:t>
            </a:r>
            <a:r>
              <a:rPr lang="en-US" sz="1600" dirty="0">
                <a:latin typeface="+mj-lt"/>
              </a:rPr>
              <a:t> Observation Number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Ope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r Operator ID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Rank</a:t>
            </a:r>
            <a:r>
              <a:rPr lang="en-US" sz="1600" dirty="0">
                <a:latin typeface="+mj-lt"/>
              </a:rPr>
              <a:t> Order of Variance from ANOVA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Operator</a:t>
            </a:r>
            <a:r>
              <a:rPr lang="en-US" sz="1600" dirty="0">
                <a:latin typeface="+mj-lt"/>
              </a:rPr>
              <a:t> Operator Name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Level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Set Point 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5 observation points per calibration, the Full point is fixed at 2.75”, Empty is fixed at 8.4” while the three intermediate points are the quintile levels +/- random amount ranging over 0.100”.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Laser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Level Value read by the LK-G3000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Keyance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 Laser</a:t>
            </a:r>
            <a:r>
              <a:rPr lang="en-US" sz="1600" dirty="0">
                <a:latin typeface="+mj-lt"/>
              </a:rPr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Measure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  Level Value from the Depth Gage entered by the Operator</a:t>
            </a:r>
            <a:r>
              <a:rPr lang="en-US" sz="1600" dirty="0">
                <a:latin typeface="+mj-lt"/>
              </a:rPr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Cal ID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the number assigned to a 5-point calibration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Goodness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 the maximum residual from 5-point calibration regression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Slope &amp;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Intercept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coefficients resulting from 5-point calibration regression.</a:t>
            </a:r>
            <a:r>
              <a:rPr lang="en-US" sz="1600" dirty="0">
                <a:latin typeface="+mj-lt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CDD07-AEDD-6C72-7F41-07D1400CA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55" y="4800600"/>
            <a:ext cx="67183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4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6426C-2852-79B9-AD30-B252B3B69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03994"/>
            <a:ext cx="7239000" cy="811212"/>
          </a:xfrm>
        </p:spPr>
        <p:txBody>
          <a:bodyPr/>
          <a:lstStyle/>
          <a:p>
            <a:r>
              <a:rPr lang="en-US" dirty="0"/>
              <a:t>Composite Measurement Regression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30D91F-19FE-680D-C506-D28F6F209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124200"/>
            <a:ext cx="5930900" cy="2990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ED626A-1916-4026-86A8-E8FD13E91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1219200"/>
            <a:ext cx="4999153" cy="3218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60925D5-7E00-0F73-C2C8-04F8CAE682C8}"/>
              </a:ext>
            </a:extLst>
          </p:cNvPr>
          <p:cNvSpPr/>
          <p:nvPr/>
        </p:nvSpPr>
        <p:spPr>
          <a:xfrm>
            <a:off x="1219200" y="5638800"/>
            <a:ext cx="8382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6E61F782-5B27-6389-C3AF-3BB41DBFF4F0}"/>
              </a:ext>
            </a:extLst>
          </p:cNvPr>
          <p:cNvSpPr/>
          <p:nvPr/>
        </p:nvSpPr>
        <p:spPr>
          <a:xfrm>
            <a:off x="3048000" y="6191250"/>
            <a:ext cx="2514600" cy="590550"/>
          </a:xfrm>
          <a:prstGeom prst="wedgeRoundRectCallout">
            <a:avLst>
              <a:gd name="adj1" fmla="val -91168"/>
              <a:gd name="adj2" fmla="val -6644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Best estimate of calibration coefficients </a:t>
            </a:r>
          </a:p>
        </p:txBody>
      </p:sp>
    </p:spTree>
    <p:extLst>
      <p:ext uri="{BB962C8B-B14F-4D97-AF65-F5344CB8AC3E}">
        <p14:creationId xmlns:p14="http://schemas.microsoft.com/office/powerpoint/2010/main" val="145195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C613-E52F-A1DF-AE09-3B8698FA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95" y="107900"/>
            <a:ext cx="8069179" cy="792162"/>
          </a:xfrm>
        </p:spPr>
        <p:txBody>
          <a:bodyPr>
            <a:normAutofit/>
          </a:bodyPr>
          <a:lstStyle/>
          <a:p>
            <a:r>
              <a:rPr lang="en-US" dirty="0"/>
              <a:t>Residual Plot &amp; ANOVA Against Best 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812FC2-F5C2-C9F2-D357-5EAB64E11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8221579" cy="28781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356B05-895C-D1AC-E7A8-9CF14FD380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785"/>
          <a:stretch/>
        </p:blipFill>
        <p:spPr>
          <a:xfrm>
            <a:off x="228600" y="4093745"/>
            <a:ext cx="4800600" cy="2800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F94F79-A081-8A67-089F-60AD1295CB54}"/>
              </a:ext>
            </a:extLst>
          </p:cNvPr>
          <p:cNvSpPr txBox="1"/>
          <p:nvPr/>
        </p:nvSpPr>
        <p:spPr>
          <a:xfrm>
            <a:off x="5105400" y="4044598"/>
            <a:ext cx="40386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 There is no reproducibility difference between operators.</a:t>
            </a:r>
          </a:p>
          <a:p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 There is a significant difference between operators.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Since P-value is &gt; 0.05 can NOT reject H</a:t>
            </a:r>
            <a:r>
              <a:rPr lang="en-US" baseline="-25000" dirty="0">
                <a:highlight>
                  <a:srgbClr val="FFFF00"/>
                </a:highlight>
              </a:rPr>
              <a:t>0 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  <a:p>
            <a:endParaRPr lang="en-US" baseline="-25000" dirty="0"/>
          </a:p>
          <a:p>
            <a:r>
              <a:rPr lang="en-US" dirty="0"/>
              <a:t>**Post Hoc analysis show a significant difference between Dragan and Gabby (rank 1 to rank 4).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7D26EF-0DC7-D7CD-1AF4-96B5575C58F2}"/>
              </a:ext>
            </a:extLst>
          </p:cNvPr>
          <p:cNvSpPr txBox="1"/>
          <p:nvPr/>
        </p:nvSpPr>
        <p:spPr>
          <a:xfrm>
            <a:off x="124326" y="3760268"/>
            <a:ext cx="175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ANOVA </a:t>
            </a:r>
            <a:r>
              <a:rPr lang="en-US" sz="1400" dirty="0"/>
              <a:t>with Gabby</a:t>
            </a:r>
          </a:p>
        </p:txBody>
      </p:sp>
    </p:spTree>
    <p:extLst>
      <p:ext uri="{BB962C8B-B14F-4D97-AF65-F5344CB8AC3E}">
        <p14:creationId xmlns:p14="http://schemas.microsoft.com/office/powerpoint/2010/main" val="195152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30B6D-1139-CBDF-3A24-F6522499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843" y="200345"/>
            <a:ext cx="7239000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Compare Measurement Residuals </a:t>
            </a:r>
            <a:br>
              <a:rPr lang="en-US" dirty="0"/>
            </a:br>
            <a:r>
              <a:rPr lang="en-US" sz="2700" dirty="0"/>
              <a:t>with and without Gabby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43E46-1634-F575-2844-ED265A212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05669"/>
            <a:ext cx="4843584" cy="2819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CED995-D937-57DB-CD30-2DB72C0D0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4483237"/>
            <a:ext cx="4843584" cy="22650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7CD58E-8312-3765-58C3-1D92CEF6F99F}"/>
              </a:ext>
            </a:extLst>
          </p:cNvPr>
          <p:cNvSpPr txBox="1"/>
          <p:nvPr/>
        </p:nvSpPr>
        <p:spPr>
          <a:xfrm>
            <a:off x="73156" y="4113905"/>
            <a:ext cx="175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ANOVA </a:t>
            </a:r>
            <a:r>
              <a:rPr lang="en-US" sz="1400" dirty="0"/>
              <a:t>sans Gabby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59D078-6F88-BB30-34AD-513585FF0A2C}"/>
              </a:ext>
            </a:extLst>
          </p:cNvPr>
          <p:cNvSpPr txBox="1"/>
          <p:nvPr/>
        </p:nvSpPr>
        <p:spPr>
          <a:xfrm>
            <a:off x="4912895" y="4288810"/>
            <a:ext cx="4191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 There is no reproducibility difference between operators.</a:t>
            </a:r>
          </a:p>
          <a:p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 There is a significant difference between operators.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Since P-value is &lt; 0.05 Reject H</a:t>
            </a:r>
            <a:r>
              <a:rPr lang="en-US" baseline="-25000" dirty="0">
                <a:highlight>
                  <a:srgbClr val="FFFF00"/>
                </a:highlight>
              </a:rPr>
              <a:t>0  </a:t>
            </a:r>
            <a:r>
              <a:rPr lang="en-US" dirty="0">
                <a:highlight>
                  <a:srgbClr val="FFFF00"/>
                </a:highlight>
              </a:rPr>
              <a:t> Accept H</a:t>
            </a:r>
            <a:r>
              <a:rPr lang="en-US" baseline="-25000" dirty="0">
                <a:highlight>
                  <a:srgbClr val="FFFF00"/>
                </a:highlight>
              </a:rPr>
              <a:t>A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  <a:p>
            <a:endParaRPr lang="en-US" baseline="-25000" dirty="0"/>
          </a:p>
          <a:p>
            <a:r>
              <a:rPr lang="en-US" dirty="0"/>
              <a:t>**Post Hoc Tukey analysis would be warranted to compare operators.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9CAE858B-48D5-6177-CCEA-B834101DBB3F}"/>
              </a:ext>
            </a:extLst>
          </p:cNvPr>
          <p:cNvSpPr/>
          <p:nvPr/>
        </p:nvSpPr>
        <p:spPr>
          <a:xfrm>
            <a:off x="5867400" y="1601700"/>
            <a:ext cx="3124200" cy="951448"/>
          </a:xfrm>
          <a:prstGeom prst="wedgeRoundRectCallout">
            <a:avLst>
              <a:gd name="adj1" fmla="val -65121"/>
              <a:gd name="adj2" fmla="val 3618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Indicates there is a significant difference in the shape of the distribution tails. </a:t>
            </a:r>
          </a:p>
        </p:txBody>
      </p:sp>
    </p:spTree>
    <p:extLst>
      <p:ext uri="{BB962C8B-B14F-4D97-AF65-F5344CB8AC3E}">
        <p14:creationId xmlns:p14="http://schemas.microsoft.com/office/powerpoint/2010/main" val="235167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F777-F020-395B-A5A4-F44571A8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792162"/>
          </a:xfrm>
        </p:spPr>
        <p:txBody>
          <a:bodyPr/>
          <a:lstStyle/>
          <a:p>
            <a:r>
              <a:rPr lang="en-US" dirty="0"/>
              <a:t>Composite Data Set Calibrations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79623E-7571-3DEA-1DDD-65312DCB8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3493335"/>
            <a:ext cx="6883400" cy="24066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CB1A2C-0182-CF55-B044-E18B0AE19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1166018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u="sng" dirty="0">
                <a:solidFill>
                  <a:srgbClr val="000000"/>
                </a:solidFill>
                <a:latin typeface="+mj-lt"/>
              </a:rPr>
              <a:t>DEFINITIONS</a:t>
            </a:r>
            <a:endParaRPr lang="en-US" sz="1600" b="0" i="0" u="sng" strike="noStrike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US" sz="1600" b="1" dirty="0">
                <a:latin typeface="+mj-lt"/>
              </a:rPr>
              <a:t>Full =7  </a:t>
            </a:r>
            <a:r>
              <a:rPr lang="en-US" sz="1600" dirty="0">
                <a:latin typeface="+mj-lt"/>
              </a:rPr>
              <a:t>This is the Lazer reading to give near Full Level measurement. </a:t>
            </a:r>
          </a:p>
          <a:p>
            <a:r>
              <a:rPr lang="en-US" sz="1600" b="1" dirty="0">
                <a:latin typeface="+mj-lt"/>
              </a:rPr>
              <a:t>Empty=1.2 </a:t>
            </a:r>
            <a:r>
              <a:rPr lang="en-US" sz="1600" dirty="0">
                <a:latin typeface="+mj-lt"/>
              </a:rPr>
              <a:t>This is the Laser reading to give near Empty Level measurement.</a:t>
            </a:r>
          </a:p>
          <a:p>
            <a:r>
              <a:rPr lang="en-US" sz="1600" b="1" dirty="0">
                <a:latin typeface="+mj-lt"/>
              </a:rPr>
              <a:t>Best Full  </a:t>
            </a:r>
            <a:r>
              <a:rPr lang="en-US" sz="1600" dirty="0">
                <a:latin typeface="+mj-lt"/>
              </a:rPr>
              <a:t>Residual from this calibration fit to the Best Cal fit at the Full point.</a:t>
            </a:r>
          </a:p>
          <a:p>
            <a:r>
              <a:rPr lang="en-US" sz="1600" b="1" dirty="0">
                <a:latin typeface="+mj-lt"/>
              </a:rPr>
              <a:t>Best Empty  </a:t>
            </a:r>
            <a:r>
              <a:rPr lang="en-US" sz="1600" dirty="0">
                <a:latin typeface="+mj-lt"/>
              </a:rPr>
              <a:t>Residual from this calibration fit to the Best Cal fit at the Empty point.</a:t>
            </a:r>
          </a:p>
          <a:p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The idea is to assess the individual 5-point calibrations against the Best Cal.</a:t>
            </a:r>
          </a:p>
        </p:txBody>
      </p:sp>
    </p:spTree>
    <p:extLst>
      <p:ext uri="{BB962C8B-B14F-4D97-AF65-F5344CB8AC3E}">
        <p14:creationId xmlns:p14="http://schemas.microsoft.com/office/powerpoint/2010/main" val="325760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4BA5-2339-7305-5192-B3F739ABF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>
            <a:normAutofit/>
          </a:bodyPr>
          <a:lstStyle/>
          <a:p>
            <a:r>
              <a:rPr lang="en-US" dirty="0"/>
              <a:t>Calibration v Best Cal Residuals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891E8C-573C-EE15-5F2D-77B3CF7BA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76400"/>
            <a:ext cx="3611522" cy="312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18902-C0C4-27AA-C4BC-6C1659C89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895" y="1810941"/>
            <a:ext cx="3903511" cy="312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72D59D-47CC-F4EB-2E46-27087B2F34C5}"/>
              </a:ext>
            </a:extLst>
          </p:cNvPr>
          <p:cNvSpPr txBox="1"/>
          <p:nvPr/>
        </p:nvSpPr>
        <p:spPr>
          <a:xfrm>
            <a:off x="4517756" y="5105400"/>
            <a:ext cx="45500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 ID 11 with a “Goodness” score of 15 is suspect and generated this outlier.  Should it be eliminated from the analysis? </a:t>
            </a:r>
          </a:p>
          <a:p>
            <a:r>
              <a:rPr lang="en-US" dirty="0"/>
              <a:t>Cal ID 8 with a “Goodness” score of 13 is marginal?</a:t>
            </a:r>
          </a:p>
        </p:txBody>
      </p:sp>
    </p:spTree>
    <p:extLst>
      <p:ext uri="{BB962C8B-B14F-4D97-AF65-F5344CB8AC3E}">
        <p14:creationId xmlns:p14="http://schemas.microsoft.com/office/powerpoint/2010/main" val="3938859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3172-9777-5C3C-7336-4F16599A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Calibration Full &amp; Empty Reproducibility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B9E032-C09E-B8CF-E706-58D065DA4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91553"/>
            <a:ext cx="8686800" cy="27091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44A77B-8146-6058-D184-16F749A7D735}"/>
              </a:ext>
            </a:extLst>
          </p:cNvPr>
          <p:cNvSpPr txBox="1"/>
          <p:nvPr/>
        </p:nvSpPr>
        <p:spPr>
          <a:xfrm>
            <a:off x="2209800" y="4724400"/>
            <a:ext cx="434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 There is no reproducibility difference between operators.</a:t>
            </a:r>
          </a:p>
          <a:p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 There is a significant difference between operators.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Since P-value is &gt;&gt; 0.05 can NOT reject H</a:t>
            </a:r>
            <a:r>
              <a:rPr lang="en-US" baseline="-25000" dirty="0">
                <a:highlight>
                  <a:srgbClr val="FFFF00"/>
                </a:highlight>
              </a:rPr>
              <a:t>0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463618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535</Words>
  <Application>Microsoft Office PowerPoint</Application>
  <PresentationFormat>On-screen Show (4:3)</PresentationFormat>
  <Paragraphs>67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Calibri</vt:lpstr>
      <vt:lpstr>Office Theme</vt:lpstr>
      <vt:lpstr>Level Calibration Analysis</vt:lpstr>
      <vt:lpstr>Overview</vt:lpstr>
      <vt:lpstr>Composite Data Set Measurements</vt:lpstr>
      <vt:lpstr>Composite Measurement Regression </vt:lpstr>
      <vt:lpstr>Residual Plot &amp; ANOVA Against Best Cal</vt:lpstr>
      <vt:lpstr>Compare Measurement Residuals  with and without Gabby</vt:lpstr>
      <vt:lpstr>Composite Data Set Calibrations</vt:lpstr>
      <vt:lpstr>Calibration v Best Cal Residuals Statistics</vt:lpstr>
      <vt:lpstr>Calibration Full &amp; Empty Reproducibility</vt:lpstr>
      <vt:lpstr>Calibration Full &amp; Empty Reproducibility Plot</vt:lpstr>
      <vt:lpstr>Conclusion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</dc:creator>
  <cp:lastModifiedBy>rick ales</cp:lastModifiedBy>
  <cp:revision>5</cp:revision>
  <dcterms:created xsi:type="dcterms:W3CDTF">2019-02-27T21:36:04Z</dcterms:created>
  <dcterms:modified xsi:type="dcterms:W3CDTF">2025-09-30T18:20:46Z</dcterms:modified>
</cp:coreProperties>
</file>