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17"/>
  </p:notesMasterIdLst>
  <p:sldIdLst>
    <p:sldId id="256" r:id="rId2"/>
    <p:sldId id="261" r:id="rId3"/>
    <p:sldId id="267" r:id="rId4"/>
    <p:sldId id="257" r:id="rId5"/>
    <p:sldId id="258" r:id="rId6"/>
    <p:sldId id="259" r:id="rId7"/>
    <p:sldId id="260" r:id="rId8"/>
    <p:sldId id="262" r:id="rId9"/>
    <p:sldId id="263" r:id="rId10"/>
    <p:sldId id="264" r:id="rId11"/>
    <p:sldId id="265" r:id="rId12"/>
    <p:sldId id="270" r:id="rId13"/>
    <p:sldId id="266" r:id="rId14"/>
    <p:sldId id="269" r:id="rId15"/>
    <p:sldId id="268" r:id="rId16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4032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3193FE"/>
    <a:srgbClr val="1567B8"/>
    <a:srgbClr val="3A1CB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6" autoAdjust="0"/>
    <p:restoredTop sz="93707" autoAdjust="0"/>
  </p:normalViewPr>
  <p:slideViewPr>
    <p:cSldViewPr showGuides="1">
      <p:cViewPr varScale="1">
        <p:scale>
          <a:sx n="45" d="100"/>
          <a:sy n="45" d="100"/>
        </p:scale>
        <p:origin x="1916" y="260"/>
      </p:cViewPr>
      <p:guideLst>
        <p:guide orient="horz" pos="4032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notesViewPr>
    <p:cSldViewPr>
      <p:cViewPr varScale="1">
        <p:scale>
          <a:sx n="50" d="100"/>
          <a:sy n="50" d="100"/>
        </p:scale>
        <p:origin x="2716" y="3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presProps" Target="presProps.xml"/><Relationship Id="rId3" Type="http://schemas.openxmlformats.org/officeDocument/2006/relationships/slide" Target="slides/slide2.xml"/><Relationship Id="rId21" Type="http://schemas.openxmlformats.org/officeDocument/2006/relationships/tableStyles" Target="tableStyle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B059E67-D686-45CA-B9F4-C64C354AF467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1EDCE292-A6D9-4F71-AB0A-C4FBDB96B0C2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7832341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6909589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22023702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758774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4302700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0584827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58436082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4D6EC2B-0291-6D99-DB0D-E2AA69D7060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4AA7331-5F35-BB17-FC45-B3D4EBEBD60D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598E873-196A-F257-D295-C12517C2DDD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E7C8D51-B9BD-F7F3-5495-8F53EFF8DD2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1438299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1EDCE292-A6D9-4F71-AB0A-C4FBDB96B0C2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55458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33">
            <a:extLst>
              <a:ext uri="{FF2B5EF4-FFF2-40B4-BE49-F238E27FC236}">
                <a16:creationId xmlns:a16="http://schemas.microsoft.com/office/drawing/2014/main" id="{5C5209E0-ADF4-58CA-6FBD-E78A0B163AF2}"/>
              </a:ext>
            </a:extLst>
          </p:cNvPr>
          <p:cNvSpPr>
            <a:spLocks noEditPoints="1"/>
          </p:cNvSpPr>
          <p:nvPr userDrawn="1"/>
        </p:nvSpPr>
        <p:spPr bwMode="auto">
          <a:xfrm>
            <a:off x="0" y="0"/>
            <a:ext cx="911311" cy="6858000"/>
          </a:xfrm>
          <a:custGeom>
            <a:avLst/>
            <a:gdLst>
              <a:gd name="T0" fmla="*/ 178 w 630"/>
              <a:gd name="T1" fmla="*/ 3168 h 3168"/>
              <a:gd name="T2" fmla="*/ 124 w 630"/>
              <a:gd name="T3" fmla="*/ 3168 h 3168"/>
              <a:gd name="T4" fmla="*/ 0 w 630"/>
              <a:gd name="T5" fmla="*/ 685 h 3168"/>
              <a:gd name="T6" fmla="*/ 0 w 630"/>
              <a:gd name="T7" fmla="*/ 0 h 3168"/>
              <a:gd name="T8" fmla="*/ 418 w 630"/>
              <a:gd name="T9" fmla="*/ 0 h 3168"/>
              <a:gd name="T10" fmla="*/ 178 w 630"/>
              <a:gd name="T11" fmla="*/ 3168 h 3168"/>
              <a:gd name="T12" fmla="*/ 124 w 630"/>
              <a:gd name="T13" fmla="*/ 3168 h 3168"/>
              <a:gd name="T14" fmla="*/ 0 w 630"/>
              <a:gd name="T15" fmla="*/ 685 h 3168"/>
              <a:gd name="T16" fmla="*/ 0 w 630"/>
              <a:gd name="T17" fmla="*/ 3168 h 3168"/>
              <a:gd name="T18" fmla="*/ 124 w 630"/>
              <a:gd name="T19" fmla="*/ 3168 h 3168"/>
            </a:gdLst>
            <a:ahLst/>
            <a:cxnLst>
              <a:cxn ang="0">
                <a:pos x="T0" y="T1"/>
              </a:cxn>
              <a:cxn ang="0">
                <a:pos x="T2" y="T3"/>
              </a:cxn>
              <a:cxn ang="0">
                <a:pos x="T4" y="T5"/>
              </a:cxn>
              <a:cxn ang="0">
                <a:pos x="T6" y="T7"/>
              </a:cxn>
              <a:cxn ang="0">
                <a:pos x="T8" y="T9"/>
              </a:cxn>
              <a:cxn ang="0">
                <a:pos x="T10" y="T11"/>
              </a:cxn>
              <a:cxn ang="0">
                <a:pos x="T12" y="T13"/>
              </a:cxn>
              <a:cxn ang="0">
                <a:pos x="T14" y="T15"/>
              </a:cxn>
              <a:cxn ang="0">
                <a:pos x="T16" y="T17"/>
              </a:cxn>
              <a:cxn ang="0">
                <a:pos x="T18" y="T19"/>
              </a:cxn>
            </a:cxnLst>
            <a:rect l="0" t="0" r="r" b="b"/>
            <a:pathLst>
              <a:path w="630" h="3168">
                <a:moveTo>
                  <a:pt x="178" y="3168"/>
                </a:moveTo>
                <a:cubicBezTo>
                  <a:pt x="124" y="3168"/>
                  <a:pt x="124" y="3168"/>
                  <a:pt x="124" y="3168"/>
                </a:cubicBezTo>
                <a:cubicBezTo>
                  <a:pt x="0" y="685"/>
                  <a:pt x="0" y="685"/>
                  <a:pt x="0" y="685"/>
                </a:cubicBezTo>
                <a:cubicBezTo>
                  <a:pt x="0" y="0"/>
                  <a:pt x="0" y="0"/>
                  <a:pt x="0" y="0"/>
                </a:cubicBezTo>
                <a:cubicBezTo>
                  <a:pt x="418" y="0"/>
                  <a:pt x="418" y="0"/>
                  <a:pt x="418" y="0"/>
                </a:cubicBezTo>
                <a:cubicBezTo>
                  <a:pt x="476" y="384"/>
                  <a:pt x="630" y="1741"/>
                  <a:pt x="178" y="3168"/>
                </a:cubicBezTo>
                <a:close/>
                <a:moveTo>
                  <a:pt x="124" y="3168"/>
                </a:moveTo>
                <a:cubicBezTo>
                  <a:pt x="0" y="685"/>
                  <a:pt x="0" y="685"/>
                  <a:pt x="0" y="685"/>
                </a:cubicBezTo>
                <a:cubicBezTo>
                  <a:pt x="0" y="3168"/>
                  <a:pt x="0" y="3168"/>
                  <a:pt x="0" y="3168"/>
                </a:cubicBezTo>
                <a:lnTo>
                  <a:pt x="124" y="3168"/>
                </a:lnTo>
                <a:close/>
              </a:path>
            </a:pathLst>
          </a:custGeom>
          <a:gradFill rotWithShape="1">
            <a:gsLst>
              <a:gs pos="0">
                <a:srgbClr val="EFB32F"/>
              </a:gs>
              <a:gs pos="100000">
                <a:srgbClr val="EF792F"/>
              </a:gs>
            </a:gsLst>
            <a:lin ang="0" scaled="1"/>
          </a:gradFill>
          <a:ln>
            <a:noFill/>
          </a:ln>
          <a:effectLst/>
        </p:spPr>
        <p:txBody>
          <a:bodyPr rot="0" vert="horz" wrap="square" lIns="91440" tIns="45720" rIns="91440" bIns="45720" anchor="t" anchorCtr="0" upright="1">
            <a:noAutofit/>
          </a:bodyPr>
          <a:lstStyle/>
          <a:p>
            <a:endParaRPr lang="en-US"/>
          </a:p>
        </p:txBody>
      </p:sp>
      <p:grpSp>
        <p:nvGrpSpPr>
          <p:cNvPr id="10" name="Group 9">
            <a:extLst>
              <a:ext uri="{FF2B5EF4-FFF2-40B4-BE49-F238E27FC236}">
                <a16:creationId xmlns:a16="http://schemas.microsoft.com/office/drawing/2014/main" id="{93440010-CC4D-99D9-FE46-AB5AC286B990}"/>
              </a:ext>
            </a:extLst>
          </p:cNvPr>
          <p:cNvGrpSpPr/>
          <p:nvPr userDrawn="1"/>
        </p:nvGrpSpPr>
        <p:grpSpPr>
          <a:xfrm>
            <a:off x="12233" y="0"/>
            <a:ext cx="902168" cy="6858000"/>
            <a:chOff x="0" y="0"/>
            <a:chExt cx="1511028" cy="9601200"/>
          </a:xfrm>
        </p:grpSpPr>
        <p:sp>
          <p:nvSpPr>
            <p:cNvPr id="11" name="Freeform 40">
              <a:extLst>
                <a:ext uri="{FF2B5EF4-FFF2-40B4-BE49-F238E27FC236}">
                  <a16:creationId xmlns:a16="http://schemas.microsoft.com/office/drawing/2014/main" id="{361597F4-D5CE-6893-BEAB-813E7E4FD987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0"/>
              <a:ext cx="1308735" cy="9601200"/>
            </a:xfrm>
            <a:custGeom>
              <a:avLst/>
              <a:gdLst>
                <a:gd name="T0" fmla="*/ 160 w 430"/>
                <a:gd name="T1" fmla="*/ 0 h 3164"/>
                <a:gd name="T2" fmla="*/ 0 w 430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430" h="3164">
                  <a:moveTo>
                    <a:pt x="160" y="0"/>
                  </a:moveTo>
                  <a:cubicBezTo>
                    <a:pt x="430" y="1502"/>
                    <a:pt x="90" y="2850"/>
                    <a:pt x="0" y="3164"/>
                  </a:cubicBezTo>
                </a:path>
              </a:pathLst>
            </a:custGeom>
            <a:noFill/>
            <a:ln w="6350">
              <a:solidFill>
                <a:srgbClr val="FFFF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2" name="Freeform 41">
              <a:extLst>
                <a:ext uri="{FF2B5EF4-FFF2-40B4-BE49-F238E27FC236}">
                  <a16:creationId xmlns:a16="http://schemas.microsoft.com/office/drawing/2014/main" id="{FE1B35CB-B0C5-B28A-8FB6-53FEEDDC56EF}"/>
                </a:ext>
              </a:extLst>
            </p:cNvPr>
            <p:cNvSpPr>
              <a:spLocks/>
            </p:cNvSpPr>
            <p:nvPr/>
          </p:nvSpPr>
          <p:spPr bwMode="auto">
            <a:xfrm>
              <a:off x="283028" y="0"/>
              <a:ext cx="1101725" cy="9601200"/>
            </a:xfrm>
            <a:custGeom>
              <a:avLst/>
              <a:gdLst>
                <a:gd name="T0" fmla="*/ 42 w 362"/>
                <a:gd name="T1" fmla="*/ 0 h 3164"/>
                <a:gd name="T2" fmla="*/ 0 w 362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62" h="3164">
                  <a:moveTo>
                    <a:pt x="42" y="0"/>
                  </a:moveTo>
                  <a:cubicBezTo>
                    <a:pt x="362" y="1456"/>
                    <a:pt x="90" y="2791"/>
                    <a:pt x="0" y="3164"/>
                  </a:cubicBezTo>
                </a:path>
              </a:pathLst>
            </a:custGeom>
            <a:noFill/>
            <a:ln w="6350">
              <a:solidFill>
                <a:srgbClr val="FFFF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3" name="Freeform 45">
              <a:extLst>
                <a:ext uri="{FF2B5EF4-FFF2-40B4-BE49-F238E27FC236}">
                  <a16:creationId xmlns:a16="http://schemas.microsoft.com/office/drawing/2014/main" id="{3D860CF0-5D22-48AA-F090-7A2B6FBD159D}"/>
                </a:ext>
              </a:extLst>
            </p:cNvPr>
            <p:cNvSpPr>
              <a:spLocks/>
            </p:cNvSpPr>
            <p:nvPr/>
          </p:nvSpPr>
          <p:spPr bwMode="auto">
            <a:xfrm>
              <a:off x="348343" y="0"/>
              <a:ext cx="1162685" cy="9601200"/>
            </a:xfrm>
            <a:custGeom>
              <a:avLst/>
              <a:gdLst>
                <a:gd name="T0" fmla="*/ 80 w 382"/>
                <a:gd name="T1" fmla="*/ 0 h 3164"/>
                <a:gd name="T2" fmla="*/ 0 w 382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2" h="3164">
                  <a:moveTo>
                    <a:pt x="80" y="0"/>
                  </a:moveTo>
                  <a:cubicBezTo>
                    <a:pt x="382" y="1458"/>
                    <a:pt x="96" y="2789"/>
                    <a:pt x="0" y="3164"/>
                  </a:cubicBezTo>
                </a:path>
              </a:pathLst>
            </a:custGeom>
            <a:noFill/>
            <a:ln w="6350">
              <a:solidFill>
                <a:srgbClr val="EFB32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4" name="Freeform 46">
              <a:extLst>
                <a:ext uri="{FF2B5EF4-FFF2-40B4-BE49-F238E27FC236}">
                  <a16:creationId xmlns:a16="http://schemas.microsoft.com/office/drawing/2014/main" id="{2515C2D2-E3B0-8F89-A760-5DE92E73D8F2}"/>
                </a:ext>
              </a:extLst>
            </p:cNvPr>
            <p:cNvSpPr>
              <a:spLocks/>
            </p:cNvSpPr>
            <p:nvPr/>
          </p:nvSpPr>
          <p:spPr bwMode="auto">
            <a:xfrm>
              <a:off x="217714" y="0"/>
              <a:ext cx="1174750" cy="9601200"/>
            </a:xfrm>
            <a:custGeom>
              <a:avLst/>
              <a:gdLst>
                <a:gd name="T0" fmla="*/ 87 w 386"/>
                <a:gd name="T1" fmla="*/ 0 h 3164"/>
                <a:gd name="T2" fmla="*/ 0 w 386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6" h="3164">
                  <a:moveTo>
                    <a:pt x="87" y="0"/>
                  </a:moveTo>
                  <a:cubicBezTo>
                    <a:pt x="386" y="1461"/>
                    <a:pt x="95" y="2793"/>
                    <a:pt x="0" y="3164"/>
                  </a:cubicBezTo>
                </a:path>
              </a:pathLst>
            </a:custGeom>
            <a:noFill/>
            <a:ln w="6350">
              <a:solidFill>
                <a:srgbClr val="FFFFFE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  <p:sp>
          <p:nvSpPr>
            <p:cNvPr id="15" name="Freeform 47">
              <a:extLst>
                <a:ext uri="{FF2B5EF4-FFF2-40B4-BE49-F238E27FC236}">
                  <a16:creationId xmlns:a16="http://schemas.microsoft.com/office/drawing/2014/main" id="{C3F48A2F-CB5F-3C15-9AC0-195C95FC45C3}"/>
                </a:ext>
              </a:extLst>
            </p:cNvPr>
            <p:cNvSpPr>
              <a:spLocks/>
            </p:cNvSpPr>
            <p:nvPr/>
          </p:nvSpPr>
          <p:spPr bwMode="auto">
            <a:xfrm>
              <a:off x="119743" y="0"/>
              <a:ext cx="1159510" cy="9601200"/>
            </a:xfrm>
            <a:custGeom>
              <a:avLst/>
              <a:gdLst>
                <a:gd name="T0" fmla="*/ 79 w 381"/>
                <a:gd name="T1" fmla="*/ 0 h 3164"/>
                <a:gd name="T2" fmla="*/ 0 w 381"/>
                <a:gd name="T3" fmla="*/ 3164 h 3164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</a:cxnLst>
              <a:rect l="0" t="0" r="r" b="b"/>
              <a:pathLst>
                <a:path w="381" h="3164">
                  <a:moveTo>
                    <a:pt x="79" y="0"/>
                  </a:moveTo>
                  <a:cubicBezTo>
                    <a:pt x="381" y="1458"/>
                    <a:pt x="95" y="2789"/>
                    <a:pt x="0" y="3164"/>
                  </a:cubicBezTo>
                </a:path>
              </a:pathLst>
            </a:custGeom>
            <a:noFill/>
            <a:ln w="6350">
              <a:solidFill>
                <a:srgbClr val="EFB32F"/>
              </a:solidFill>
              <a:miter lim="800000"/>
              <a:headEnd/>
              <a:tailEnd/>
            </a:ln>
            <a:effectLst/>
            <a:extLst>
              <a:ext uri="{909E8E84-426E-40DD-AFC4-6F175D3DCCD1}">
                <a14:hiddenFill xmlns:a14="http://schemas.microsoft.com/office/drawing/2010/main">
                  <a:solidFill>
                    <a:srgbClr val="FFFFFE"/>
                  </a:solidFill>
                </a14:hiddenFill>
              </a:ext>
              <a:ext uri="{AF507438-7753-43E0-B8FC-AC1667EBCBE1}">
                <a14:hiddenEffects xmlns:a14="http://schemas.microsoft.com/office/drawing/2010/main">
                  <a:effectLst>
                    <a:outerShdw dist="35921" dir="2700000" algn="ctr" rotWithShape="0">
                      <a:srgbClr val="8C8682"/>
                    </a:outerShdw>
                  </a:effectLst>
                </a14:hiddenEffects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/>
            </a:p>
          </p:txBody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287154" y="6560573"/>
            <a:ext cx="2133600" cy="365125"/>
          </a:xfrm>
        </p:spPr>
        <p:txBody>
          <a:bodyPr/>
          <a:lstStyle>
            <a:lvl1pPr>
              <a:defRPr sz="1000"/>
            </a:lvl1pPr>
          </a:lstStyle>
          <a:p>
            <a:r>
              <a:rPr lang="en-US" dirty="0"/>
              <a:t>© 2025 R. Ales Consulting </a:t>
            </a:r>
          </a:p>
        </p:txBody>
      </p:sp>
      <p:pic>
        <p:nvPicPr>
          <p:cNvPr id="8" name="Picture 7"/>
          <p:cNvPicPr/>
          <p:nvPr userDrawn="1"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697804" y="6059013"/>
            <a:ext cx="1130300" cy="693737"/>
          </a:xfrm>
          <a:prstGeom prst="rect">
            <a:avLst/>
          </a:prstGeom>
        </p:spPr>
      </p:pic>
      <p:sp>
        <p:nvSpPr>
          <p:cNvPr id="16" name="Arrow: Right 15">
            <a:extLst>
              <a:ext uri="{FF2B5EF4-FFF2-40B4-BE49-F238E27FC236}">
                <a16:creationId xmlns:a16="http://schemas.microsoft.com/office/drawing/2014/main" id="{77A829A3-FBB7-CF57-455C-A08104586154}"/>
              </a:ext>
            </a:extLst>
          </p:cNvPr>
          <p:cNvSpPr/>
          <p:nvPr userDrawn="1"/>
        </p:nvSpPr>
        <p:spPr>
          <a:xfrm>
            <a:off x="1604" y="6135213"/>
            <a:ext cx="7788442" cy="482140"/>
          </a:xfrm>
          <a:prstGeom prst="rightArrow">
            <a:avLst>
              <a:gd name="adj1" fmla="val 100000"/>
              <a:gd name="adj2" fmla="val 62406"/>
            </a:avLst>
          </a:prstGeom>
          <a:gradFill>
            <a:gsLst>
              <a:gs pos="0">
                <a:srgbClr val="1567B8"/>
              </a:gs>
              <a:gs pos="74000">
                <a:schemeClr val="tx2">
                  <a:lumMod val="60000"/>
                  <a:lumOff val="40000"/>
                </a:schemeClr>
              </a:gs>
              <a:gs pos="65000">
                <a:srgbClr val="3193FE"/>
              </a:gs>
              <a:gs pos="83000">
                <a:srgbClr val="3193FE"/>
              </a:gs>
              <a:gs pos="100000">
                <a:schemeClr val="tx2">
                  <a:lumMod val="50000"/>
                </a:schemeClr>
              </a:gs>
            </a:gsLst>
            <a:lin ang="5400000" scaled="1"/>
          </a:gra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400" dirty="0"/>
              <a:t>                R. Ales Consulting LLC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81217" y="6174261"/>
            <a:ext cx="730094" cy="378939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4416AFAE-FFE7-4D64-AB3D-0C4C3C7D6A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419600" y="6588963"/>
            <a:ext cx="2895600" cy="365125"/>
          </a:xfrm>
          <a:prstGeom prst="rect">
            <a:avLst/>
          </a:prstGeom>
        </p:spPr>
        <p:txBody>
          <a:bodyPr/>
          <a:lstStyle/>
          <a:p>
            <a:fld id="{875A8442-1A62-49A9-9A81-4C62FA7E6364}" type="datetimeFigureOut">
              <a:rPr lang="en-US" smtClean="0"/>
              <a:pPr/>
              <a:t>7/4/2025</a:t>
            </a:fld>
            <a:r>
              <a:rPr lang="en-US" dirty="0"/>
              <a:t>   Business </a:t>
            </a:r>
            <a:r>
              <a:rPr lang="en-US" b="1" dirty="0"/>
              <a:t>CONFIDENTIA</a:t>
            </a:r>
            <a:r>
              <a:rPr lang="en-US" dirty="0"/>
              <a:t>L </a:t>
            </a:r>
          </a:p>
        </p:txBody>
      </p:sp>
    </p:spTree>
    <p:extLst>
      <p:ext uri="{BB962C8B-B14F-4D97-AF65-F5344CB8AC3E}">
        <p14:creationId xmlns:p14="http://schemas.microsoft.com/office/powerpoint/2010/main" val="4405655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030015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36218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506090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772563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850394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674422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05314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5652169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967987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5A8442-1A62-49A9-9A81-4C62FA7E6364}" type="datetimeFigureOut">
              <a:rPr lang="en-US" smtClean="0"/>
              <a:t>7/4/2025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416AFAE-FFE7-4D64-AB3D-0C4C3C7D6A7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7041245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52400" y="6386209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/>
                </a:solidFill>
              </a:defRPr>
            </a:lvl1pPr>
          </a:lstStyle>
          <a:p>
            <a:r>
              <a:rPr lang="en-US" dirty="0"/>
              <a:t>© 2019 R. Ales Consulting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40080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/>
                </a:solidFill>
              </a:defRPr>
            </a:lvl1pPr>
          </a:lstStyle>
          <a:p>
            <a:fld id="{4416AFAE-FFE7-4D64-AB3D-0C4C3C7D6A7E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400800"/>
            <a:ext cx="2895600" cy="365125"/>
          </a:xfrm>
          <a:prstGeom prst="rect">
            <a:avLst/>
          </a:prstGeom>
        </p:spPr>
        <p:txBody>
          <a:bodyPr/>
          <a:lstStyle>
            <a:lvl1pPr>
              <a:defRPr sz="1200"/>
            </a:lvl1pPr>
          </a:lstStyle>
          <a:p>
            <a:fld id="{875A8442-1A62-49A9-9A81-4C62FA7E6364}" type="datetimeFigureOut">
              <a:rPr lang="en-US" smtClean="0"/>
              <a:pPr/>
              <a:t>7/4/2025</a:t>
            </a:fld>
            <a:r>
              <a:rPr lang="en-US" dirty="0"/>
              <a:t>   Business CONFIDENTIAL </a:t>
            </a:r>
          </a:p>
        </p:txBody>
      </p:sp>
    </p:spTree>
    <p:extLst>
      <p:ext uri="{BB962C8B-B14F-4D97-AF65-F5344CB8AC3E}">
        <p14:creationId xmlns:p14="http://schemas.microsoft.com/office/powerpoint/2010/main" val="2159665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3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emf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emf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emf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emf"/><Relationship Id="rId2" Type="http://schemas.openxmlformats.org/officeDocument/2006/relationships/image" Target="../media/image5.emf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emf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emf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emf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emf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Level Calibration Analysis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Prepared by</a:t>
            </a:r>
          </a:p>
          <a:p>
            <a:r>
              <a:rPr lang="en-US" dirty="0"/>
              <a:t>Rick Ales</a:t>
            </a:r>
          </a:p>
          <a:p>
            <a:r>
              <a:rPr lang="en-US" dirty="0"/>
              <a:t>5/20/2025</a:t>
            </a:r>
          </a:p>
        </p:txBody>
      </p:sp>
    </p:spTree>
    <p:extLst>
      <p:ext uri="{BB962C8B-B14F-4D97-AF65-F5344CB8AC3E}">
        <p14:creationId xmlns:p14="http://schemas.microsoft.com/office/powerpoint/2010/main" val="39912496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B3172-9777-5C3C-7336-4F16599AE3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Full &amp; Empty Reproducibility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6B9E032-C09E-B8CF-E706-58D065DA4B9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28600" y="1791553"/>
            <a:ext cx="8686800" cy="2709153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244A77B-8146-6058-D184-16F749A7D735}"/>
              </a:ext>
            </a:extLst>
          </p:cNvPr>
          <p:cNvSpPr txBox="1"/>
          <p:nvPr/>
        </p:nvSpPr>
        <p:spPr>
          <a:xfrm>
            <a:off x="2209800" y="4724400"/>
            <a:ext cx="4343400" cy="17543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endParaRPr lang="en-US" baseline="-25000" dirty="0"/>
          </a:p>
        </p:txBody>
      </p:sp>
    </p:spTree>
    <p:extLst>
      <p:ext uri="{BB962C8B-B14F-4D97-AF65-F5344CB8AC3E}">
        <p14:creationId xmlns:p14="http://schemas.microsoft.com/office/powerpoint/2010/main" val="24636189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7CE11E0-B6B5-395C-E48C-85D34170FA1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>
            <a:normAutofit fontScale="90000"/>
          </a:bodyPr>
          <a:lstStyle/>
          <a:p>
            <a:r>
              <a:rPr lang="en-US" dirty="0"/>
              <a:t>Calibration Full &amp; Empty Reproducibility Plot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AC1B7DDC-4540-5B57-91EE-1BDDA062F8A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1676400"/>
            <a:ext cx="9144000" cy="253535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406525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D5FEE3-50FF-2266-922C-4E914EC1717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6649" y="320490"/>
            <a:ext cx="7239000" cy="532158"/>
          </a:xfrm>
        </p:spPr>
        <p:txBody>
          <a:bodyPr>
            <a:noAutofit/>
          </a:bodyPr>
          <a:lstStyle/>
          <a:p>
            <a:r>
              <a:rPr lang="en-US" dirty="0"/>
              <a:t>Measurement Uncertainty Interval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E091989-F05D-7577-F5FE-49F2EC9A989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03755" y="1165888"/>
            <a:ext cx="8229600" cy="4525963"/>
          </a:xfrm>
        </p:spPr>
        <p:txBody>
          <a:bodyPr/>
          <a:lstStyle/>
          <a:p>
            <a:r>
              <a:rPr lang="en-US" dirty="0"/>
              <a:t>Type I Error is a false positive, Accept a Bad part.</a:t>
            </a:r>
          </a:p>
          <a:p>
            <a:r>
              <a:rPr lang="en-US" dirty="0"/>
              <a:t>Type II Error is a false negative, Reject a Good part.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4006191-135E-B01C-A49F-56871751E234}"/>
              </a:ext>
            </a:extLst>
          </p:cNvPr>
          <p:cNvSpPr/>
          <p:nvPr/>
        </p:nvSpPr>
        <p:spPr>
          <a:xfrm>
            <a:off x="1051372" y="3362923"/>
            <a:ext cx="474558" cy="1692797"/>
          </a:xfrm>
          <a:prstGeom prst="rect">
            <a:avLst/>
          </a:prstGeom>
          <a:solidFill>
            <a:schemeClr val="bg2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1BFEACB2-12BB-3D95-11D9-2A119BB41BF6}"/>
              </a:ext>
            </a:extLst>
          </p:cNvPr>
          <p:cNvCxnSpPr/>
          <p:nvPr/>
        </p:nvCxnSpPr>
        <p:spPr>
          <a:xfrm flipV="1">
            <a:off x="1183724" y="3362923"/>
            <a:ext cx="0" cy="1692797"/>
          </a:xfrm>
          <a:prstGeom prst="line">
            <a:avLst/>
          </a:prstGeom>
          <a:ln w="57150"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>
            <a:extLst>
              <a:ext uri="{FF2B5EF4-FFF2-40B4-BE49-F238E27FC236}">
                <a16:creationId xmlns:a16="http://schemas.microsoft.com/office/drawing/2014/main" id="{472D84DD-861D-9A2A-56A1-64770D08B9D7}"/>
              </a:ext>
            </a:extLst>
          </p:cNvPr>
          <p:cNvCxnSpPr>
            <a:cxnSpLocks/>
          </p:cNvCxnSpPr>
          <p:nvPr/>
        </p:nvCxnSpPr>
        <p:spPr>
          <a:xfrm>
            <a:off x="1374268" y="3331499"/>
            <a:ext cx="5790" cy="178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2" name="Straight Connector 11">
            <a:extLst>
              <a:ext uri="{FF2B5EF4-FFF2-40B4-BE49-F238E27FC236}">
                <a16:creationId xmlns:a16="http://schemas.microsoft.com/office/drawing/2014/main" id="{FB3EEE05-687F-CDFC-467C-0AFCEC850DAE}"/>
              </a:ext>
            </a:extLst>
          </p:cNvPr>
          <p:cNvCxnSpPr>
            <a:cxnSpLocks/>
          </p:cNvCxnSpPr>
          <p:nvPr/>
        </p:nvCxnSpPr>
        <p:spPr>
          <a:xfrm flipV="1">
            <a:off x="1525930" y="3121738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93649B49-EAED-13CF-E6F9-12A88F77F57A}"/>
              </a:ext>
            </a:extLst>
          </p:cNvPr>
          <p:cNvCxnSpPr>
            <a:cxnSpLocks/>
          </p:cNvCxnSpPr>
          <p:nvPr/>
        </p:nvCxnSpPr>
        <p:spPr>
          <a:xfrm flipV="1">
            <a:off x="1042224" y="3131020"/>
            <a:ext cx="0" cy="192342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4" name="Straight Arrow Connector 13">
            <a:extLst>
              <a:ext uri="{FF2B5EF4-FFF2-40B4-BE49-F238E27FC236}">
                <a16:creationId xmlns:a16="http://schemas.microsoft.com/office/drawing/2014/main" id="{BABBEAFE-C072-55E0-275F-13B297CFF35E}"/>
              </a:ext>
            </a:extLst>
          </p:cNvPr>
          <p:cNvCxnSpPr/>
          <p:nvPr/>
        </p:nvCxnSpPr>
        <p:spPr>
          <a:xfrm>
            <a:off x="1066800" y="3226618"/>
            <a:ext cx="459130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5" name="Straight Arrow Connector 14">
            <a:extLst>
              <a:ext uri="{FF2B5EF4-FFF2-40B4-BE49-F238E27FC236}">
                <a16:creationId xmlns:a16="http://schemas.microsoft.com/office/drawing/2014/main" id="{6527751A-A5A4-8C32-1CC3-CB0391C3319E}"/>
              </a:ext>
            </a:extLst>
          </p:cNvPr>
          <p:cNvCxnSpPr>
            <a:cxnSpLocks/>
          </p:cNvCxnSpPr>
          <p:nvPr/>
        </p:nvCxnSpPr>
        <p:spPr>
          <a:xfrm flipH="1">
            <a:off x="1220041" y="4940154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8" name="Speech Bubble: Rectangle with Corners Rounded 17">
            <a:extLst>
              <a:ext uri="{FF2B5EF4-FFF2-40B4-BE49-F238E27FC236}">
                <a16:creationId xmlns:a16="http://schemas.microsoft.com/office/drawing/2014/main" id="{AD51FF9B-F869-EB40-D162-4E412201BA79}"/>
              </a:ext>
            </a:extLst>
          </p:cNvPr>
          <p:cNvSpPr/>
          <p:nvPr/>
        </p:nvSpPr>
        <p:spPr>
          <a:xfrm>
            <a:off x="1759154" y="2286000"/>
            <a:ext cx="2230193" cy="1005160"/>
          </a:xfrm>
          <a:prstGeom prst="wedgeRoundRectCallout">
            <a:avLst>
              <a:gd name="adj1" fmla="val -69537"/>
              <a:gd name="adj2" fmla="val 106240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II Error</a:t>
            </a:r>
          </a:p>
          <a:p>
            <a:pPr algn="ctr"/>
            <a:r>
              <a:rPr lang="en-US" dirty="0"/>
              <a:t>OLS Transitions Here but evaluated at TP2 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ADF97602-C14E-FA29-02A2-7A1CF72EA54A}"/>
              </a:ext>
            </a:extLst>
          </p:cNvPr>
          <p:cNvSpPr txBox="1"/>
          <p:nvPr/>
        </p:nvSpPr>
        <p:spPr>
          <a:xfrm>
            <a:off x="403755" y="2901117"/>
            <a:ext cx="670376" cy="523220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MUI</a:t>
            </a:r>
          </a:p>
          <a:p>
            <a:r>
              <a:rPr lang="en-US" sz="1400" dirty="0"/>
              <a:t>0.008”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93C08EE-0DEF-3D54-D781-BE621EC2628F}"/>
              </a:ext>
            </a:extLst>
          </p:cNvPr>
          <p:cNvSpPr txBox="1"/>
          <p:nvPr/>
        </p:nvSpPr>
        <p:spPr>
          <a:xfrm>
            <a:off x="1760141" y="4786265"/>
            <a:ext cx="928459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Spec Limit</a:t>
            </a:r>
          </a:p>
        </p:txBody>
      </p:sp>
      <p:cxnSp>
        <p:nvCxnSpPr>
          <p:cNvPr id="21" name="Straight Arrow Connector 20">
            <a:extLst>
              <a:ext uri="{FF2B5EF4-FFF2-40B4-BE49-F238E27FC236}">
                <a16:creationId xmlns:a16="http://schemas.microsoft.com/office/drawing/2014/main" id="{5AAFE797-705F-C5E5-614F-83DBC6668A7E}"/>
              </a:ext>
            </a:extLst>
          </p:cNvPr>
          <p:cNvCxnSpPr>
            <a:cxnSpLocks/>
          </p:cNvCxnSpPr>
          <p:nvPr/>
        </p:nvCxnSpPr>
        <p:spPr>
          <a:xfrm flipH="1">
            <a:off x="1388315" y="4146749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2" name="TextBox 21">
            <a:extLst>
              <a:ext uri="{FF2B5EF4-FFF2-40B4-BE49-F238E27FC236}">
                <a16:creationId xmlns:a16="http://schemas.microsoft.com/office/drawing/2014/main" id="{4745C340-0DB8-AF1A-8BC8-91FB71CE755E}"/>
              </a:ext>
            </a:extLst>
          </p:cNvPr>
          <p:cNvSpPr txBox="1"/>
          <p:nvPr/>
        </p:nvSpPr>
        <p:spPr>
          <a:xfrm>
            <a:off x="1928415" y="3992860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2</a:t>
            </a:r>
          </a:p>
        </p:txBody>
      </p:sp>
      <p:cxnSp>
        <p:nvCxnSpPr>
          <p:cNvPr id="23" name="Straight Arrow Connector 22">
            <a:extLst>
              <a:ext uri="{FF2B5EF4-FFF2-40B4-BE49-F238E27FC236}">
                <a16:creationId xmlns:a16="http://schemas.microsoft.com/office/drawing/2014/main" id="{486251ED-B978-2915-FFA5-39B0595EABB1}"/>
              </a:ext>
            </a:extLst>
          </p:cNvPr>
          <p:cNvCxnSpPr>
            <a:cxnSpLocks/>
          </p:cNvCxnSpPr>
          <p:nvPr/>
        </p:nvCxnSpPr>
        <p:spPr>
          <a:xfrm flipH="1">
            <a:off x="1052814" y="4529237"/>
            <a:ext cx="539113" cy="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4" name="TextBox 23">
            <a:extLst>
              <a:ext uri="{FF2B5EF4-FFF2-40B4-BE49-F238E27FC236}">
                <a16:creationId xmlns:a16="http://schemas.microsoft.com/office/drawing/2014/main" id="{311EE57A-0ED6-2302-A280-9D0279FE3487}"/>
              </a:ext>
            </a:extLst>
          </p:cNvPr>
          <p:cNvSpPr txBox="1"/>
          <p:nvPr/>
        </p:nvSpPr>
        <p:spPr>
          <a:xfrm>
            <a:off x="1592914" y="4375348"/>
            <a:ext cx="497252" cy="307777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400" dirty="0"/>
              <a:t>TP 1</a:t>
            </a:r>
          </a:p>
        </p:txBody>
      </p:sp>
      <p:cxnSp>
        <p:nvCxnSpPr>
          <p:cNvPr id="25" name="Straight Connector 24">
            <a:extLst>
              <a:ext uri="{FF2B5EF4-FFF2-40B4-BE49-F238E27FC236}">
                <a16:creationId xmlns:a16="http://schemas.microsoft.com/office/drawing/2014/main" id="{75E91BD2-A3CE-763F-AB55-94C0EB49E855}"/>
              </a:ext>
            </a:extLst>
          </p:cNvPr>
          <p:cNvCxnSpPr>
            <a:cxnSpLocks/>
          </p:cNvCxnSpPr>
          <p:nvPr/>
        </p:nvCxnSpPr>
        <p:spPr>
          <a:xfrm>
            <a:off x="1049646" y="3319517"/>
            <a:ext cx="5790" cy="1785394"/>
          </a:xfrm>
          <a:prstGeom prst="line">
            <a:avLst/>
          </a:prstGeom>
          <a:ln>
            <a:solidFill>
              <a:srgbClr val="FF0000"/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Speech Bubble: Rectangle with Corners Rounded 16">
            <a:extLst>
              <a:ext uri="{FF2B5EF4-FFF2-40B4-BE49-F238E27FC236}">
                <a16:creationId xmlns:a16="http://schemas.microsoft.com/office/drawing/2014/main" id="{8A053E73-1C91-2843-C9A8-CBC2AD988C6A}"/>
              </a:ext>
            </a:extLst>
          </p:cNvPr>
          <p:cNvSpPr/>
          <p:nvPr/>
        </p:nvSpPr>
        <p:spPr>
          <a:xfrm>
            <a:off x="152400" y="5388025"/>
            <a:ext cx="2198436" cy="827092"/>
          </a:xfrm>
          <a:prstGeom prst="wedgeRoundRectCallout">
            <a:avLst>
              <a:gd name="adj1" fmla="val -6324"/>
              <a:gd name="adj2" fmla="val -116964"/>
              <a:gd name="adj3" fmla="val 16667"/>
            </a:avLst>
          </a:prstGeom>
        </p:spPr>
        <p:style>
          <a:lnRef idx="2">
            <a:schemeClr val="accent3"/>
          </a:lnRef>
          <a:fillRef idx="1">
            <a:schemeClr val="lt1"/>
          </a:fillRef>
          <a:effectRef idx="0">
            <a:schemeClr val="accent3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Type I Error</a:t>
            </a:r>
          </a:p>
          <a:p>
            <a:pPr algn="ctr"/>
            <a:r>
              <a:rPr lang="en-US" dirty="0"/>
              <a:t>OLS Transitions Here</a:t>
            </a:r>
          </a:p>
          <a:p>
            <a:pPr algn="ctr"/>
            <a:r>
              <a:rPr lang="en-US" dirty="0"/>
              <a:t>But evaluated at TP1 </a:t>
            </a:r>
          </a:p>
        </p:txBody>
      </p:sp>
      <p:pic>
        <p:nvPicPr>
          <p:cNvPr id="26" name="Picture 25">
            <a:extLst>
              <a:ext uri="{FF2B5EF4-FFF2-40B4-BE49-F238E27FC236}">
                <a16:creationId xmlns:a16="http://schemas.microsoft.com/office/drawing/2014/main" id="{0AA17259-062D-9700-4CC6-2B9FF92498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645694" y="3272965"/>
            <a:ext cx="5367744" cy="2357513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4836CF66-3BDA-2E5A-4544-986B45C32D1B}"/>
              </a:ext>
            </a:extLst>
          </p:cNvPr>
          <p:cNvSpPr txBox="1"/>
          <p:nvPr/>
        </p:nvSpPr>
        <p:spPr>
          <a:xfrm>
            <a:off x="3311883" y="5674018"/>
            <a:ext cx="5726364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NOTE:  Level Calibrations only assesses the PV portion of the level controller, an additional error is introduced by the control algorithm to accurately achieve TP by PV-SP=0.</a:t>
            </a:r>
          </a:p>
        </p:txBody>
      </p:sp>
    </p:spTree>
    <p:extLst>
      <p:ext uri="{BB962C8B-B14F-4D97-AF65-F5344CB8AC3E}">
        <p14:creationId xmlns:p14="http://schemas.microsoft.com/office/powerpoint/2010/main" val="18772733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AFEC6F6-8532-1F32-1E73-566F657638A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121143"/>
            <a:ext cx="7239000" cy="853508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3B3676-84D8-6108-FE87-9EB242521BB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990600"/>
            <a:ext cx="8229600" cy="4525963"/>
          </a:xfrm>
        </p:spPr>
        <p:txBody>
          <a:bodyPr>
            <a:normAutofit fontScale="92500"/>
          </a:bodyPr>
          <a:lstStyle/>
          <a:p>
            <a:r>
              <a:rPr lang="en-US" dirty="0"/>
              <a:t>Two additional tests are required to validate suitability: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ATP Repeatability – Measure several parts multiple times and evaluate repeatability.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ATP Accuracy – Measure several “good” parts and “bad” parts and evaluate accuracy to discriminate between parts with NO Type I and acceptable  (TBD?) Type II error rate.</a:t>
            </a:r>
          </a:p>
          <a:p>
            <a:r>
              <a:rPr lang="en-US" dirty="0"/>
              <a:t>Determine what is the acceptable System Measurement Uncertainty to set Target TP (see previous slide).</a:t>
            </a:r>
          </a:p>
          <a:p>
            <a:r>
              <a:rPr lang="en-US" dirty="0"/>
              <a:t>Determine the “Goodness” Criteria for flagging a calibration verification issue prior to ATP Testing. </a:t>
            </a:r>
          </a:p>
          <a:p>
            <a:r>
              <a:rPr lang="en-US" dirty="0"/>
              <a:t>Do we need a Resistance Calibration GR&amp;R?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468754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E765DD1-8F05-076C-E8E4-EDD9C090188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6BCEE-C0A8-B6CC-DED7-75250F6CD61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487362"/>
          </a:xfrm>
        </p:spPr>
        <p:txBody>
          <a:bodyPr>
            <a:normAutofit fontScale="90000"/>
          </a:bodyPr>
          <a:lstStyle/>
          <a:p>
            <a:r>
              <a:rPr lang="en-US" sz="2800" dirty="0"/>
              <a:t>Composite Level Calibration Data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0DBB0B2-5881-4382-3369-6A21D343674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b="48889"/>
          <a:stretch/>
        </p:blipFill>
        <p:spPr>
          <a:xfrm>
            <a:off x="152399" y="838200"/>
            <a:ext cx="7688123" cy="5562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538781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CDD4500-AD3D-31AA-1E4A-A3E6948F3C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28600"/>
            <a:ext cx="7239000" cy="487362"/>
          </a:xfrm>
        </p:spPr>
        <p:txBody>
          <a:bodyPr>
            <a:noAutofit/>
          </a:bodyPr>
          <a:lstStyle/>
          <a:p>
            <a:r>
              <a:rPr lang="en-US" sz="2800" dirty="0"/>
              <a:t>Composite Level Calibration Data </a:t>
            </a:r>
            <a:r>
              <a:rPr lang="en-US" sz="2800" dirty="0" err="1"/>
              <a:t>cont</a:t>
            </a:r>
            <a:r>
              <a:rPr lang="en-US" sz="2800" dirty="0"/>
              <a:t>’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A5E0CD2-42E1-822F-2813-D88C30E0A99E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1111"/>
          <a:stretch/>
        </p:blipFill>
        <p:spPr>
          <a:xfrm>
            <a:off x="304800" y="990600"/>
            <a:ext cx="7817376" cy="5410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131838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88608F-CA88-2DA9-04EE-AD619F7E4E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Executive Summary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244BDC9-1E7A-BF66-4BB5-6537295319A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627"/>
            <a:ext cx="8153400" cy="4525963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Based on comparing the confidence limits of twelve, 5-point calibrations conducted by 4 </a:t>
            </a:r>
            <a:r>
              <a:rPr lang="en-US" dirty="0" err="1"/>
              <a:t>operaters</a:t>
            </a:r>
            <a:r>
              <a:rPr lang="en-US" dirty="0"/>
              <a:t> (3 calibrations each) to their composite regression, which is assumed to be the best estimate of the true calibration coefficients, the 5-point calibration resulted in a worst-case measurement uncertainty of about </a:t>
            </a:r>
            <a:r>
              <a:rPr lang="en-US" dirty="0">
                <a:sym typeface="Symbol" panose="05050102010706020507" pitchFamily="18" charset="2"/>
              </a:rPr>
              <a:t>0.004”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18418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C125371-BED4-3BAD-3113-ECFD210B75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3C4530A-6073-6D87-4D69-5567AFCF8F9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Overview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F27A20-0A85-FBD8-4A76-83F486D1A7B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04800" y="1413627"/>
            <a:ext cx="8153400" cy="4525963"/>
          </a:xfrm>
        </p:spPr>
        <p:txBody>
          <a:bodyPr/>
          <a:lstStyle/>
          <a:p>
            <a:r>
              <a:rPr lang="en-US" dirty="0"/>
              <a:t>This analysis has two parts: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individual measurement Repeatability &amp; Reproducibility.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Analysis of the goodness of a 5-point calibration.</a:t>
            </a:r>
          </a:p>
          <a:p>
            <a:r>
              <a:rPr lang="en-US" dirty="0"/>
              <a:t>The coefficients of the best fit of the composite measurements (all 60 observations) are considered the best estimate of the true calibration coefficients, aka “Best Cal”.</a:t>
            </a:r>
          </a:p>
          <a:p>
            <a:r>
              <a:rPr lang="en-US" dirty="0"/>
              <a:t>The 5-point calibration is an evaluation tool to verify the “Best Cal” is still valid for testing to proceed.</a:t>
            </a:r>
          </a:p>
        </p:txBody>
      </p:sp>
    </p:spTree>
    <p:extLst>
      <p:ext uri="{BB962C8B-B14F-4D97-AF65-F5344CB8AC3E}">
        <p14:creationId xmlns:p14="http://schemas.microsoft.com/office/powerpoint/2010/main" val="68192929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B297A8-AC9A-E6F1-72EB-D3D6759466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21105" y="-1"/>
            <a:ext cx="7239000" cy="762001"/>
          </a:xfrm>
        </p:spPr>
        <p:txBody>
          <a:bodyPr/>
          <a:lstStyle/>
          <a:p>
            <a:r>
              <a:rPr lang="en-US" dirty="0"/>
              <a:t>Composite Data Set Measurements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495B25-1CA2-C445-631E-F47231B2EDE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21105" y="762000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i="0" u="none" strike="noStrike" dirty="0" err="1">
                <a:solidFill>
                  <a:srgbClr val="000000"/>
                </a:solidFill>
                <a:effectLst/>
                <a:latin typeface="+mj-lt"/>
              </a:rPr>
              <a:t>Obs</a:t>
            </a:r>
            <a:r>
              <a:rPr lang="en-US" sz="1600" dirty="0">
                <a:latin typeface="+mj-lt"/>
              </a:rPr>
              <a:t> Measurement Number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r Operator ID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Oper Rank</a:t>
            </a:r>
            <a:r>
              <a:rPr lang="en-US" sz="1600" dirty="0">
                <a:latin typeface="+mj-lt"/>
              </a:rPr>
              <a:t> Order of Variance from ANOVA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Operator</a:t>
            </a:r>
            <a:r>
              <a:rPr lang="en-US" sz="1600" dirty="0">
                <a:latin typeface="+mj-lt"/>
              </a:rPr>
              <a:t> Operator Name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Level </a:t>
            </a:r>
            <a:r>
              <a:rPr lang="en-US" sz="1600" i="0" u="none" strike="noStrike" dirty="0">
                <a:solidFill>
                  <a:srgbClr val="000000"/>
                </a:solidFill>
                <a:effectLst/>
                <a:latin typeface="+mj-lt"/>
              </a:rPr>
              <a:t>Which quintile of th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e full level range for the measurement.</a:t>
            </a:r>
            <a:endParaRPr lang="en-US" sz="1600" b="1" i="0" u="none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Set Point 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5 observation points per calibration. </a:t>
            </a:r>
            <a:r>
              <a:rPr lang="en-US" sz="1600" dirty="0">
                <a:solidFill>
                  <a:srgbClr val="000000"/>
                </a:solidFill>
                <a:latin typeface="+mj-lt"/>
              </a:rPr>
              <a:t>T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he FULL point is fixed at 2.75”, EMPTY is fixed at 8.4” while the three intermediate points are the quintile levels +/- random amount ranging over 0.100”.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Laser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Level Value read by the LK-G3000 </a:t>
            </a:r>
            <a:r>
              <a:rPr lang="en-US" sz="1600" b="0" i="0" u="none" strike="noStrike" dirty="0" err="1">
                <a:solidFill>
                  <a:srgbClr val="000000"/>
                </a:solidFill>
                <a:effectLst/>
                <a:latin typeface="+mj-lt"/>
              </a:rPr>
              <a:t>Keyance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Laser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Measure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 Level Value from the Depth Gage entered by the Operator</a:t>
            </a:r>
            <a:r>
              <a:rPr lang="en-US" sz="1600" dirty="0">
                <a:latin typeface="+mj-lt"/>
              </a:rPr>
              <a:t> 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Cal ID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dirty="0">
                <a:latin typeface="+mj-lt"/>
              </a:rPr>
              <a:t>the number assigned to a 5-point calibration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Goodness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 the maximum residual from 5-point calibration regression</a:t>
            </a:r>
          </a:p>
          <a:p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Slope &amp;</a:t>
            </a:r>
            <a:r>
              <a:rPr lang="en-US" sz="1600" b="1" dirty="0">
                <a:latin typeface="+mj-lt"/>
              </a:rPr>
              <a:t> </a:t>
            </a:r>
            <a:r>
              <a:rPr lang="en-US" sz="1600" b="1" i="0" u="none" strike="noStrike" dirty="0">
                <a:solidFill>
                  <a:srgbClr val="000000"/>
                </a:solidFill>
                <a:effectLst/>
                <a:latin typeface="+mj-lt"/>
              </a:rPr>
              <a:t>Intercept </a:t>
            </a:r>
            <a:r>
              <a:rPr lang="en-US" sz="1600" b="0" i="0" u="none" strike="noStrike" dirty="0">
                <a:solidFill>
                  <a:srgbClr val="000000"/>
                </a:solidFill>
                <a:effectLst/>
                <a:latin typeface="+mj-lt"/>
              </a:rPr>
              <a:t>coefficients resulting from 5-point calibration regression.</a:t>
            </a:r>
            <a:r>
              <a:rPr lang="en-US" sz="1600" dirty="0">
                <a:latin typeface="+mj-lt"/>
              </a:rPr>
              <a:t> 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16CDD07-AEDD-6C72-7F41-07D1400CACFC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b="24658"/>
          <a:stretch/>
        </p:blipFill>
        <p:spPr>
          <a:xfrm>
            <a:off x="681455" y="5003800"/>
            <a:ext cx="6718300" cy="139700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2C3DEC05-0384-DEDA-ECA6-BAA1058D3B69}"/>
              </a:ext>
            </a:extLst>
          </p:cNvPr>
          <p:cNvSpPr txBox="1"/>
          <p:nvPr/>
        </p:nvSpPr>
        <p:spPr>
          <a:xfrm>
            <a:off x="3886200" y="6400800"/>
            <a:ext cx="50206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sym typeface="Symbol" panose="05050102010706020507" pitchFamily="18" charset="2"/>
              </a:rPr>
              <a:t>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6704447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C6426C-2852-79B9-AD30-B252B3B698C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52500" y="203994"/>
            <a:ext cx="7239000" cy="811212"/>
          </a:xfrm>
        </p:spPr>
        <p:txBody>
          <a:bodyPr/>
          <a:lstStyle/>
          <a:p>
            <a:r>
              <a:rPr lang="en-US" dirty="0"/>
              <a:t>Composite Measurement Regression 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330D91F-19FE-680D-C506-D28F6F2098C9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04800" y="3124200"/>
            <a:ext cx="5930900" cy="299085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02ED626A-1916-4026-86A8-E8FD13E91C87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48000" y="1219200"/>
            <a:ext cx="4999153" cy="3218967"/>
          </a:xfrm>
          <a:prstGeom prst="rect">
            <a:avLst/>
          </a:prstGeom>
          <a:ln>
            <a:noFill/>
          </a:ln>
          <a:effectLst>
            <a:outerShdw blurRad="292100" dist="139700" dir="2700000" algn="tl" rotWithShape="0">
              <a:srgbClr val="333333">
                <a:alpha val="65000"/>
              </a:srgbClr>
            </a:outerShdw>
          </a:effectLst>
        </p:spPr>
      </p:pic>
      <p:sp>
        <p:nvSpPr>
          <p:cNvPr id="7" name="Oval 6">
            <a:extLst>
              <a:ext uri="{FF2B5EF4-FFF2-40B4-BE49-F238E27FC236}">
                <a16:creationId xmlns:a16="http://schemas.microsoft.com/office/drawing/2014/main" id="{560925D5-7E00-0F73-C2C8-04F8CAE682C8}"/>
              </a:ext>
            </a:extLst>
          </p:cNvPr>
          <p:cNvSpPr/>
          <p:nvPr/>
        </p:nvSpPr>
        <p:spPr>
          <a:xfrm>
            <a:off x="1219200" y="5638800"/>
            <a:ext cx="838200" cy="609600"/>
          </a:xfrm>
          <a:prstGeom prst="ellipse">
            <a:avLst/>
          </a:prstGeom>
          <a:noFill/>
          <a:ln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Speech Bubble: Rectangle with Corners Rounded 7">
            <a:extLst>
              <a:ext uri="{FF2B5EF4-FFF2-40B4-BE49-F238E27FC236}">
                <a16:creationId xmlns:a16="http://schemas.microsoft.com/office/drawing/2014/main" id="{6E61F782-5B27-6389-C3AF-3BB41DBFF4F0}"/>
              </a:ext>
            </a:extLst>
          </p:cNvPr>
          <p:cNvSpPr/>
          <p:nvPr/>
        </p:nvSpPr>
        <p:spPr>
          <a:xfrm>
            <a:off x="3048000" y="6191250"/>
            <a:ext cx="2514600" cy="590550"/>
          </a:xfrm>
          <a:prstGeom prst="wedgeRoundRectCallout">
            <a:avLst>
              <a:gd name="adj1" fmla="val -91168"/>
              <a:gd name="adj2" fmla="val -66448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Best estimate of calibration coefficients </a:t>
            </a:r>
          </a:p>
        </p:txBody>
      </p:sp>
    </p:spTree>
    <p:extLst>
      <p:ext uri="{BB962C8B-B14F-4D97-AF65-F5344CB8AC3E}">
        <p14:creationId xmlns:p14="http://schemas.microsoft.com/office/powerpoint/2010/main" val="145195418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48C613-E52F-A1DF-AE09-3B8698FA1A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45695" y="107900"/>
            <a:ext cx="8069179" cy="792162"/>
          </a:xfrm>
        </p:spPr>
        <p:txBody>
          <a:bodyPr>
            <a:normAutofit/>
          </a:bodyPr>
          <a:lstStyle/>
          <a:p>
            <a:r>
              <a:rPr lang="en-US" dirty="0"/>
              <a:t>Residual Plot &amp; ANOVA Against Best Cal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9812FC2-F5C2-C9F2-D357-5EAB64E11D9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57200" y="1066800"/>
            <a:ext cx="8221579" cy="2878134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F5356B05-895C-D1AC-E7A8-9CF14FD38023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r="9785"/>
          <a:stretch/>
        </p:blipFill>
        <p:spPr>
          <a:xfrm>
            <a:off x="228600" y="4093745"/>
            <a:ext cx="4800600" cy="2800350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1BF94F79-A081-8A67-089F-60AD1295CB54}"/>
              </a:ext>
            </a:extLst>
          </p:cNvPr>
          <p:cNvSpPr txBox="1"/>
          <p:nvPr/>
        </p:nvSpPr>
        <p:spPr>
          <a:xfrm>
            <a:off x="5105400" y="4044598"/>
            <a:ext cx="4038600" cy="276998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&gt; 0.05 can NOT reject H</a:t>
            </a:r>
            <a:r>
              <a:rPr lang="en-US" baseline="-25000" dirty="0">
                <a:highlight>
                  <a:srgbClr val="FFFF00"/>
                </a:highlight>
              </a:rPr>
              <a:t>0 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analysis show a significant difference between Dragan and Gabby (rank 1 to rank 4).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97D26EF-0DC7-D7CD-1AF4-96B5575C58F2}"/>
              </a:ext>
            </a:extLst>
          </p:cNvPr>
          <p:cNvSpPr txBox="1"/>
          <p:nvPr/>
        </p:nvSpPr>
        <p:spPr>
          <a:xfrm>
            <a:off x="124326" y="3760268"/>
            <a:ext cx="175868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with Gabby</a:t>
            </a:r>
          </a:p>
        </p:txBody>
      </p:sp>
    </p:spTree>
    <p:extLst>
      <p:ext uri="{BB962C8B-B14F-4D97-AF65-F5344CB8AC3E}">
        <p14:creationId xmlns:p14="http://schemas.microsoft.com/office/powerpoint/2010/main" val="195152418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C30B6D-1139-CBDF-3A24-F6522499952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30843" y="200345"/>
            <a:ext cx="7239000" cy="868362"/>
          </a:xfrm>
        </p:spPr>
        <p:txBody>
          <a:bodyPr>
            <a:normAutofit fontScale="90000"/>
          </a:bodyPr>
          <a:lstStyle/>
          <a:p>
            <a:r>
              <a:rPr lang="en-US" dirty="0"/>
              <a:t>Compare Measurement Residuals </a:t>
            </a:r>
            <a:br>
              <a:rPr lang="en-US" dirty="0"/>
            </a:br>
            <a:r>
              <a:rPr lang="en-US" sz="2700" dirty="0"/>
              <a:t>with and without Gabby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AF43E46-1634-F575-2844-ED265A2128C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3400" y="1205669"/>
            <a:ext cx="4843584" cy="281940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D3CED995-D937-57DB-CD30-2DB72C0D0AE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6200" y="4483237"/>
            <a:ext cx="4843584" cy="2265070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027CD58E-8312-3765-58C3-1D92CEF6F99F}"/>
              </a:ext>
            </a:extLst>
          </p:cNvPr>
          <p:cNvSpPr txBox="1"/>
          <p:nvPr/>
        </p:nvSpPr>
        <p:spPr>
          <a:xfrm>
            <a:off x="73156" y="4113905"/>
            <a:ext cx="175548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/>
              <a:t>ANOVA </a:t>
            </a:r>
            <a:r>
              <a:rPr lang="en-US" sz="1400" dirty="0"/>
              <a:t>sans Gabby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059D078-6F88-BB30-34AD-513585FF0A2C}"/>
              </a:ext>
            </a:extLst>
          </p:cNvPr>
          <p:cNvSpPr txBox="1"/>
          <p:nvPr/>
        </p:nvSpPr>
        <p:spPr>
          <a:xfrm>
            <a:off x="4912895" y="4288810"/>
            <a:ext cx="4191000" cy="24929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H</a:t>
            </a:r>
            <a:r>
              <a:rPr lang="en-US" baseline="-25000" dirty="0"/>
              <a:t>0</a:t>
            </a:r>
            <a:r>
              <a:rPr lang="en-US" dirty="0"/>
              <a:t>:  There is no reproducibility difference between operators.</a:t>
            </a:r>
          </a:p>
          <a:p>
            <a:r>
              <a:rPr lang="en-US" dirty="0"/>
              <a:t>H</a:t>
            </a:r>
            <a:r>
              <a:rPr lang="en-US" baseline="-25000" dirty="0"/>
              <a:t>A</a:t>
            </a:r>
            <a:r>
              <a:rPr lang="en-US" dirty="0"/>
              <a:t>:  There is a significant difference between operators.</a:t>
            </a:r>
          </a:p>
          <a:p>
            <a:endParaRPr lang="en-US" dirty="0"/>
          </a:p>
          <a:p>
            <a:r>
              <a:rPr lang="en-US" dirty="0">
                <a:highlight>
                  <a:srgbClr val="FFFF00"/>
                </a:highlight>
              </a:rPr>
              <a:t>Since P-value is &lt; 0.05 Reject H</a:t>
            </a:r>
            <a:r>
              <a:rPr lang="en-US" baseline="-25000" dirty="0">
                <a:highlight>
                  <a:srgbClr val="FFFF00"/>
                </a:highlight>
              </a:rPr>
              <a:t>0  </a:t>
            </a:r>
            <a:r>
              <a:rPr lang="en-US" dirty="0">
                <a:highlight>
                  <a:srgbClr val="FFFF00"/>
                </a:highlight>
              </a:rPr>
              <a:t> Accept H</a:t>
            </a:r>
            <a:r>
              <a:rPr lang="en-US" baseline="-25000" dirty="0">
                <a:highlight>
                  <a:srgbClr val="FFFF00"/>
                </a:highlight>
              </a:rPr>
              <a:t>A</a:t>
            </a:r>
            <a:r>
              <a:rPr lang="en-US" dirty="0">
                <a:highlight>
                  <a:srgbClr val="FFFF00"/>
                </a:highlight>
              </a:rPr>
              <a:t> </a:t>
            </a:r>
          </a:p>
          <a:p>
            <a:endParaRPr lang="en-US" baseline="-25000" dirty="0"/>
          </a:p>
          <a:p>
            <a:r>
              <a:rPr lang="en-US" dirty="0"/>
              <a:t>**Post Hoc Tukey analysis would be warranted to compare operators.</a:t>
            </a:r>
          </a:p>
        </p:txBody>
      </p:sp>
      <p:sp>
        <p:nvSpPr>
          <p:cNvPr id="10" name="Speech Bubble: Rectangle with Corners Rounded 9">
            <a:extLst>
              <a:ext uri="{FF2B5EF4-FFF2-40B4-BE49-F238E27FC236}">
                <a16:creationId xmlns:a16="http://schemas.microsoft.com/office/drawing/2014/main" id="{9CAE858B-48D5-6177-CCEA-B834101DBB3F}"/>
              </a:ext>
            </a:extLst>
          </p:cNvPr>
          <p:cNvSpPr/>
          <p:nvPr/>
        </p:nvSpPr>
        <p:spPr>
          <a:xfrm>
            <a:off x="5867400" y="1601700"/>
            <a:ext cx="3124200" cy="951448"/>
          </a:xfrm>
          <a:prstGeom prst="wedgeRoundRectCallout">
            <a:avLst>
              <a:gd name="adj1" fmla="val -65121"/>
              <a:gd name="adj2" fmla="val 36185"/>
              <a:gd name="adj3" fmla="val 16667"/>
            </a:avLst>
          </a:prstGeom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US" dirty="0"/>
              <a:t>Indicates there is a significant difference in the shape of the distribution tails. </a:t>
            </a:r>
          </a:p>
        </p:txBody>
      </p:sp>
    </p:spTree>
    <p:extLst>
      <p:ext uri="{BB962C8B-B14F-4D97-AF65-F5344CB8AC3E}">
        <p14:creationId xmlns:p14="http://schemas.microsoft.com/office/powerpoint/2010/main" val="23516740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A6F777-F020-395B-A5A4-F44571A8893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7239000" cy="792162"/>
          </a:xfrm>
        </p:spPr>
        <p:txBody>
          <a:bodyPr/>
          <a:lstStyle/>
          <a:p>
            <a:r>
              <a:rPr lang="en-US" dirty="0"/>
              <a:t>Composite Data Set Calibrations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8979623E-7571-3DEA-1DDD-65312DCB85C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3493335"/>
            <a:ext cx="6883400" cy="2406650"/>
          </a:xfrm>
          <a:prstGeom prst="rect">
            <a:avLst/>
          </a:prstGeo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0ECB1A2C-0182-CF55-B044-E18B0AE19A2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33137" y="1166018"/>
            <a:ext cx="8534400" cy="4525963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sz="1600" u="sng" dirty="0">
                <a:solidFill>
                  <a:srgbClr val="000000"/>
                </a:solidFill>
                <a:latin typeface="+mj-lt"/>
              </a:rPr>
              <a:t>DEFINITIONS</a:t>
            </a:r>
            <a:endParaRPr lang="en-US" sz="1600" b="0" i="0" u="sng" strike="noStrike" dirty="0">
              <a:solidFill>
                <a:srgbClr val="000000"/>
              </a:solidFill>
              <a:effectLst/>
              <a:latin typeface="+mj-lt"/>
            </a:endParaRPr>
          </a:p>
          <a:p>
            <a:r>
              <a:rPr lang="en-US" sz="1600" b="1" dirty="0">
                <a:latin typeface="+mj-lt"/>
              </a:rPr>
              <a:t>Full =7  </a:t>
            </a:r>
            <a:r>
              <a:rPr lang="en-US" sz="1600" dirty="0">
                <a:latin typeface="+mj-lt"/>
              </a:rPr>
              <a:t>This is the Lazer reading to give near Full Level measurement. </a:t>
            </a:r>
          </a:p>
          <a:p>
            <a:r>
              <a:rPr lang="en-US" sz="1600" b="1" dirty="0">
                <a:latin typeface="+mj-lt"/>
              </a:rPr>
              <a:t>Empty=1.2 </a:t>
            </a:r>
            <a:r>
              <a:rPr lang="en-US" sz="1600" dirty="0">
                <a:latin typeface="+mj-lt"/>
              </a:rPr>
              <a:t>This is the Laser reading to give near Empty Level measurement.</a:t>
            </a:r>
          </a:p>
          <a:p>
            <a:r>
              <a:rPr lang="en-US" sz="1600" b="1" dirty="0">
                <a:latin typeface="+mj-lt"/>
              </a:rPr>
              <a:t>Best Full  </a:t>
            </a:r>
            <a:r>
              <a:rPr lang="en-US" sz="1600" dirty="0">
                <a:latin typeface="+mj-lt"/>
              </a:rPr>
              <a:t>Residual from this calibration fit to the Best Cal fit at the Full point.</a:t>
            </a:r>
          </a:p>
          <a:p>
            <a:r>
              <a:rPr lang="en-US" sz="1600" b="1" dirty="0">
                <a:latin typeface="+mj-lt"/>
              </a:rPr>
              <a:t>Best Empty  </a:t>
            </a:r>
            <a:r>
              <a:rPr lang="en-US" sz="1600" dirty="0">
                <a:latin typeface="+mj-lt"/>
              </a:rPr>
              <a:t>Residual from this calibration fit to the Best Cal fit at the Empty point.</a:t>
            </a:r>
          </a:p>
          <a:p>
            <a:endParaRPr lang="en-US" sz="1600" dirty="0">
              <a:latin typeface="+mj-lt"/>
            </a:endParaRPr>
          </a:p>
          <a:p>
            <a:pPr marL="0" indent="0">
              <a:buNone/>
            </a:pPr>
            <a:r>
              <a:rPr lang="en-US" sz="1600" dirty="0">
                <a:latin typeface="+mj-lt"/>
              </a:rPr>
              <a:t>The idea is to assess the individual 5-point calibrations against the Best Cal.</a:t>
            </a:r>
          </a:p>
        </p:txBody>
      </p:sp>
    </p:spTree>
    <p:extLst>
      <p:ext uri="{BB962C8B-B14F-4D97-AF65-F5344CB8AC3E}">
        <p14:creationId xmlns:p14="http://schemas.microsoft.com/office/powerpoint/2010/main" val="325760594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A74BA5-2339-7305-5192-B3F739ABF98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57200" y="274638"/>
            <a:ext cx="8001000" cy="1143000"/>
          </a:xfrm>
        </p:spPr>
        <p:txBody>
          <a:bodyPr>
            <a:normAutofit/>
          </a:bodyPr>
          <a:lstStyle/>
          <a:p>
            <a:r>
              <a:rPr lang="en-US" dirty="0"/>
              <a:t>Calibration v Best Cal Residuals Statistics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7D891E8C-573C-EE15-5F2D-77B3CF7BA5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62000" y="1676400"/>
            <a:ext cx="3611522" cy="3124200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01718902-C0C4-27AA-C4BC-6C1659C89B8F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912895" y="1810941"/>
            <a:ext cx="3903511" cy="31242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5772D59D-47CC-F4EB-2E46-27087B2F34C5}"/>
              </a:ext>
            </a:extLst>
          </p:cNvPr>
          <p:cNvSpPr txBox="1"/>
          <p:nvPr/>
        </p:nvSpPr>
        <p:spPr>
          <a:xfrm>
            <a:off x="4517756" y="5105400"/>
            <a:ext cx="4550044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/>
              <a:t>Cal ID 11 with a “Goodness” score of 15 is suspect and generated this outlier.  Should it be eliminated from the analysis? </a:t>
            </a:r>
          </a:p>
          <a:p>
            <a:r>
              <a:rPr lang="en-US" dirty="0"/>
              <a:t>Cal ID 8 with a “Goodness” score of 13 is marginal?</a:t>
            </a:r>
          </a:p>
        </p:txBody>
      </p:sp>
    </p:spTree>
    <p:extLst>
      <p:ext uri="{BB962C8B-B14F-4D97-AF65-F5344CB8AC3E}">
        <p14:creationId xmlns:p14="http://schemas.microsoft.com/office/powerpoint/2010/main" val="393885920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2120</TotalTime>
  <Words>770</Words>
  <Application>Microsoft Office PowerPoint</Application>
  <PresentationFormat>On-screen Show (4:3)</PresentationFormat>
  <Paragraphs>93</Paragraphs>
  <Slides>15</Slides>
  <Notes>8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0" baseType="lpstr">
      <vt:lpstr>Aptos</vt:lpstr>
      <vt:lpstr>Arial</vt:lpstr>
      <vt:lpstr>Calibri</vt:lpstr>
      <vt:lpstr>Symbol</vt:lpstr>
      <vt:lpstr>Office Theme</vt:lpstr>
      <vt:lpstr>Level Calibration Analysis</vt:lpstr>
      <vt:lpstr>Executive Summary</vt:lpstr>
      <vt:lpstr>Overview</vt:lpstr>
      <vt:lpstr>Composite Data Set Measurements</vt:lpstr>
      <vt:lpstr>Composite Measurement Regression </vt:lpstr>
      <vt:lpstr>Residual Plot &amp; ANOVA Against Best Cal</vt:lpstr>
      <vt:lpstr>Compare Measurement Residuals  with and without Gabby</vt:lpstr>
      <vt:lpstr>Composite Data Set Calibrations</vt:lpstr>
      <vt:lpstr>Calibration v Best Cal Residuals Statistics</vt:lpstr>
      <vt:lpstr>Calibration Full &amp; Empty Reproducibility</vt:lpstr>
      <vt:lpstr>Calibration Full &amp; Empty Reproducibility Plot</vt:lpstr>
      <vt:lpstr>Measurement Uncertainty Interval</vt:lpstr>
      <vt:lpstr>Conclusion</vt:lpstr>
      <vt:lpstr>Composite Level Calibration Data</vt:lpstr>
      <vt:lpstr>Composite Level Calibration Data cont’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Rick</dc:creator>
  <cp:lastModifiedBy>rick ales</cp:lastModifiedBy>
  <cp:revision>10</cp:revision>
  <cp:lastPrinted>2025-05-20T20:07:12Z</cp:lastPrinted>
  <dcterms:created xsi:type="dcterms:W3CDTF">2019-02-27T21:36:04Z</dcterms:created>
  <dcterms:modified xsi:type="dcterms:W3CDTF">2025-07-04T13:35:37Z</dcterms:modified>
</cp:coreProperties>
</file>