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7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70" r:id="rId13"/>
    <p:sldId id="266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3FE"/>
    <a:srgbClr val="1567B8"/>
    <a:srgbClr val="3A1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1" autoAdjust="0"/>
    <p:restoredTop sz="93707" autoAdjust="0"/>
  </p:normalViewPr>
  <p:slideViewPr>
    <p:cSldViewPr showGuides="1">
      <p:cViewPr>
        <p:scale>
          <a:sx n="60" d="100"/>
          <a:sy n="60" d="100"/>
        </p:scale>
        <p:origin x="1464" y="132"/>
      </p:cViewPr>
      <p:guideLst>
        <p:guide orient="horz" pos="40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1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9E67-D686-45CA-B9F4-C64C354AF467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E292-A6D9-4F71-AB0A-C4FBDB9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6EC2B-0291-6D99-DB0D-E2AA69D70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A7331-5F35-BB17-FC45-B3D4EBEBD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98E873-196A-F257-D295-C12517C2D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C8D51-B9BD-F7F3-5495-8F53EFF8D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8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3">
            <a:extLst>
              <a:ext uri="{FF2B5EF4-FFF2-40B4-BE49-F238E27FC236}">
                <a16:creationId xmlns:a16="http://schemas.microsoft.com/office/drawing/2014/main" id="{5C5209E0-ADF4-58CA-6FBD-E78A0B163A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911311" cy="6858000"/>
          </a:xfrm>
          <a:custGeom>
            <a:avLst/>
            <a:gdLst>
              <a:gd name="T0" fmla="*/ 178 w 630"/>
              <a:gd name="T1" fmla="*/ 3168 h 3168"/>
              <a:gd name="T2" fmla="*/ 124 w 630"/>
              <a:gd name="T3" fmla="*/ 3168 h 3168"/>
              <a:gd name="T4" fmla="*/ 0 w 630"/>
              <a:gd name="T5" fmla="*/ 685 h 3168"/>
              <a:gd name="T6" fmla="*/ 0 w 630"/>
              <a:gd name="T7" fmla="*/ 0 h 3168"/>
              <a:gd name="T8" fmla="*/ 418 w 630"/>
              <a:gd name="T9" fmla="*/ 0 h 3168"/>
              <a:gd name="T10" fmla="*/ 178 w 630"/>
              <a:gd name="T11" fmla="*/ 3168 h 3168"/>
              <a:gd name="T12" fmla="*/ 124 w 630"/>
              <a:gd name="T13" fmla="*/ 3168 h 3168"/>
              <a:gd name="T14" fmla="*/ 0 w 630"/>
              <a:gd name="T15" fmla="*/ 685 h 3168"/>
              <a:gd name="T16" fmla="*/ 0 w 630"/>
              <a:gd name="T17" fmla="*/ 3168 h 3168"/>
              <a:gd name="T18" fmla="*/ 124 w 630"/>
              <a:gd name="T19" fmla="*/ 3168 h 3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" h="3168">
                <a:moveTo>
                  <a:pt x="178" y="3168"/>
                </a:moveTo>
                <a:cubicBezTo>
                  <a:pt x="124" y="3168"/>
                  <a:pt x="124" y="3168"/>
                  <a:pt x="124" y="3168"/>
                </a:cubicBezTo>
                <a:cubicBezTo>
                  <a:pt x="0" y="685"/>
                  <a:pt x="0" y="685"/>
                  <a:pt x="0" y="685"/>
                </a:cubicBezTo>
                <a:cubicBezTo>
                  <a:pt x="0" y="0"/>
                  <a:pt x="0" y="0"/>
                  <a:pt x="0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76" y="384"/>
                  <a:pt x="630" y="1741"/>
                  <a:pt x="178" y="3168"/>
                </a:cubicBezTo>
                <a:close/>
                <a:moveTo>
                  <a:pt x="124" y="3168"/>
                </a:moveTo>
                <a:cubicBezTo>
                  <a:pt x="0" y="685"/>
                  <a:pt x="0" y="685"/>
                  <a:pt x="0" y="685"/>
                </a:cubicBezTo>
                <a:cubicBezTo>
                  <a:pt x="0" y="3168"/>
                  <a:pt x="0" y="3168"/>
                  <a:pt x="0" y="3168"/>
                </a:cubicBezTo>
                <a:lnTo>
                  <a:pt x="124" y="3168"/>
                </a:lnTo>
                <a:close/>
              </a:path>
            </a:pathLst>
          </a:custGeom>
          <a:gradFill rotWithShape="1">
            <a:gsLst>
              <a:gs pos="0">
                <a:srgbClr val="EFB32F"/>
              </a:gs>
              <a:gs pos="100000">
                <a:srgbClr val="EF792F"/>
              </a:gs>
            </a:gsLst>
            <a:lin ang="0" scaled="1"/>
          </a:gradFill>
          <a:ln>
            <a:noFill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440010-CC4D-99D9-FE46-AB5AC286B990}"/>
              </a:ext>
            </a:extLst>
          </p:cNvPr>
          <p:cNvGrpSpPr/>
          <p:nvPr userDrawn="1"/>
        </p:nvGrpSpPr>
        <p:grpSpPr>
          <a:xfrm>
            <a:off x="12233" y="0"/>
            <a:ext cx="902168" cy="6858000"/>
            <a:chOff x="0" y="0"/>
            <a:chExt cx="1511028" cy="9601200"/>
          </a:xfrm>
        </p:grpSpPr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361597F4-D5CE-6893-BEAB-813E7E4FD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08735" cy="9601200"/>
            </a:xfrm>
            <a:custGeom>
              <a:avLst/>
              <a:gdLst>
                <a:gd name="T0" fmla="*/ 160 w 430"/>
                <a:gd name="T1" fmla="*/ 0 h 3164"/>
                <a:gd name="T2" fmla="*/ 0 w 430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0" h="3164">
                  <a:moveTo>
                    <a:pt x="160" y="0"/>
                  </a:moveTo>
                  <a:cubicBezTo>
                    <a:pt x="430" y="1502"/>
                    <a:pt x="90" y="2850"/>
                    <a:pt x="0" y="3164"/>
                  </a:cubicBezTo>
                </a:path>
              </a:pathLst>
            </a:custGeom>
            <a:noFill/>
            <a:ln w="6350">
              <a:solidFill>
                <a:srgbClr val="FFFF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FE1B35CB-B0C5-B28A-8FB6-53FEEDDC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28" y="0"/>
              <a:ext cx="1101725" cy="9601200"/>
            </a:xfrm>
            <a:custGeom>
              <a:avLst/>
              <a:gdLst>
                <a:gd name="T0" fmla="*/ 42 w 362"/>
                <a:gd name="T1" fmla="*/ 0 h 3164"/>
                <a:gd name="T2" fmla="*/ 0 w 362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2" h="3164">
                  <a:moveTo>
                    <a:pt x="42" y="0"/>
                  </a:moveTo>
                  <a:cubicBezTo>
                    <a:pt x="362" y="1456"/>
                    <a:pt x="90" y="2791"/>
                    <a:pt x="0" y="3164"/>
                  </a:cubicBezTo>
                </a:path>
              </a:pathLst>
            </a:custGeom>
            <a:noFill/>
            <a:ln w="6350">
              <a:solidFill>
                <a:srgbClr val="FFFF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D860CF0-5D22-48AA-F090-7A2B6FBD1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43" y="0"/>
              <a:ext cx="1162685" cy="9601200"/>
            </a:xfrm>
            <a:custGeom>
              <a:avLst/>
              <a:gdLst>
                <a:gd name="T0" fmla="*/ 80 w 382"/>
                <a:gd name="T1" fmla="*/ 0 h 3164"/>
                <a:gd name="T2" fmla="*/ 0 w 382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" h="3164">
                  <a:moveTo>
                    <a:pt x="80" y="0"/>
                  </a:moveTo>
                  <a:cubicBezTo>
                    <a:pt x="382" y="1458"/>
                    <a:pt x="96" y="2789"/>
                    <a:pt x="0" y="3164"/>
                  </a:cubicBezTo>
                </a:path>
              </a:pathLst>
            </a:custGeom>
            <a:noFill/>
            <a:ln w="6350">
              <a:solidFill>
                <a:srgbClr val="EFB32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515C2D2-E3B0-8F89-A760-5DE92E73D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14" y="0"/>
              <a:ext cx="1174750" cy="9601200"/>
            </a:xfrm>
            <a:custGeom>
              <a:avLst/>
              <a:gdLst>
                <a:gd name="T0" fmla="*/ 87 w 386"/>
                <a:gd name="T1" fmla="*/ 0 h 3164"/>
                <a:gd name="T2" fmla="*/ 0 w 386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6" h="3164">
                  <a:moveTo>
                    <a:pt x="87" y="0"/>
                  </a:moveTo>
                  <a:cubicBezTo>
                    <a:pt x="386" y="1461"/>
                    <a:pt x="95" y="2793"/>
                    <a:pt x="0" y="3164"/>
                  </a:cubicBezTo>
                </a:path>
              </a:pathLst>
            </a:custGeom>
            <a:noFill/>
            <a:ln w="6350">
              <a:solidFill>
                <a:srgbClr val="FFFF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C3F48A2F-CB5F-3C15-9AC0-195C95FC4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43" y="0"/>
              <a:ext cx="1159510" cy="9601200"/>
            </a:xfrm>
            <a:custGeom>
              <a:avLst/>
              <a:gdLst>
                <a:gd name="T0" fmla="*/ 79 w 381"/>
                <a:gd name="T1" fmla="*/ 0 h 3164"/>
                <a:gd name="T2" fmla="*/ 0 w 381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1" h="3164">
                  <a:moveTo>
                    <a:pt x="79" y="0"/>
                  </a:moveTo>
                  <a:cubicBezTo>
                    <a:pt x="381" y="1458"/>
                    <a:pt x="95" y="2789"/>
                    <a:pt x="0" y="3164"/>
                  </a:cubicBezTo>
                </a:path>
              </a:pathLst>
            </a:custGeom>
            <a:noFill/>
            <a:ln w="6350">
              <a:solidFill>
                <a:srgbClr val="EFB32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04800" y="6400800"/>
            <a:ext cx="2133600" cy="365125"/>
          </a:xfrm>
        </p:spPr>
        <p:txBody>
          <a:bodyPr/>
          <a:lstStyle/>
          <a:p>
            <a:r>
              <a:rPr lang="en-US" dirty="0"/>
              <a:t>© 2019 R. Ales Consulting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fld id="{875A8442-1A62-49A9-9A81-4C62FA7E6364}" type="datetimeFigureOut">
              <a:rPr lang="en-US" smtClean="0"/>
              <a:pPr/>
              <a:t>5/22/2025</a:t>
            </a:fld>
            <a:r>
              <a:rPr lang="en-US" dirty="0"/>
              <a:t>   Business CONFIDENTIAL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65125"/>
          </a:xfrm>
        </p:spPr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2" y="295735"/>
            <a:ext cx="7559675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0" y="152400"/>
            <a:ext cx="1130300" cy="69373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7A829A3-FBB7-CF57-455C-A08104586154}"/>
              </a:ext>
            </a:extLst>
          </p:cNvPr>
          <p:cNvSpPr/>
          <p:nvPr userDrawn="1"/>
        </p:nvSpPr>
        <p:spPr>
          <a:xfrm>
            <a:off x="0" y="228600"/>
            <a:ext cx="7788442" cy="482140"/>
          </a:xfrm>
          <a:prstGeom prst="rightArrow">
            <a:avLst>
              <a:gd name="adj1" fmla="val 100000"/>
              <a:gd name="adj2" fmla="val 62406"/>
            </a:avLst>
          </a:prstGeom>
          <a:gradFill>
            <a:gsLst>
              <a:gs pos="0">
                <a:srgbClr val="1567B8"/>
              </a:gs>
              <a:gs pos="74000">
                <a:schemeClr val="tx2">
                  <a:lumMod val="60000"/>
                  <a:lumOff val="40000"/>
                </a:schemeClr>
              </a:gs>
              <a:gs pos="65000">
                <a:srgbClr val="3193FE"/>
              </a:gs>
              <a:gs pos="83000">
                <a:srgbClr val="3193FE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   R. Ales Consulting LLC</a:t>
            </a:r>
          </a:p>
        </p:txBody>
      </p:sp>
    </p:spTree>
    <p:extLst>
      <p:ext uri="{BB962C8B-B14F-4D97-AF65-F5344CB8AC3E}">
        <p14:creationId xmlns:p14="http://schemas.microsoft.com/office/powerpoint/2010/main" val="4405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86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R. Ales Consulting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16AFAE-FFE7-4D64-AB3D-0C4C3C7D6A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75A8442-1A62-49A9-9A81-4C62FA7E6364}" type="datetimeFigureOut">
              <a:rPr lang="en-US" smtClean="0"/>
              <a:pPr/>
              <a:t>5/22/2025</a:t>
            </a:fld>
            <a:r>
              <a:rPr lang="en-US" dirty="0"/>
              <a:t>   Business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1596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Calibration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</a:t>
            </a:r>
          </a:p>
          <a:p>
            <a:r>
              <a:rPr lang="en-US" dirty="0"/>
              <a:t>Rick Ales</a:t>
            </a:r>
          </a:p>
          <a:p>
            <a:r>
              <a:rPr lang="en-US" dirty="0"/>
              <a:t>5/20/2025</a:t>
            </a:r>
          </a:p>
        </p:txBody>
      </p:sp>
    </p:spTree>
    <p:extLst>
      <p:ext uri="{BB962C8B-B14F-4D97-AF65-F5344CB8AC3E}">
        <p14:creationId xmlns:p14="http://schemas.microsoft.com/office/powerpoint/2010/main" val="39912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3172-9777-5C3C-7336-4F16599A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Full &amp; Empty Reproducibility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9E032-C09E-B8CF-E706-58D065DA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91553"/>
            <a:ext cx="8686800" cy="2709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4A77B-8146-6058-D184-16F749A7D735}"/>
              </a:ext>
            </a:extLst>
          </p:cNvPr>
          <p:cNvSpPr txBox="1"/>
          <p:nvPr/>
        </p:nvSpPr>
        <p:spPr>
          <a:xfrm>
            <a:off x="2209800" y="4724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6361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11E0-B6B5-395C-E48C-85D3417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Calibration Full &amp; Empty Reproducibility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B7DDC-4540-5B57-91EE-1BDDA062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25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6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FEE3-50FF-2266-922C-4E914EC1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49" y="320490"/>
            <a:ext cx="7239000" cy="532158"/>
          </a:xfrm>
        </p:spPr>
        <p:txBody>
          <a:bodyPr>
            <a:noAutofit/>
          </a:bodyPr>
          <a:lstStyle/>
          <a:p>
            <a:r>
              <a:rPr lang="en-US" dirty="0"/>
              <a:t>Measurement Uncertainty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989-F05D-7577-F5FE-49F2EC9A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55" y="1165888"/>
            <a:ext cx="8229600" cy="4525963"/>
          </a:xfrm>
        </p:spPr>
        <p:txBody>
          <a:bodyPr/>
          <a:lstStyle/>
          <a:p>
            <a:r>
              <a:rPr lang="en-US" dirty="0"/>
              <a:t>Type I Error is a false positive, Accept a Bad part.</a:t>
            </a:r>
          </a:p>
          <a:p>
            <a:r>
              <a:rPr lang="en-US" dirty="0"/>
              <a:t>Type II Error is a false negative, Reject a Good part.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06191-135E-B01C-A49F-56871751E234}"/>
              </a:ext>
            </a:extLst>
          </p:cNvPr>
          <p:cNvSpPr/>
          <p:nvPr/>
        </p:nvSpPr>
        <p:spPr>
          <a:xfrm>
            <a:off x="1051372" y="3362923"/>
            <a:ext cx="474558" cy="16927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FEACB2-12BB-3D95-11D9-2A119BB41BF6}"/>
              </a:ext>
            </a:extLst>
          </p:cNvPr>
          <p:cNvCxnSpPr/>
          <p:nvPr/>
        </p:nvCxnSpPr>
        <p:spPr>
          <a:xfrm flipV="1">
            <a:off x="1183724" y="3362923"/>
            <a:ext cx="0" cy="169279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2D84DD-861D-9A2A-56A1-64770D08B9D7}"/>
              </a:ext>
            </a:extLst>
          </p:cNvPr>
          <p:cNvCxnSpPr>
            <a:cxnSpLocks/>
          </p:cNvCxnSpPr>
          <p:nvPr/>
        </p:nvCxnSpPr>
        <p:spPr>
          <a:xfrm>
            <a:off x="1374268" y="3331499"/>
            <a:ext cx="5790" cy="178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3EEE05-687F-CDFC-467C-0AFCEC850DAE}"/>
              </a:ext>
            </a:extLst>
          </p:cNvPr>
          <p:cNvCxnSpPr>
            <a:cxnSpLocks/>
          </p:cNvCxnSpPr>
          <p:nvPr/>
        </p:nvCxnSpPr>
        <p:spPr>
          <a:xfrm flipV="1">
            <a:off x="1525930" y="3121738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649B49-EAED-13CF-E6F9-12A88F77F57A}"/>
              </a:ext>
            </a:extLst>
          </p:cNvPr>
          <p:cNvCxnSpPr>
            <a:cxnSpLocks/>
          </p:cNvCxnSpPr>
          <p:nvPr/>
        </p:nvCxnSpPr>
        <p:spPr>
          <a:xfrm flipV="1">
            <a:off x="1042224" y="3131020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BEAFE-C072-55E0-275F-13B297CFF35E}"/>
              </a:ext>
            </a:extLst>
          </p:cNvPr>
          <p:cNvCxnSpPr/>
          <p:nvPr/>
        </p:nvCxnSpPr>
        <p:spPr>
          <a:xfrm>
            <a:off x="1066800" y="3226618"/>
            <a:ext cx="459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7751A-A5A4-8C32-1CC3-CB0391C3319E}"/>
              </a:ext>
            </a:extLst>
          </p:cNvPr>
          <p:cNvCxnSpPr>
            <a:cxnSpLocks/>
          </p:cNvCxnSpPr>
          <p:nvPr/>
        </p:nvCxnSpPr>
        <p:spPr>
          <a:xfrm flipH="1">
            <a:off x="1220041" y="4940154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D51FF9B-F869-EB40-D162-4E412201BA79}"/>
              </a:ext>
            </a:extLst>
          </p:cNvPr>
          <p:cNvSpPr/>
          <p:nvPr/>
        </p:nvSpPr>
        <p:spPr>
          <a:xfrm>
            <a:off x="1759154" y="2286000"/>
            <a:ext cx="2230193" cy="1005160"/>
          </a:xfrm>
          <a:prstGeom prst="wedgeRoundRectCallout">
            <a:avLst>
              <a:gd name="adj1" fmla="val -69537"/>
              <a:gd name="adj2" fmla="val 10624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II Error</a:t>
            </a:r>
          </a:p>
          <a:p>
            <a:pPr algn="ctr"/>
            <a:r>
              <a:rPr lang="en-US" dirty="0"/>
              <a:t>OLS Transitions Here but evaluated at TP2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97602-C14E-FA29-02A2-7A1CF72EA54A}"/>
              </a:ext>
            </a:extLst>
          </p:cNvPr>
          <p:cNvSpPr txBox="1"/>
          <p:nvPr/>
        </p:nvSpPr>
        <p:spPr>
          <a:xfrm>
            <a:off x="403755" y="2901117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MUI</a:t>
            </a:r>
          </a:p>
          <a:p>
            <a:r>
              <a:rPr lang="en-US" sz="1400" dirty="0"/>
              <a:t>0.008”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C08EE-0DEF-3D54-D781-BE621EC2628F}"/>
              </a:ext>
            </a:extLst>
          </p:cNvPr>
          <p:cNvSpPr txBox="1"/>
          <p:nvPr/>
        </p:nvSpPr>
        <p:spPr>
          <a:xfrm>
            <a:off x="1760141" y="478626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Spec Limit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AFE797-705F-C5E5-614F-83DBC6668A7E}"/>
              </a:ext>
            </a:extLst>
          </p:cNvPr>
          <p:cNvCxnSpPr>
            <a:cxnSpLocks/>
          </p:cNvCxnSpPr>
          <p:nvPr/>
        </p:nvCxnSpPr>
        <p:spPr>
          <a:xfrm flipH="1">
            <a:off x="1388315" y="4146749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45C340-0DB8-AF1A-8BC8-91FB71CE755E}"/>
              </a:ext>
            </a:extLst>
          </p:cNvPr>
          <p:cNvSpPr txBox="1"/>
          <p:nvPr/>
        </p:nvSpPr>
        <p:spPr>
          <a:xfrm>
            <a:off x="1928415" y="3992860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251ED-B978-2915-FFA5-39B0595EABB1}"/>
              </a:ext>
            </a:extLst>
          </p:cNvPr>
          <p:cNvCxnSpPr>
            <a:cxnSpLocks/>
          </p:cNvCxnSpPr>
          <p:nvPr/>
        </p:nvCxnSpPr>
        <p:spPr>
          <a:xfrm flipH="1">
            <a:off x="1052814" y="4529237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1EE57A-0ED6-2302-A280-9D0279FE3487}"/>
              </a:ext>
            </a:extLst>
          </p:cNvPr>
          <p:cNvSpPr txBox="1"/>
          <p:nvPr/>
        </p:nvSpPr>
        <p:spPr>
          <a:xfrm>
            <a:off x="1592914" y="4375348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E91BD2-A3CE-763F-AB55-94C0EB49E855}"/>
              </a:ext>
            </a:extLst>
          </p:cNvPr>
          <p:cNvCxnSpPr>
            <a:cxnSpLocks/>
          </p:cNvCxnSpPr>
          <p:nvPr/>
        </p:nvCxnSpPr>
        <p:spPr>
          <a:xfrm>
            <a:off x="1049646" y="3319517"/>
            <a:ext cx="5790" cy="178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A053E73-1C91-2843-C9A8-CBC2AD988C6A}"/>
              </a:ext>
            </a:extLst>
          </p:cNvPr>
          <p:cNvSpPr/>
          <p:nvPr/>
        </p:nvSpPr>
        <p:spPr>
          <a:xfrm>
            <a:off x="152400" y="5388025"/>
            <a:ext cx="2198436" cy="827092"/>
          </a:xfrm>
          <a:prstGeom prst="wedgeRoundRectCallout">
            <a:avLst>
              <a:gd name="adj1" fmla="val -6324"/>
              <a:gd name="adj2" fmla="val -11696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I Error</a:t>
            </a:r>
          </a:p>
          <a:p>
            <a:pPr algn="ctr"/>
            <a:r>
              <a:rPr lang="en-US" dirty="0"/>
              <a:t>OLS Transitions Here</a:t>
            </a:r>
          </a:p>
          <a:p>
            <a:pPr algn="ctr"/>
            <a:r>
              <a:rPr lang="en-US" dirty="0"/>
              <a:t>But evaluated at TP1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AA17259-062D-9700-4CC6-2B9FF924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94" y="3272965"/>
            <a:ext cx="5367744" cy="23575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36CF66-3BDA-2E5A-4544-986B45C32D1B}"/>
              </a:ext>
            </a:extLst>
          </p:cNvPr>
          <p:cNvSpPr txBox="1"/>
          <p:nvPr/>
        </p:nvSpPr>
        <p:spPr>
          <a:xfrm>
            <a:off x="3311883" y="5674018"/>
            <a:ext cx="572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Level Calibrations only assesses the PV portion of the level controller, an additional error is introduced by the control algorithm to accurately achieve TP by PV-SP=0.</a:t>
            </a:r>
          </a:p>
        </p:txBody>
      </p:sp>
    </p:spTree>
    <p:extLst>
      <p:ext uri="{BB962C8B-B14F-4D97-AF65-F5344CB8AC3E}">
        <p14:creationId xmlns:p14="http://schemas.microsoft.com/office/powerpoint/2010/main" val="18772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C6F6-8532-1F32-1E73-566F6576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143"/>
            <a:ext cx="7239000" cy="85350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3676-84D8-6108-FE87-9EB24252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Two additional tests are required to validate suitability: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ATP Repeatability – Measure several parts multiple times and evaluate repeatability.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ATP Accuracy – Measure several “good” parts and “bad” parts and evaluate accuracy to discriminate between parts with NO Type I and acceptable  (TBD?) Type II error rate.</a:t>
            </a:r>
          </a:p>
          <a:p>
            <a:r>
              <a:rPr lang="en-US" dirty="0"/>
              <a:t>Determine what is the acceptable System Measurement Uncertainty to set Target TP (see previous slide).</a:t>
            </a:r>
          </a:p>
          <a:p>
            <a:r>
              <a:rPr lang="en-US" dirty="0"/>
              <a:t>Determine the “Goodness” Criteria for flagging a calibration verification issue prior to ATP Testing. </a:t>
            </a:r>
          </a:p>
          <a:p>
            <a:r>
              <a:rPr lang="en-US" dirty="0"/>
              <a:t>Do we need a Resistance Calibration GR&amp;R?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7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65DD1-8F05-076C-E8E4-EDD9C0901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CEE-C0A8-B6CC-DED7-75250F6C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4873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Composite Level Calibration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BB0B2-5881-4382-3369-6A21D343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889"/>
          <a:stretch/>
        </p:blipFill>
        <p:spPr>
          <a:xfrm>
            <a:off x="152399" y="838200"/>
            <a:ext cx="768812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8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4500-AD3D-31AA-1E4A-A3E6948F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87362"/>
          </a:xfrm>
        </p:spPr>
        <p:txBody>
          <a:bodyPr>
            <a:noAutofit/>
          </a:bodyPr>
          <a:lstStyle/>
          <a:p>
            <a:r>
              <a:rPr lang="en-US" sz="2800" dirty="0"/>
              <a:t>Composite Level Calibration Data </a:t>
            </a:r>
            <a:r>
              <a:rPr lang="en-US" sz="2800" dirty="0" err="1"/>
              <a:t>cont</a:t>
            </a:r>
            <a:r>
              <a:rPr lang="en-US" sz="2800" dirty="0"/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E0CD2-42E1-822F-2813-D88C30E0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111"/>
          <a:stretch/>
        </p:blipFill>
        <p:spPr>
          <a:xfrm>
            <a:off x="304800" y="990600"/>
            <a:ext cx="781737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8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608F-CA88-2DA9-04EE-AD619F7E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BDC9-1E7A-BF66-4BB5-6537295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627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comparing the confidence limits of twelve, 5-point calibrations conducted by 4 </a:t>
            </a:r>
            <a:r>
              <a:rPr lang="en-US" dirty="0" err="1"/>
              <a:t>operaters</a:t>
            </a:r>
            <a:r>
              <a:rPr lang="en-US" dirty="0"/>
              <a:t> (3 calibrations each) to their composite regression, which is assumed to be the best estimate of the true calibration coefficients, the 5-point calibration resulted in a worst-case measurement uncertainty of about </a:t>
            </a:r>
            <a:r>
              <a:rPr lang="en-US" dirty="0">
                <a:sym typeface="Symbol" panose="05050102010706020507" pitchFamily="18" charset="2"/>
              </a:rPr>
              <a:t>0.004”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25371-BED4-3BAD-3113-ECFD210B7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530A-6073-6D87-4D69-5567AFC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7A20-0A85-FBD8-4A76-83F486D1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627"/>
            <a:ext cx="8153400" cy="4525963"/>
          </a:xfrm>
        </p:spPr>
        <p:txBody>
          <a:bodyPr/>
          <a:lstStyle/>
          <a:p>
            <a:r>
              <a:rPr lang="en-US" dirty="0"/>
              <a:t>This analysis has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individual measurement Repeatability &amp; Reproducibility.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goodness of a 5-point calibration.</a:t>
            </a:r>
          </a:p>
          <a:p>
            <a:r>
              <a:rPr lang="en-US" dirty="0"/>
              <a:t>The coefficients of the best fit of the composite measurements (all 60 observations) are considered the best estimate of the true calibration coefficients, aka “Best Cal”.</a:t>
            </a:r>
          </a:p>
          <a:p>
            <a:r>
              <a:rPr lang="en-US" dirty="0"/>
              <a:t>The 5-point calibration is an evaluation tool to verify the “Best Cal” is still valid for testing to proceed.</a:t>
            </a:r>
          </a:p>
        </p:txBody>
      </p:sp>
    </p:spTree>
    <p:extLst>
      <p:ext uri="{BB962C8B-B14F-4D97-AF65-F5344CB8AC3E}">
        <p14:creationId xmlns:p14="http://schemas.microsoft.com/office/powerpoint/2010/main" val="68192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7A8-AC9A-E6F1-72EB-D3D67594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-1"/>
            <a:ext cx="7239000" cy="762001"/>
          </a:xfrm>
        </p:spPr>
        <p:txBody>
          <a:bodyPr/>
          <a:lstStyle/>
          <a:p>
            <a:r>
              <a:rPr lang="en-US" dirty="0"/>
              <a:t>Composite Data Set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5B25-1CA2-C445-631E-F47231B2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7620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Obs</a:t>
            </a:r>
            <a:r>
              <a:rPr lang="en-US" sz="1600" dirty="0">
                <a:latin typeface="+mj-lt"/>
              </a:rPr>
              <a:t> Measurement Number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r Operator ID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Oper Rank</a:t>
            </a:r>
            <a:r>
              <a:rPr lang="en-US" sz="1600" dirty="0">
                <a:latin typeface="+mj-lt"/>
              </a:rPr>
              <a:t> Order of Variance from ANOVA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Operator</a:t>
            </a:r>
            <a:r>
              <a:rPr lang="en-US" sz="1600" dirty="0">
                <a:latin typeface="+mj-lt"/>
              </a:rPr>
              <a:t> Operator Name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Level 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Which quintile of 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e full level range for the measurement.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Set Point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5 observation points per calibration.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he FULL point is fixed at 2.75”, EMPTY is fixed at 8.4” while the three intermediate points are the quintile levels +/- random amount ranging over 0.100”.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Laser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Level Value read by the LK-G3000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Keyance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Laser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Measure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 Level Value from the Depth Gage entered by the Operator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Cal ID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number assigned to a 5-point calibration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Goodness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the maximum residual from 5-point calibration regression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Slope &amp;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Intercept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coefficients resulting from 5-point calibration regression.</a:t>
            </a:r>
            <a:r>
              <a:rPr lang="en-US" sz="1600" dirty="0">
                <a:latin typeface="+mj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CDD07-AEDD-6C72-7F41-07D1400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658"/>
          <a:stretch/>
        </p:blipFill>
        <p:spPr>
          <a:xfrm>
            <a:off x="681455" y="5003800"/>
            <a:ext cx="6718300" cy="139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DEC05-0384-DEDA-ECA6-BAA1058D3B69}"/>
              </a:ext>
            </a:extLst>
          </p:cNvPr>
          <p:cNvSpPr txBox="1"/>
          <p:nvPr/>
        </p:nvSpPr>
        <p:spPr>
          <a:xfrm>
            <a:off x="3886200" y="64008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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426C-2852-79B9-AD30-B252B3B6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3994"/>
            <a:ext cx="7239000" cy="811212"/>
          </a:xfrm>
        </p:spPr>
        <p:txBody>
          <a:bodyPr/>
          <a:lstStyle/>
          <a:p>
            <a:r>
              <a:rPr lang="en-US" dirty="0"/>
              <a:t>Composite Measurement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D91F-19FE-680D-C506-D28F6F20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5930900" cy="2990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D626A-1916-4026-86A8-E8FD13E9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219200"/>
            <a:ext cx="4999153" cy="321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60925D5-7E00-0F73-C2C8-04F8CAE682C8}"/>
              </a:ext>
            </a:extLst>
          </p:cNvPr>
          <p:cNvSpPr/>
          <p:nvPr/>
        </p:nvSpPr>
        <p:spPr>
          <a:xfrm>
            <a:off x="1219200" y="56388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E61F782-5B27-6389-C3AF-3BB41DBFF4F0}"/>
              </a:ext>
            </a:extLst>
          </p:cNvPr>
          <p:cNvSpPr/>
          <p:nvPr/>
        </p:nvSpPr>
        <p:spPr>
          <a:xfrm>
            <a:off x="3048000" y="6191250"/>
            <a:ext cx="2514600" cy="590550"/>
          </a:xfrm>
          <a:prstGeom prst="wedgeRoundRectCallout">
            <a:avLst>
              <a:gd name="adj1" fmla="val -91168"/>
              <a:gd name="adj2" fmla="val -664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estimate of calibration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45195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C613-E52F-A1DF-AE09-3B8698FA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07900"/>
            <a:ext cx="8069179" cy="792162"/>
          </a:xfrm>
        </p:spPr>
        <p:txBody>
          <a:bodyPr>
            <a:normAutofit/>
          </a:bodyPr>
          <a:lstStyle/>
          <a:p>
            <a:r>
              <a:rPr lang="en-US" dirty="0"/>
              <a:t>Residual Plot &amp; ANOVA Against Best 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2FC2-F5C2-C9F2-D357-5EAB64E1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1579" cy="2878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56B05-895C-D1AC-E7A8-9CF14FD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785"/>
          <a:stretch/>
        </p:blipFill>
        <p:spPr>
          <a:xfrm>
            <a:off x="228600" y="4093745"/>
            <a:ext cx="4800600" cy="2800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94F79-A081-8A67-089F-60AD1295CB54}"/>
              </a:ext>
            </a:extLst>
          </p:cNvPr>
          <p:cNvSpPr txBox="1"/>
          <p:nvPr/>
        </p:nvSpPr>
        <p:spPr>
          <a:xfrm>
            <a:off x="5105400" y="4044598"/>
            <a:ext cx="4038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analysis show a significant difference between Dragan and Gabby (rank 1 to rank 4).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D26EF-0DC7-D7CD-1AF4-96B5575C58F2}"/>
              </a:ext>
            </a:extLst>
          </p:cNvPr>
          <p:cNvSpPr txBox="1"/>
          <p:nvPr/>
        </p:nvSpPr>
        <p:spPr>
          <a:xfrm>
            <a:off x="124326" y="3760268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with Gabby</a:t>
            </a:r>
          </a:p>
        </p:txBody>
      </p:sp>
    </p:spTree>
    <p:extLst>
      <p:ext uri="{BB962C8B-B14F-4D97-AF65-F5344CB8AC3E}">
        <p14:creationId xmlns:p14="http://schemas.microsoft.com/office/powerpoint/2010/main" val="195152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0B6D-1139-CBDF-3A24-F652249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43" y="200345"/>
            <a:ext cx="7239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Measurement Residuals </a:t>
            </a:r>
            <a:br>
              <a:rPr lang="en-US" dirty="0"/>
            </a:br>
            <a:r>
              <a:rPr lang="en-US" sz="2700" dirty="0"/>
              <a:t>with and without Gabby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43E46-1634-F575-2844-ED265A21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5669"/>
            <a:ext cx="4843584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D995-D937-57DB-CD30-2DB72C0D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83237"/>
            <a:ext cx="4843584" cy="2265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7CD58E-8312-3765-58C3-1D92CEF6F99F}"/>
              </a:ext>
            </a:extLst>
          </p:cNvPr>
          <p:cNvSpPr txBox="1"/>
          <p:nvPr/>
        </p:nvSpPr>
        <p:spPr>
          <a:xfrm>
            <a:off x="73156" y="4113905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sans Gabby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9D078-6F88-BB30-34AD-513585FF0A2C}"/>
              </a:ext>
            </a:extLst>
          </p:cNvPr>
          <p:cNvSpPr txBox="1"/>
          <p:nvPr/>
        </p:nvSpPr>
        <p:spPr>
          <a:xfrm>
            <a:off x="4912895" y="4288810"/>
            <a:ext cx="4191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&lt; 0.05 Reject H</a:t>
            </a:r>
            <a:r>
              <a:rPr lang="en-US" baseline="-25000" dirty="0">
                <a:highlight>
                  <a:srgbClr val="FFFF00"/>
                </a:highlight>
              </a:rPr>
              <a:t>0  </a:t>
            </a:r>
            <a:r>
              <a:rPr lang="en-US" dirty="0">
                <a:highlight>
                  <a:srgbClr val="FFFF00"/>
                </a:highlight>
              </a:rPr>
              <a:t> Accept H</a:t>
            </a:r>
            <a:r>
              <a:rPr lang="en-US" baseline="-25000" dirty="0">
                <a:highlight>
                  <a:srgbClr val="FFFF00"/>
                </a:highlight>
              </a:rPr>
              <a:t>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Tukey analysis would be warranted to compare operators.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CAE858B-48D5-6177-CCEA-B834101DBB3F}"/>
              </a:ext>
            </a:extLst>
          </p:cNvPr>
          <p:cNvSpPr/>
          <p:nvPr/>
        </p:nvSpPr>
        <p:spPr>
          <a:xfrm>
            <a:off x="5867400" y="1601700"/>
            <a:ext cx="3124200" cy="951448"/>
          </a:xfrm>
          <a:prstGeom prst="wedgeRoundRectCallout">
            <a:avLst>
              <a:gd name="adj1" fmla="val -65121"/>
              <a:gd name="adj2" fmla="val 361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Indicates there is a significant difference in the shape of the distribution tails. </a:t>
            </a:r>
          </a:p>
        </p:txBody>
      </p:sp>
    </p:spTree>
    <p:extLst>
      <p:ext uri="{BB962C8B-B14F-4D97-AF65-F5344CB8AC3E}">
        <p14:creationId xmlns:p14="http://schemas.microsoft.com/office/powerpoint/2010/main" val="235167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F777-F020-395B-A5A4-F44571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792162"/>
          </a:xfrm>
        </p:spPr>
        <p:txBody>
          <a:bodyPr/>
          <a:lstStyle/>
          <a:p>
            <a:r>
              <a:rPr lang="en-US" dirty="0"/>
              <a:t>Composite Data Set Calibrations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9623E-7571-3DEA-1DDD-65312DCB8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493335"/>
            <a:ext cx="6883400" cy="2406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CB1A2C-0182-CF55-B044-E18B0AE1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166018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dirty="0">
                <a:latin typeface="+mj-lt"/>
              </a:rPr>
              <a:t>Full =7  </a:t>
            </a:r>
            <a:r>
              <a:rPr lang="en-US" sz="1600" dirty="0">
                <a:latin typeface="+mj-lt"/>
              </a:rPr>
              <a:t>This is the Lazer reading to give near Full Level measurement. </a:t>
            </a:r>
          </a:p>
          <a:p>
            <a:r>
              <a:rPr lang="en-US" sz="1600" b="1" dirty="0">
                <a:latin typeface="+mj-lt"/>
              </a:rPr>
              <a:t>Empty=1.2 </a:t>
            </a:r>
            <a:r>
              <a:rPr lang="en-US" sz="1600" dirty="0">
                <a:latin typeface="+mj-lt"/>
              </a:rPr>
              <a:t>This is the Laser reading to give near Empty Level measurement.</a:t>
            </a:r>
          </a:p>
          <a:p>
            <a:r>
              <a:rPr lang="en-US" sz="1600" b="1" dirty="0">
                <a:latin typeface="+mj-lt"/>
              </a:rPr>
              <a:t>Best Full  </a:t>
            </a:r>
            <a:r>
              <a:rPr lang="en-US" sz="1600" dirty="0">
                <a:latin typeface="+mj-lt"/>
              </a:rPr>
              <a:t>Residual from this calibration fit to the Best Cal fit at the Full point.</a:t>
            </a:r>
          </a:p>
          <a:p>
            <a:r>
              <a:rPr lang="en-US" sz="1600" b="1" dirty="0">
                <a:latin typeface="+mj-lt"/>
              </a:rPr>
              <a:t>Best Empty  </a:t>
            </a:r>
            <a:r>
              <a:rPr lang="en-US" sz="1600" dirty="0">
                <a:latin typeface="+mj-lt"/>
              </a:rPr>
              <a:t>Residual from this calibration fit to the Best Cal fit at the Empty point.</a:t>
            </a: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idea is to assess the individual 5-point calibrations against the Best Cal.</a:t>
            </a:r>
          </a:p>
        </p:txBody>
      </p:sp>
    </p:spTree>
    <p:extLst>
      <p:ext uri="{BB962C8B-B14F-4D97-AF65-F5344CB8AC3E}">
        <p14:creationId xmlns:p14="http://schemas.microsoft.com/office/powerpoint/2010/main" val="32576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BA5-2339-7305-5192-B3F739AB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v Best Cal Residuals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91E8C-573C-EE15-5F2D-77B3CF7B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3611522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18902-C0C4-27AA-C4BC-6C1659C89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95" y="1810941"/>
            <a:ext cx="390351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2D59D-47CC-F4EB-2E46-27087B2F34C5}"/>
              </a:ext>
            </a:extLst>
          </p:cNvPr>
          <p:cNvSpPr txBox="1"/>
          <p:nvPr/>
        </p:nvSpPr>
        <p:spPr>
          <a:xfrm>
            <a:off x="4517756" y="5105400"/>
            <a:ext cx="4550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 ID 11 with a “Goodness” score of 15 is suspect and generated this outlier.  Should it be eliminated from the analysis? </a:t>
            </a:r>
          </a:p>
          <a:p>
            <a:r>
              <a:rPr lang="en-US" dirty="0"/>
              <a:t>Cal ID 8 with a “Goodness” score of 13 is marginal?</a:t>
            </a:r>
          </a:p>
        </p:txBody>
      </p:sp>
    </p:spTree>
    <p:extLst>
      <p:ext uri="{BB962C8B-B14F-4D97-AF65-F5344CB8AC3E}">
        <p14:creationId xmlns:p14="http://schemas.microsoft.com/office/powerpoint/2010/main" val="393885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769</Words>
  <Application>Microsoft Office PowerPoint</Application>
  <PresentationFormat>On-screen Show (4:3)</PresentationFormat>
  <Paragraphs>92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Symbol</vt:lpstr>
      <vt:lpstr>Office Theme</vt:lpstr>
      <vt:lpstr>Level Calibration Analysis</vt:lpstr>
      <vt:lpstr>Executive Summary</vt:lpstr>
      <vt:lpstr>Overview</vt:lpstr>
      <vt:lpstr>Composite Data Set Measurements</vt:lpstr>
      <vt:lpstr>Composite Measurement Regression </vt:lpstr>
      <vt:lpstr>Residual Plot &amp; ANOVA Against Best Cal</vt:lpstr>
      <vt:lpstr>Compare Measurement Residuals  with and without Gabby</vt:lpstr>
      <vt:lpstr>Composite Data Set Calibrations</vt:lpstr>
      <vt:lpstr>Calibration v Best Cal Residuals Statistics</vt:lpstr>
      <vt:lpstr>Calibration Full &amp; Empty Reproducibility</vt:lpstr>
      <vt:lpstr>Calibration Full &amp; Empty Reproducibility Plot</vt:lpstr>
      <vt:lpstr>Measurement Uncertainty Interval</vt:lpstr>
      <vt:lpstr>Conclusion</vt:lpstr>
      <vt:lpstr>Composite Level Calibration Data</vt:lpstr>
      <vt:lpstr>Composite Level Calibration Data cont’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rick ales</cp:lastModifiedBy>
  <cp:revision>9</cp:revision>
  <cp:lastPrinted>2025-05-20T20:07:12Z</cp:lastPrinted>
  <dcterms:created xsi:type="dcterms:W3CDTF">2019-02-27T21:36:04Z</dcterms:created>
  <dcterms:modified xsi:type="dcterms:W3CDTF">2025-05-22T13:30:49Z</dcterms:modified>
</cp:coreProperties>
</file>