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256" r:id="rId2"/>
    <p:sldId id="267" r:id="rId3"/>
    <p:sldId id="257" r:id="rId4"/>
    <p:sldId id="259" r:id="rId5"/>
    <p:sldId id="258" r:id="rId6"/>
    <p:sldId id="260" r:id="rId7"/>
    <p:sldId id="261" r:id="rId8"/>
    <p:sldId id="264" r:id="rId9"/>
    <p:sldId id="262" r:id="rId10"/>
    <p:sldId id="266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61220" autoAdjust="0"/>
  </p:normalViewPr>
  <p:slideViewPr>
    <p:cSldViewPr snapToGrid="0">
      <p:cViewPr>
        <p:scale>
          <a:sx n="100" d="100"/>
          <a:sy n="100" d="100"/>
        </p:scale>
        <p:origin x="5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7DEC9-2681-4B7B-AB64-70463919B684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EDCDD-4240-40A7-951A-5AC57D4C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3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noProof="0" dirty="0" smtClean="0"/>
              <a:t>Los</a:t>
            </a:r>
            <a:r>
              <a:rPr lang="es-MX" baseline="0" noProof="0" dirty="0" smtClean="0"/>
              <a:t> </a:t>
            </a:r>
            <a:r>
              <a:rPr lang="es-MX" baseline="0" noProof="0" dirty="0" err="1" smtClean="0"/>
              <a:t>graficos</a:t>
            </a:r>
            <a:r>
              <a:rPr lang="es-MX" baseline="0" noProof="0" dirty="0" smtClean="0"/>
              <a:t> por computadora, al ser operaciones en su </a:t>
            </a:r>
            <a:r>
              <a:rPr lang="es-MX" baseline="0" noProof="0" dirty="0" err="1" smtClean="0"/>
              <a:t>mayoria</a:t>
            </a:r>
            <a:r>
              <a:rPr lang="es-MX" baseline="0" noProof="0" dirty="0" smtClean="0"/>
              <a:t> vectoriales, </a:t>
            </a:r>
            <a:r>
              <a:rPr lang="es-MX" baseline="0" noProof="0" dirty="0" err="1" smtClean="0"/>
              <a:t>requerian</a:t>
            </a:r>
            <a:r>
              <a:rPr lang="es-MX" baseline="0" noProof="0" dirty="0" smtClean="0"/>
              <a:t> de mucho poder de procesamiento en un CPU tradicional.</a:t>
            </a:r>
          </a:p>
          <a:p>
            <a:r>
              <a:rPr lang="es-MX" baseline="0" noProof="0" dirty="0" smtClean="0"/>
              <a:t>Gracias a la arquitectura de </a:t>
            </a:r>
            <a:r>
              <a:rPr lang="es-MX" baseline="0" noProof="0" dirty="0" err="1" smtClean="0"/>
              <a:t>GPUs</a:t>
            </a:r>
            <a:r>
              <a:rPr lang="es-MX" baseline="0" noProof="0" dirty="0" smtClean="0"/>
              <a:t> se pudieron separar estas tareas.</a:t>
            </a:r>
          </a:p>
          <a:p>
            <a:r>
              <a:rPr lang="es-MX" baseline="0" noProof="0" dirty="0" smtClean="0"/>
              <a:t>Entre las operaciones que requieren mayor poder de computo </a:t>
            </a:r>
            <a:r>
              <a:rPr lang="es-MX" baseline="0" noProof="0" dirty="0" err="1" smtClean="0"/>
              <a:t>estan</a:t>
            </a:r>
            <a:r>
              <a:rPr lang="es-MX" baseline="0" noProof="0" dirty="0" smtClean="0"/>
              <a:t> las ejecutadas sobre objetos 3D, especialmente los detallados. Estos fueron algunos de los usos de las primeras </a:t>
            </a:r>
            <a:r>
              <a:rPr lang="es-MX" baseline="0" noProof="0" dirty="0" err="1" smtClean="0"/>
              <a:t>GPUs</a:t>
            </a:r>
            <a:r>
              <a:rPr lang="es-MX" baseline="0" noProof="0" dirty="0" smtClean="0"/>
              <a:t>.</a:t>
            </a:r>
          </a:p>
          <a:p>
            <a:r>
              <a:rPr lang="es-MX" baseline="0" noProof="0" dirty="0" smtClean="0"/>
              <a:t>Mas adelante, se fueron agregando funciones, algunas de las operaciones que se realizan en la GPU son operaciones vectoriales que se ejecutan sobre los </a:t>
            </a:r>
            <a:r>
              <a:rPr lang="es-MX" baseline="0" noProof="0" dirty="0" err="1" smtClean="0"/>
              <a:t>vertices</a:t>
            </a:r>
            <a:r>
              <a:rPr lang="es-MX" baseline="0" noProof="0" dirty="0" smtClean="0"/>
              <a:t> de un objeto para posicionarlo en un ambiente (transformaciones), una </a:t>
            </a:r>
            <a:r>
              <a:rPr lang="es-MX" baseline="0" noProof="0" dirty="0" err="1" smtClean="0"/>
              <a:t>seleccion</a:t>
            </a:r>
            <a:r>
              <a:rPr lang="es-MX" baseline="0" noProof="0" dirty="0" smtClean="0"/>
              <a:t> de objetos que se presentaran en pantalla, y un coloreo de los pixeles de cada imagen, incluyendo la </a:t>
            </a:r>
            <a:r>
              <a:rPr lang="es-MX" baseline="0" noProof="0" dirty="0" err="1" smtClean="0"/>
              <a:t>iluminacion</a:t>
            </a:r>
            <a:r>
              <a:rPr lang="es-MX" baseline="0" noProof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DCDD-4240-40A7-951A-5AC57D4C26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DCDD-4240-40A7-951A-5AC57D4C26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diferencia entre el CPU y el GPU es que el GPU está especializado para</a:t>
            </a:r>
            <a:r>
              <a:rPr lang="es-MX" baseline="0" dirty="0" smtClean="0"/>
              <a:t> cómputo intensivo, cómputo altamente paralelo.</a:t>
            </a:r>
          </a:p>
          <a:p>
            <a:r>
              <a:rPr lang="es-MX" baseline="0" dirty="0" smtClean="0"/>
              <a:t>El GPU dedica más transistores para el procesamiento de </a:t>
            </a:r>
            <a:r>
              <a:rPr lang="es-MX" baseline="0" dirty="0" err="1" smtClean="0"/>
              <a:t>datos,en</a:t>
            </a:r>
            <a:r>
              <a:rPr lang="es-MX" baseline="0" dirty="0" smtClean="0"/>
              <a:t> lugar de caché de datos y control de flujo.</a:t>
            </a:r>
          </a:p>
          <a:p>
            <a:r>
              <a:rPr lang="es-MX" baseline="0" dirty="0" smtClean="0"/>
              <a:t>Se puede notar la distribución de las unidades en estos dibujos. Mientras que en CPU se puede encontrar gran cantidad de transistores dedicados a la parte de control de flujo y chache, en la GPU ambas unidades son extensamente reducidas ya que no existe predicción de saltos </a:t>
            </a:r>
            <a:r>
              <a:rPr lang="es-MX" baseline="0" dirty="0" smtClean="0"/>
              <a:t>ni </a:t>
            </a:r>
            <a:r>
              <a:rPr lang="es-MX" baseline="0" dirty="0" smtClean="0"/>
              <a:t>ejecución especulativa. Sin embargo, la mayor cantidad de transistores están distribuidos en Unidades de </a:t>
            </a:r>
            <a:r>
              <a:rPr lang="es-MX" baseline="0" dirty="0" err="1" smtClean="0"/>
              <a:t>Aritmetica</a:t>
            </a:r>
            <a:r>
              <a:rPr lang="es-MX" baseline="0" dirty="0" smtClean="0"/>
              <a:t> y </a:t>
            </a:r>
            <a:r>
              <a:rPr lang="es-MX" baseline="0" dirty="0" err="1" smtClean="0"/>
              <a:t>Logica</a:t>
            </a:r>
            <a:r>
              <a:rPr lang="es-MX" baseline="0" dirty="0" smtClean="0"/>
              <a:t>.</a:t>
            </a:r>
          </a:p>
          <a:p>
            <a:r>
              <a:rPr lang="es-MX" baseline="0" dirty="0" smtClean="0"/>
              <a:t>En aplicaciones de </a:t>
            </a:r>
            <a:r>
              <a:rPr lang="es-MX" baseline="0" dirty="0" err="1" smtClean="0"/>
              <a:t>graficos</a:t>
            </a:r>
            <a:r>
              <a:rPr lang="es-MX" baseline="0" dirty="0" smtClean="0"/>
              <a:t>, la memoria se utiliza principalmente para mantener los buffers de texturas y de la </a:t>
            </a:r>
            <a:r>
              <a:rPr lang="es-MX" baseline="0" dirty="0" err="1" smtClean="0"/>
              <a:t>presentacion</a:t>
            </a:r>
            <a:r>
              <a:rPr lang="es-MX" baseline="0" dirty="0" smtClean="0"/>
              <a:t> hacia pantalla.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DCDD-4240-40A7-951A-5AC57D4C26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noProof="0" dirty="0" err="1" smtClean="0"/>
              <a:t>Aqui</a:t>
            </a:r>
            <a:r>
              <a:rPr lang="es-MX" noProof="0" dirty="0" smtClean="0"/>
              <a:t> se puede notar la diferencia de rendimiento entre diversas</a:t>
            </a:r>
            <a:r>
              <a:rPr lang="es-MX" baseline="0" noProof="0" dirty="0" smtClean="0"/>
              <a:t> plataformas de procesamiento paralelo.</a:t>
            </a:r>
          </a:p>
          <a:p>
            <a:r>
              <a:rPr lang="es-MX" baseline="0" noProof="0" dirty="0" smtClean="0"/>
              <a:t>Es </a:t>
            </a:r>
            <a:r>
              <a:rPr lang="es-MX" baseline="0" noProof="0" dirty="0" err="1" smtClean="0"/>
              <a:t>facilmente</a:t>
            </a:r>
            <a:r>
              <a:rPr lang="es-MX" baseline="0" noProof="0" dirty="0" smtClean="0"/>
              <a:t> reconocible que la arquitectura de una GPU, gracias a la cantidad de </a:t>
            </a:r>
            <a:r>
              <a:rPr lang="es-MX" baseline="0" noProof="0" dirty="0" err="1" smtClean="0"/>
              <a:t>ALUs</a:t>
            </a:r>
            <a:r>
              <a:rPr lang="es-MX" baseline="0" noProof="0" dirty="0" smtClean="0"/>
              <a:t> que presenta, puede ejecutar mas instrucciones sobre datos que un CPU, especialmente en instrucciones que operan sobre datos de </a:t>
            </a:r>
            <a:r>
              <a:rPr lang="es-MX" baseline="0" noProof="0" dirty="0" err="1" smtClean="0"/>
              <a:t>precision</a:t>
            </a:r>
            <a:r>
              <a:rPr lang="es-MX" baseline="0" noProof="0" dirty="0" smtClean="0"/>
              <a:t> sencilla.</a:t>
            </a:r>
          </a:p>
          <a:p>
            <a:r>
              <a:rPr lang="es-MX" baseline="0" noProof="0" dirty="0" smtClean="0"/>
              <a:t>Al comparar el Mercado de </a:t>
            </a:r>
            <a:r>
              <a:rPr lang="es-MX" baseline="0" noProof="0" dirty="0" err="1" smtClean="0"/>
              <a:t>GPUs</a:t>
            </a:r>
            <a:r>
              <a:rPr lang="es-MX" baseline="0" noProof="0" dirty="0" smtClean="0"/>
              <a:t>, aun cuando en esta grafica se ve sencillamente la mejora de procesamiento de tarjetas NVIDIA sobre Intel, hay que reconocer que las </a:t>
            </a:r>
            <a:r>
              <a:rPr lang="es-MX" baseline="0" noProof="0" dirty="0" err="1" smtClean="0"/>
              <a:t>GPUs</a:t>
            </a:r>
            <a:r>
              <a:rPr lang="es-MX" baseline="0" noProof="0" dirty="0" smtClean="0"/>
              <a:t> de NVIDIA </a:t>
            </a:r>
            <a:r>
              <a:rPr lang="es-MX" baseline="0" noProof="0" dirty="0" err="1" smtClean="0"/>
              <a:t>estan</a:t>
            </a:r>
            <a:r>
              <a:rPr lang="es-MX" baseline="0" noProof="0" dirty="0" smtClean="0"/>
              <a:t> en tarjetas separadas que hay que conectar al Sistema. En el Mercado de </a:t>
            </a:r>
            <a:r>
              <a:rPr lang="es-MX" baseline="0" noProof="0" dirty="0" err="1" smtClean="0"/>
              <a:t>Add</a:t>
            </a:r>
            <a:r>
              <a:rPr lang="es-MX" baseline="0" noProof="0" dirty="0" smtClean="0"/>
              <a:t>-In </a:t>
            </a:r>
            <a:r>
              <a:rPr lang="es-MX" baseline="0" noProof="0" dirty="0" err="1" smtClean="0"/>
              <a:t>Boards</a:t>
            </a:r>
            <a:r>
              <a:rPr lang="es-MX" baseline="0" noProof="0" dirty="0" smtClean="0"/>
              <a:t>, NVIDIA tiene un dominio casi total sobre sus competidores (61.9%, AMD 38%, otros %0.2). Por otro lado, pudiera ser engañoso revisar el Mercado general de </a:t>
            </a:r>
            <a:r>
              <a:rPr lang="es-MX" baseline="0" noProof="0" dirty="0" err="1" smtClean="0"/>
              <a:t>GPUs</a:t>
            </a:r>
            <a:r>
              <a:rPr lang="es-MX" baseline="0" noProof="0" dirty="0" smtClean="0"/>
              <a:t>, ya que procesadores Intel cuentan ahora internamente con un modulo con esta arquitectura (aunque no tan potente como una NVIDIA) pero los reportes muestran un dominio de esta ultima marca debido a que se cuentan todas las computadoras que incluye uno de sus procesadores, sin hacer </a:t>
            </a:r>
            <a:r>
              <a:rPr lang="es-MX" baseline="0" noProof="0" dirty="0" err="1" smtClean="0"/>
              <a:t>diferenciacion</a:t>
            </a:r>
            <a:r>
              <a:rPr lang="es-MX" baseline="0" noProof="0" dirty="0" smtClean="0"/>
              <a:t> entre si es realmente utilizada o no. (Intel 63%, </a:t>
            </a:r>
            <a:r>
              <a:rPr lang="es-MX" baseline="0" noProof="0" dirty="0" err="1" smtClean="0"/>
              <a:t>Nvidia</a:t>
            </a:r>
            <a:r>
              <a:rPr lang="es-MX" baseline="0" noProof="0" dirty="0" smtClean="0"/>
              <a:t> 16.8%, AMD 19.7%, otros 0.542%)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DCDD-4240-40A7-951A-5AC57D4C26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82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noProof="0" dirty="0" smtClean="0"/>
              <a:t>Las</a:t>
            </a:r>
            <a:r>
              <a:rPr lang="es-MX" baseline="0" noProof="0" dirty="0" smtClean="0"/>
              <a:t> aplicaciones mas </a:t>
            </a:r>
            <a:r>
              <a:rPr lang="es-MX" baseline="0" noProof="0" dirty="0" err="1" smtClean="0"/>
              <a:t>communes</a:t>
            </a:r>
            <a:r>
              <a:rPr lang="es-MX" baseline="0" noProof="0" dirty="0" smtClean="0"/>
              <a:t> para </a:t>
            </a:r>
            <a:r>
              <a:rPr lang="es-MX" baseline="0" noProof="0" dirty="0" err="1" smtClean="0"/>
              <a:t>GPUs</a:t>
            </a:r>
            <a:r>
              <a:rPr lang="es-MX" baseline="0" noProof="0" dirty="0" smtClean="0"/>
              <a:t> son el entretenimiento (videojuegos), </a:t>
            </a:r>
            <a:r>
              <a:rPr lang="es-MX" baseline="0" noProof="0" dirty="0" err="1" smtClean="0"/>
              <a:t>graficos</a:t>
            </a:r>
            <a:r>
              <a:rPr lang="es-MX" baseline="0" noProof="0" dirty="0" smtClean="0"/>
              <a:t> profesionales (</a:t>
            </a:r>
            <a:r>
              <a:rPr lang="es-MX" baseline="0" noProof="0" dirty="0" err="1" smtClean="0"/>
              <a:t>edicion</a:t>
            </a:r>
            <a:r>
              <a:rPr lang="es-MX" baseline="0" noProof="0" dirty="0" smtClean="0"/>
              <a:t> de </a:t>
            </a:r>
            <a:r>
              <a:rPr lang="es-MX" baseline="0" noProof="0" dirty="0" err="1" smtClean="0"/>
              <a:t>fotografias</a:t>
            </a:r>
            <a:r>
              <a:rPr lang="es-MX" baseline="0" noProof="0" dirty="0" smtClean="0"/>
              <a:t>/videos) y Computo de Alto Rendimiento (simulaciones, entre otros)</a:t>
            </a:r>
          </a:p>
          <a:p>
            <a:r>
              <a:rPr lang="es-MX" baseline="0" noProof="0" dirty="0" smtClean="0"/>
              <a:t>Es posible accede a las </a:t>
            </a:r>
            <a:r>
              <a:rPr lang="es-MX" baseline="0" noProof="0" dirty="0" err="1" smtClean="0"/>
              <a:t>caracteristicas</a:t>
            </a:r>
            <a:r>
              <a:rPr lang="es-MX" baseline="0" noProof="0" dirty="0" smtClean="0"/>
              <a:t> de GPU a </a:t>
            </a:r>
            <a:r>
              <a:rPr lang="es-MX" baseline="0" noProof="0" dirty="0" err="1" smtClean="0"/>
              <a:t>traves</a:t>
            </a:r>
            <a:r>
              <a:rPr lang="es-MX" baseline="0" noProof="0" dirty="0" smtClean="0"/>
              <a:t> de varios lenguajes de </a:t>
            </a:r>
            <a:r>
              <a:rPr lang="es-MX" baseline="0" noProof="0" dirty="0" err="1" smtClean="0"/>
              <a:t>programacion</a:t>
            </a:r>
            <a:r>
              <a:rPr lang="es-MX" baseline="0" noProof="0" dirty="0" smtClean="0"/>
              <a:t>, como C, C++, y </a:t>
            </a:r>
            <a:r>
              <a:rPr lang="es-MX" baseline="0" noProof="0" dirty="0" err="1" smtClean="0"/>
              <a:t>DirectCompute</a:t>
            </a:r>
            <a:r>
              <a:rPr lang="es-MX" baseline="0" noProof="0" dirty="0" smtClean="0"/>
              <a:t>.</a:t>
            </a:r>
          </a:p>
          <a:p>
            <a:r>
              <a:rPr lang="es-MX" baseline="0" noProof="0" dirty="0" smtClean="0"/>
              <a:t>Existen Programas que </a:t>
            </a:r>
            <a:r>
              <a:rPr lang="es-MX" baseline="0" noProof="0" dirty="0" err="1" smtClean="0"/>
              <a:t>estan</a:t>
            </a:r>
            <a:r>
              <a:rPr lang="es-MX" baseline="0" noProof="0" dirty="0" smtClean="0"/>
              <a:t> optimizados para el uso de </a:t>
            </a:r>
            <a:r>
              <a:rPr lang="es-MX" baseline="0" noProof="0" dirty="0" err="1" smtClean="0"/>
              <a:t>GPUs</a:t>
            </a:r>
            <a:r>
              <a:rPr lang="es-MX" baseline="0" noProof="0" dirty="0" smtClean="0"/>
              <a:t>, como lo es el caso de MATLAB utilizado para aplicaciones de computo masivo.</a:t>
            </a:r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DCDD-4240-40A7-951A-5AC57D4C26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Una</a:t>
            </a:r>
            <a:r>
              <a:rPr lang="es-MX" baseline="0" dirty="0" smtClean="0"/>
              <a:t> de las ventajas de </a:t>
            </a:r>
            <a:r>
              <a:rPr lang="es-MX" baseline="0" dirty="0" err="1" smtClean="0"/>
              <a:t>GPUs</a:t>
            </a:r>
            <a:r>
              <a:rPr lang="es-MX" baseline="0" dirty="0" smtClean="0"/>
              <a:t> es la escalabilidad </a:t>
            </a:r>
            <a:r>
              <a:rPr lang="es-MX" baseline="0" dirty="0" err="1" smtClean="0"/>
              <a:t>automatica</a:t>
            </a:r>
            <a:r>
              <a:rPr lang="es-MX" baseline="0" dirty="0" smtClean="0"/>
              <a:t>.</a:t>
            </a:r>
          </a:p>
          <a:p>
            <a:r>
              <a:rPr lang="es-MX" baseline="0" dirty="0" smtClean="0"/>
              <a:t>Cuando un programa esta diseñado a ser </a:t>
            </a:r>
            <a:r>
              <a:rPr lang="es-MX" baseline="0" dirty="0" err="1" smtClean="0"/>
              <a:t>parallelizable</a:t>
            </a:r>
            <a:r>
              <a:rPr lang="es-MX" baseline="0" dirty="0" smtClean="0"/>
              <a:t>, el </a:t>
            </a:r>
            <a:r>
              <a:rPr lang="es-MX" baseline="0" dirty="0" err="1" smtClean="0"/>
              <a:t>codigo</a:t>
            </a:r>
            <a:r>
              <a:rPr lang="es-MX" baseline="0" dirty="0" smtClean="0"/>
              <a:t> se llega a dividir en bloques (o tareas) que en el caso ideal presentan independencia entre si.</a:t>
            </a:r>
          </a:p>
          <a:p>
            <a:r>
              <a:rPr lang="es-MX" baseline="0" dirty="0" smtClean="0"/>
              <a:t>Cuando se tiene una GPU con 2 unidades </a:t>
            </a:r>
            <a:r>
              <a:rPr lang="es-MX" baseline="0" noProof="0" dirty="0" smtClean="0"/>
              <a:t>principales</a:t>
            </a:r>
            <a:r>
              <a:rPr lang="es-MX" baseline="0" dirty="0" smtClean="0"/>
              <a:t> de procesamiento (llamadas </a:t>
            </a:r>
            <a:r>
              <a:rPr lang="es-MX" baseline="0" dirty="0" err="1" smtClean="0"/>
              <a:t>Stream-Multiprocessor</a:t>
            </a:r>
            <a:r>
              <a:rPr lang="es-MX" baseline="0" dirty="0" smtClean="0"/>
              <a:t>), la cantidad de bloques que se hayan generado se </a:t>
            </a:r>
            <a:r>
              <a:rPr lang="es-MX" baseline="0" dirty="0" err="1" smtClean="0"/>
              <a:t>repartira</a:t>
            </a:r>
            <a:r>
              <a:rPr lang="es-MX" baseline="0" dirty="0" smtClean="0"/>
              <a:t> entre ambos. Requiriendo, en el ejemplo, de 4 ejecuciones para concluir con el procesamiento. Sin embargo, si el mismo </a:t>
            </a:r>
            <a:r>
              <a:rPr lang="es-MX" baseline="0" dirty="0" err="1" smtClean="0"/>
              <a:t>codigo</a:t>
            </a:r>
            <a:r>
              <a:rPr lang="es-MX" baseline="0" dirty="0" smtClean="0"/>
              <a:t> se ejecuta en una GPU que tiene 4 SM, la </a:t>
            </a:r>
            <a:r>
              <a:rPr lang="es-MX" baseline="0" dirty="0" err="1" smtClean="0"/>
              <a:t>ejecucion</a:t>
            </a:r>
            <a:r>
              <a:rPr lang="es-MX" baseline="0" dirty="0" smtClean="0"/>
              <a:t> de dichos bloques se distribuye, requiriendo ahora solo 2 ejecuciones. De igual forma si se ejecuta en GPU con 8 o mas, se </a:t>
            </a:r>
            <a:r>
              <a:rPr lang="es-MX" baseline="0" dirty="0" err="1" smtClean="0"/>
              <a:t>requerira</a:t>
            </a:r>
            <a:r>
              <a:rPr lang="es-MX" baseline="0" dirty="0" smtClean="0"/>
              <a:t> solamente 1 </a:t>
            </a:r>
            <a:r>
              <a:rPr lang="es-MX" baseline="0" dirty="0" err="1" smtClean="0"/>
              <a:t>ejecucion</a:t>
            </a:r>
            <a:r>
              <a:rPr lang="es-MX" baseline="0" dirty="0" smtClean="0"/>
              <a:t>. Claro esta, siempre y cuando no exista una dependencia de datos entre 2 o mas bloques.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DCDD-4240-40A7-951A-5AC57D4C26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un CPU,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,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ejecucion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hace</a:t>
            </a:r>
            <a:r>
              <a:rPr lang="en-US" baseline="0" dirty="0" smtClean="0"/>
              <a:t> de forma </a:t>
            </a:r>
            <a:r>
              <a:rPr lang="en-US" baseline="0" dirty="0" err="1" smtClean="0"/>
              <a:t>secuencial</a:t>
            </a:r>
            <a:r>
              <a:rPr lang="en-US" baseline="0" dirty="0" smtClean="0"/>
              <a:t>, o serial. En el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GPUs,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mezcla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codigo</a:t>
            </a:r>
            <a:r>
              <a:rPr lang="en-US" baseline="0" dirty="0" smtClean="0"/>
              <a:t> serial y </a:t>
            </a:r>
            <a:r>
              <a:rPr lang="en-US" baseline="0" dirty="0" err="1" smtClean="0"/>
              <a:t>codigo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En la </a:t>
            </a:r>
            <a:r>
              <a:rPr lang="en-US" baseline="0" dirty="0" err="1" smtClean="0"/>
              <a:t>figura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slide se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apreciar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programa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escrito</a:t>
            </a:r>
            <a:r>
              <a:rPr lang="en-US" baseline="0" dirty="0" smtClean="0"/>
              <a:t> en C, </a:t>
            </a:r>
            <a:r>
              <a:rPr lang="en-US" baseline="0" dirty="0" err="1" smtClean="0"/>
              <a:t>comienza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ejecucion</a:t>
            </a:r>
            <a:r>
              <a:rPr lang="en-US" baseline="0" dirty="0" smtClean="0"/>
              <a:t> serial. Se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en el primer </a:t>
            </a:r>
            <a:r>
              <a:rPr lang="en-US" baseline="0" dirty="0" err="1" smtClean="0"/>
              <a:t>bloque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solo hay un </a:t>
            </a:r>
            <a:r>
              <a:rPr lang="en-US" baseline="0" dirty="0" err="1" smtClean="0"/>
              <a:t>hilo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ejecutandose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Sin embargo,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llegar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en la </a:t>
            </a:r>
            <a:r>
              <a:rPr lang="en-US" baseline="0" dirty="0" err="1" smtClean="0"/>
              <a:t>ejecucion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donde</a:t>
            </a:r>
            <a:r>
              <a:rPr lang="en-US" baseline="0" dirty="0" smtClean="0"/>
              <a:t> se cambia a 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traves</a:t>
            </a:r>
            <a:r>
              <a:rPr lang="en-US" baseline="0" dirty="0" smtClean="0"/>
              <a:t> del GPU.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apreciar</a:t>
            </a:r>
            <a:r>
              <a:rPr lang="en-US" baseline="0" dirty="0" smtClean="0"/>
              <a:t> en el Segundo </a:t>
            </a:r>
            <a:r>
              <a:rPr lang="en-US" baseline="0" dirty="0" err="1" smtClean="0"/>
              <a:t>bloque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la GPU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lanza</a:t>
            </a:r>
            <a:r>
              <a:rPr lang="en-US" baseline="0" dirty="0" smtClean="0"/>
              <a:t> un Grid con </a:t>
            </a:r>
            <a:r>
              <a:rPr lang="en-US" baseline="0" dirty="0" err="1" smtClean="0"/>
              <a:t>varios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bloques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procesamiento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hilos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Despues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regresar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codigo</a:t>
            </a:r>
            <a:r>
              <a:rPr lang="en-US" baseline="0" dirty="0" smtClean="0"/>
              <a:t> serial y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invirtiendo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acuerdo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necesidades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Como se ha </a:t>
            </a:r>
            <a:r>
              <a:rPr lang="en-US" baseline="0" dirty="0" err="1" smtClean="0"/>
              <a:t>visto</a:t>
            </a:r>
            <a:r>
              <a:rPr lang="en-US" baseline="0" dirty="0" smtClean="0"/>
              <a:t> antes, </a:t>
            </a:r>
            <a:r>
              <a:rPr lang="en-US" baseline="0" dirty="0" err="1" smtClean="0"/>
              <a:t>aqui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aplicar</a:t>
            </a:r>
            <a:r>
              <a:rPr lang="en-US" baseline="0" dirty="0" smtClean="0"/>
              <a:t> la Ley de Amdahl para </a:t>
            </a:r>
            <a:r>
              <a:rPr lang="en-US" baseline="0" dirty="0" err="1" smtClean="0"/>
              <a:t>obtener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mejora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rendimiento</a:t>
            </a:r>
            <a:r>
              <a:rPr lang="en-US" baseline="0" dirty="0" smtClean="0"/>
              <a:t>.   S(n) = 1 /  ( (serial) + (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/n)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DCDD-4240-40A7-951A-5AC57D4C26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unidad</a:t>
            </a:r>
            <a:r>
              <a:rPr lang="en-US" dirty="0" smtClean="0"/>
              <a:t> mas elemental </a:t>
            </a:r>
            <a:r>
              <a:rPr lang="en-US" dirty="0" err="1" smtClean="0"/>
              <a:t>es</a:t>
            </a:r>
            <a:r>
              <a:rPr lang="en-US" dirty="0" smtClean="0"/>
              <a:t> el Hilo. </a:t>
            </a:r>
            <a:r>
              <a:rPr lang="en-US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indice</a:t>
            </a:r>
            <a:r>
              <a:rPr lang="en-US" baseline="0" dirty="0" smtClean="0"/>
              <a:t>, el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hasta de 3 </a:t>
            </a:r>
            <a:r>
              <a:rPr lang="en-US" baseline="0" dirty="0" err="1" smtClean="0"/>
              <a:t>dimensiones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threadIdx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indice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A un </a:t>
            </a:r>
            <a:r>
              <a:rPr lang="en-US" baseline="0" dirty="0" err="1" smtClean="0"/>
              <a:t>conjunto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hilos</a:t>
            </a:r>
            <a:r>
              <a:rPr lang="en-US" baseline="0" dirty="0" smtClean="0"/>
              <a:t> se le </a:t>
            </a:r>
            <a:r>
              <a:rPr lang="en-US" baseline="0" dirty="0" err="1" smtClean="0"/>
              <a:t>conoce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bloque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hilos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bloque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residen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‘core’ y </a:t>
            </a:r>
            <a:r>
              <a:rPr lang="en-US" baseline="0" dirty="0" err="1" smtClean="0"/>
              <a:t>comparten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limitada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memoria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dicho</a:t>
            </a:r>
            <a:r>
              <a:rPr lang="en-US" baseline="0" dirty="0" smtClean="0"/>
              <a:t> ‘core’. Maximo, un </a:t>
            </a:r>
            <a:r>
              <a:rPr lang="en-US" baseline="0" dirty="0" err="1" smtClean="0"/>
              <a:t>bloque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1024 </a:t>
            </a:r>
            <a:r>
              <a:rPr lang="en-US" baseline="0" dirty="0" err="1" smtClean="0"/>
              <a:t>hilos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 un </a:t>
            </a:r>
            <a:r>
              <a:rPr lang="en-US" baseline="0" dirty="0" err="1" smtClean="0"/>
              <a:t>conjunto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bloques</a:t>
            </a:r>
            <a:r>
              <a:rPr lang="en-US" baseline="0" dirty="0" smtClean="0"/>
              <a:t> se le </a:t>
            </a:r>
            <a:r>
              <a:rPr lang="en-US" baseline="0" dirty="0" err="1" smtClean="0"/>
              <a:t>conoce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grid. El grid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bloques</a:t>
            </a:r>
            <a:r>
              <a:rPr lang="en-US" baseline="0" dirty="0" smtClean="0"/>
              <a:t> hasta de 3 </a:t>
            </a:r>
            <a:r>
              <a:rPr lang="en-US" baseline="0" dirty="0" err="1" smtClean="0"/>
              <a:t>dimensiones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blockIdx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indice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DCDD-4240-40A7-951A-5AC57D4C26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GPU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 smtClean="0"/>
              <a:t> (</a:t>
            </a:r>
            <a:r>
              <a:rPr lang="en-US" dirty="0" err="1" smtClean="0"/>
              <a:t>escalable</a:t>
            </a:r>
            <a:r>
              <a:rPr lang="en-US" dirty="0" smtClean="0"/>
              <a:t>)</a:t>
            </a:r>
            <a:r>
              <a:rPr lang="en-US" baseline="0" dirty="0" smtClean="0"/>
              <a:t> de ‘Streaming Multiprocessors’ (SM).</a:t>
            </a:r>
          </a:p>
          <a:p>
            <a:r>
              <a:rPr lang="en-US" baseline="0" dirty="0" err="1" smtClean="0"/>
              <a:t>Cuando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aplicacion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invoca</a:t>
            </a:r>
            <a:r>
              <a:rPr lang="en-US" baseline="0" dirty="0" smtClean="0"/>
              <a:t> a un Grid,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enumera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Bloques</a:t>
            </a:r>
            <a:r>
              <a:rPr lang="en-US" baseline="0" dirty="0" smtClean="0"/>
              <a:t> y los </a:t>
            </a:r>
            <a:r>
              <a:rPr lang="en-US" baseline="0" dirty="0" err="1" smtClean="0"/>
              <a:t>distribuye</a:t>
            </a:r>
            <a:r>
              <a:rPr lang="en-US" baseline="0" dirty="0" smtClean="0"/>
              <a:t> entre los SM </a:t>
            </a:r>
            <a:r>
              <a:rPr lang="en-US" baseline="0" dirty="0" err="1" smtClean="0"/>
              <a:t>disponibles</a:t>
            </a:r>
            <a:r>
              <a:rPr lang="en-US" baseline="0" dirty="0" smtClean="0"/>
              <a:t>. En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SM se </a:t>
            </a:r>
            <a:r>
              <a:rPr lang="en-US" baseline="0" dirty="0" err="1" smtClean="0"/>
              <a:t>ejecutan</a:t>
            </a:r>
            <a:r>
              <a:rPr lang="en-US" baseline="0" dirty="0" smtClean="0"/>
              <a:t> los Threads </a:t>
            </a:r>
            <a:r>
              <a:rPr lang="en-US" baseline="0" dirty="0" err="1" smtClean="0"/>
              <a:t>concurrentemente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posible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disponibilidad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multiples </a:t>
            </a:r>
            <a:r>
              <a:rPr lang="en-US" baseline="0" dirty="0" err="1" smtClean="0"/>
              <a:t>bloques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ejecuten</a:t>
            </a:r>
            <a:r>
              <a:rPr lang="en-US" baseline="0" dirty="0" smtClean="0"/>
              <a:t> en un solo SM.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Un SM se </a:t>
            </a:r>
            <a:r>
              <a:rPr lang="en-US" baseline="0" dirty="0" err="1" smtClean="0"/>
              <a:t>encarga</a:t>
            </a:r>
            <a:r>
              <a:rPr lang="en-US" baseline="0" dirty="0" smtClean="0"/>
              <a:t> de los threads en </a:t>
            </a:r>
            <a:r>
              <a:rPr lang="en-US" baseline="0" dirty="0" err="1" smtClean="0"/>
              <a:t>grupos</a:t>
            </a:r>
            <a:r>
              <a:rPr lang="en-US" baseline="0" dirty="0" smtClean="0"/>
              <a:t> de 32, </a:t>
            </a:r>
            <a:r>
              <a:rPr lang="en-US" baseline="0" dirty="0" err="1" smtClean="0"/>
              <a:t>llamados</a:t>
            </a:r>
            <a:r>
              <a:rPr lang="en-US" baseline="0" dirty="0" smtClean="0"/>
              <a:t> ‘warps’ </a:t>
            </a:r>
            <a:r>
              <a:rPr lang="en-US" baseline="0" dirty="0" smtClean="0"/>
              <a:t>y los mete a un scheduler.</a:t>
            </a:r>
          </a:p>
          <a:p>
            <a:r>
              <a:rPr lang="en-US" baseline="0" dirty="0" smtClean="0"/>
              <a:t>Los </a:t>
            </a:r>
            <a:r>
              <a:rPr lang="en-US" baseline="0" dirty="0" err="1" smtClean="0"/>
              <a:t>hilos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empiezan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Program Address,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propio</a:t>
            </a:r>
            <a:r>
              <a:rPr lang="en-US" baseline="0" dirty="0" smtClean="0"/>
              <a:t> Instruction Address Counter y </a:t>
            </a:r>
            <a:r>
              <a:rPr lang="en-US" baseline="0" dirty="0" err="1" smtClean="0"/>
              <a:t>registros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independientemente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El warp </a:t>
            </a:r>
            <a:r>
              <a:rPr lang="en-US" baseline="0" dirty="0" err="1" smtClean="0"/>
              <a:t>ejecuta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instruccion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tanto</a:t>
            </a:r>
            <a:r>
              <a:rPr lang="en-US" baseline="0" dirty="0" smtClean="0"/>
              <a:t>, se </a:t>
            </a:r>
            <a:r>
              <a:rPr lang="en-US" baseline="0" dirty="0" err="1" smtClean="0"/>
              <a:t>consigue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mejor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desempeño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los 32 warps </a:t>
            </a:r>
            <a:r>
              <a:rPr lang="en-US" baseline="0" dirty="0" err="1" smtClean="0"/>
              <a:t>ejecutan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instruccion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ciclos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condicionales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hilos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siguen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flujo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ejecucion</a:t>
            </a:r>
            <a:r>
              <a:rPr lang="en-US" baseline="0" dirty="0" smtClean="0"/>
              <a:t>. Si hay </a:t>
            </a:r>
            <a:r>
              <a:rPr lang="en-US" baseline="0" dirty="0" err="1" smtClean="0"/>
              <a:t>diferencias</a:t>
            </a:r>
            <a:r>
              <a:rPr lang="en-US" baseline="0" dirty="0" smtClean="0"/>
              <a:t>, al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instrucciones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deshabilita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hilos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deben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instruccion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Para el </a:t>
            </a:r>
            <a:r>
              <a:rPr lang="en-US" baseline="0" dirty="0" err="1" smtClean="0"/>
              <a:t>manejo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tantos</a:t>
            </a:r>
            <a:r>
              <a:rPr lang="en-US" baseline="0" dirty="0" smtClean="0"/>
              <a:t> Threads, NVIDIA </a:t>
            </a:r>
            <a:r>
              <a:rPr lang="en-US" baseline="0" dirty="0" err="1" smtClean="0"/>
              <a:t>utiliza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arquitectura</a:t>
            </a:r>
            <a:r>
              <a:rPr lang="en-US" baseline="0" dirty="0" smtClean="0"/>
              <a:t> SIMT (Single Instruction, Multiple Thread)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SIMD se </a:t>
            </a:r>
            <a:r>
              <a:rPr lang="en-US" baseline="0" dirty="0" err="1" smtClean="0"/>
              <a:t>ejecuta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acuerdo</a:t>
            </a:r>
            <a:r>
              <a:rPr lang="en-US" baseline="0" dirty="0" smtClean="0"/>
              <a:t> a los </a:t>
            </a:r>
            <a:r>
              <a:rPr lang="en-US" baseline="0" dirty="0" err="1" smtClean="0"/>
              <a:t>tamaños</a:t>
            </a:r>
            <a:r>
              <a:rPr lang="en-US" baseline="0" dirty="0" smtClean="0"/>
              <a:t> del vector, </a:t>
            </a:r>
            <a:r>
              <a:rPr lang="en-US" baseline="0" dirty="0" err="1" smtClean="0"/>
              <a:t>mientras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SIMT </a:t>
            </a:r>
            <a:r>
              <a:rPr lang="en-US" baseline="0" dirty="0" err="1" smtClean="0"/>
              <a:t>expone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flujo</a:t>
            </a:r>
            <a:r>
              <a:rPr lang="en-US" baseline="0" dirty="0" smtClean="0"/>
              <a:t> de los </a:t>
            </a:r>
            <a:r>
              <a:rPr lang="en-US" baseline="0" dirty="0" err="1" smtClean="0"/>
              <a:t>hilos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valido</a:t>
            </a:r>
            <a:r>
              <a:rPr lang="en-US" baseline="0" dirty="0" smtClean="0"/>
              <a:t> para NVIDIA.</a:t>
            </a:r>
          </a:p>
          <a:p>
            <a:r>
              <a:rPr lang="en-US" baseline="0" dirty="0" smtClean="0"/>
              <a:t>Hay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recordar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en los GPUs no </a:t>
            </a:r>
            <a:r>
              <a:rPr lang="en-US" baseline="0" dirty="0" err="1" smtClean="0"/>
              <a:t>existe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prediccion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saltos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especulativa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Intel </a:t>
            </a:r>
            <a:r>
              <a:rPr lang="en-US" baseline="0" dirty="0" err="1" smtClean="0"/>
              <a:t>indica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arquitectura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SIMD, en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de SM les llama Slice, </a:t>
            </a:r>
            <a:r>
              <a:rPr lang="en-US" baseline="0" dirty="0" err="1" smtClean="0"/>
              <a:t>compuestos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sub-slice +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sub-slice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compuesto</a:t>
            </a:r>
            <a:r>
              <a:rPr lang="en-US" baseline="0" dirty="0" smtClean="0"/>
              <a:t> de 10 </a:t>
            </a:r>
            <a:r>
              <a:rPr lang="en-US" baseline="0" dirty="0" err="1" smtClean="0"/>
              <a:t>Unidades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Ejecucion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hasta 7 </a:t>
            </a:r>
            <a:r>
              <a:rPr lang="en-US" baseline="0" dirty="0" err="1" smtClean="0"/>
              <a:t>hilos</a:t>
            </a:r>
            <a:r>
              <a:rPr lang="en-US" baseline="0" dirty="0" smtClean="0"/>
              <a:t> c/u. A los </a:t>
            </a:r>
            <a:r>
              <a:rPr lang="en-US" baseline="0" dirty="0" err="1" smtClean="0"/>
              <a:t>bloques</a:t>
            </a:r>
            <a:r>
              <a:rPr lang="en-US" baseline="0" dirty="0" smtClean="0"/>
              <a:t> les llama Work Group. </a:t>
            </a:r>
            <a:r>
              <a:rPr lang="en-US" baseline="0" dirty="0" err="1" smtClean="0"/>
              <a:t>Ejecuta</a:t>
            </a:r>
            <a:r>
              <a:rPr lang="en-US" baseline="0" dirty="0" smtClean="0"/>
              <a:t> 1 Workgroup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Sub Slice.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DCDD-4240-40A7-951A-5AC57D4C26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DCDD-4240-40A7-951A-5AC57D4C26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61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17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29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7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8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2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33E03-39AD-44CA-A40A-22366D25D309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418478-90FA-4A57-9590-9E463D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cuda-c-programming-guide/#axzz3CJY0lY2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de </a:t>
            </a:r>
            <a:r>
              <a:rPr lang="es-MX" dirty="0" err="1" smtClean="0"/>
              <a:t>GPUs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Obed Muñoz</a:t>
            </a:r>
          </a:p>
          <a:p>
            <a:r>
              <a:rPr lang="en-US" dirty="0" smtClean="0"/>
              <a:t>Ricardo </a:t>
            </a:r>
            <a:r>
              <a:rPr lang="en-US" dirty="0" err="1" smtClean="0"/>
              <a:t>Ocampo</a:t>
            </a:r>
            <a:endParaRPr lang="en-US" dirty="0" smtClean="0"/>
          </a:p>
          <a:p>
            <a:r>
              <a:rPr lang="en-US" dirty="0" smtClean="0"/>
              <a:t>Ricardo Rocha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711" y="1060994"/>
            <a:ext cx="9430148" cy="50001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043" y="1788306"/>
            <a:ext cx="6668453" cy="4215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1" y="0"/>
            <a:ext cx="8596668" cy="1320800"/>
          </a:xfrm>
        </p:spPr>
        <p:txBody>
          <a:bodyPr/>
          <a:lstStyle/>
          <a:p>
            <a:r>
              <a:rPr lang="en-US" dirty="0" smtClean="0"/>
              <a:t>Streaming Multi-processors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9189" y="2578838"/>
            <a:ext cx="6603307" cy="3510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0569" y="261578"/>
            <a:ext cx="993853" cy="742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8533" y="244747"/>
            <a:ext cx="1012101" cy="759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4745" y="261577"/>
            <a:ext cx="977289" cy="742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0570" y="1110902"/>
            <a:ext cx="993852" cy="7361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0230" y="1107289"/>
            <a:ext cx="986399" cy="7397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4745" y="1110902"/>
            <a:ext cx="953421" cy="7361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775" y="2732405"/>
            <a:ext cx="1019175" cy="1657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71007" y="3457056"/>
            <a:ext cx="1104900" cy="11921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7596" y="3457056"/>
            <a:ext cx="1104900" cy="119212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6110569" y="2732405"/>
            <a:ext cx="496926" cy="6108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90560" y="2732405"/>
            <a:ext cx="996165" cy="6531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04332" y="4734603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32 </a:t>
            </a:r>
            <a:r>
              <a:rPr lang="en-US" b="1" dirty="0" err="1" smtClean="0"/>
              <a:t>Hilos</a:t>
            </a:r>
            <a:endParaRPr lang="en-US" b="1" dirty="0" smtClean="0"/>
          </a:p>
          <a:p>
            <a:r>
              <a:rPr lang="en-US" b="1" dirty="0" smtClean="0"/>
              <a:t>1 Warp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328600" y="4734602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32 </a:t>
            </a:r>
            <a:r>
              <a:rPr lang="en-US" b="1" dirty="0" err="1" smtClean="0"/>
              <a:t>Hilos</a:t>
            </a:r>
            <a:endParaRPr lang="en-US" b="1" dirty="0" smtClean="0"/>
          </a:p>
          <a:p>
            <a:r>
              <a:rPr lang="en-US" b="1" dirty="0" smtClean="0"/>
              <a:t>1 Warp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46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-0.36341 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13776 -0.477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-2386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41 0.00533 L 3.125E-6 -2.96296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-27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-0.46589 0.378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94" y="1893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0.47019 0.3784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16" y="1891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-0.47278 0.377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46" y="1886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19597 0.25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1259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-0.20169 0.250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125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0.20481 0.2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06823 0.000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589 0.37893 L 0.00026 0.20718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07" y="-858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s-MX" dirty="0" smtClean="0"/>
              <a:t>Jerarquía de</a:t>
            </a:r>
            <a:br>
              <a:rPr lang="es-MX" dirty="0" smtClean="0"/>
            </a:br>
            <a:r>
              <a:rPr lang="es-MX" dirty="0"/>
              <a:t> </a:t>
            </a:r>
            <a:r>
              <a:rPr lang="es-MX" dirty="0" smtClean="0"/>
              <a:t>  memoria</a:t>
            </a:r>
            <a:endParaRPr lang="en-US" dirty="0"/>
          </a:p>
        </p:txBody>
      </p:sp>
      <p:pic>
        <p:nvPicPr>
          <p:cNvPr id="6146" name="Picture 2" descr="Memory Hierarchy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9886" y="99482"/>
            <a:ext cx="5742593" cy="670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6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169"/>
            <a:ext cx="8596668" cy="5122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Jon </a:t>
            </a:r>
            <a:r>
              <a:rPr lang="en-US" dirty="0" err="1"/>
              <a:t>Peddie</a:t>
            </a:r>
            <a:r>
              <a:rPr lang="en-US" dirty="0"/>
              <a:t> Research.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Add-in board market down in Q2, </a:t>
            </a:r>
            <a:r>
              <a:rPr lang="en-US" i="1" dirty="0" err="1"/>
              <a:t>Nvidia</a:t>
            </a:r>
            <a:r>
              <a:rPr lang="en-US" i="1" dirty="0"/>
              <a:t> holds market share lead</a:t>
            </a:r>
            <a:r>
              <a:rPr lang="en-US" dirty="0"/>
              <a:t>. Retrieved from JPR Jon </a:t>
            </a:r>
            <a:r>
              <a:rPr lang="en-US" dirty="0" err="1"/>
              <a:t>Peddie</a:t>
            </a:r>
            <a:r>
              <a:rPr lang="en-US" dirty="0"/>
              <a:t> Research: http://jonpeddie.com/publications/add-in-board-report/</a:t>
            </a:r>
          </a:p>
          <a:p>
            <a:r>
              <a:rPr lang="en-US" dirty="0"/>
              <a:t>Jon </a:t>
            </a:r>
            <a:r>
              <a:rPr lang="en-US" dirty="0" err="1"/>
              <a:t>Peddie</a:t>
            </a:r>
            <a:r>
              <a:rPr lang="en-US" dirty="0"/>
              <a:t> Research.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GPU market up - Intel and </a:t>
            </a:r>
            <a:r>
              <a:rPr lang="en-US" i="1" dirty="0" err="1"/>
              <a:t>Nvidia</a:t>
            </a:r>
            <a:r>
              <a:rPr lang="en-US" i="1" dirty="0"/>
              <a:t> graphics winners in Q4, AMD down</a:t>
            </a:r>
            <a:r>
              <a:rPr lang="en-US" dirty="0"/>
              <a:t>. Retrieved from JPR Jon </a:t>
            </a:r>
            <a:r>
              <a:rPr lang="en-US" dirty="0" err="1"/>
              <a:t>Peddie</a:t>
            </a:r>
            <a:r>
              <a:rPr lang="en-US" dirty="0"/>
              <a:t> Research: http://jonpeddie.com/press-releases/details/gpu-market-upintel-and-nvidia-graphics-winners-in-q4-amd-down</a:t>
            </a:r>
            <a:r>
              <a:rPr lang="en-US" dirty="0" smtClean="0"/>
              <a:t>/</a:t>
            </a:r>
            <a:endParaRPr lang="en-US" dirty="0" smtClean="0"/>
          </a:p>
          <a:p>
            <a:r>
              <a:rPr lang="en-US" dirty="0" smtClean="0"/>
              <a:t>Kirk</a:t>
            </a:r>
            <a:r>
              <a:rPr lang="en-US" dirty="0"/>
              <a:t>, D. B., &amp; </a:t>
            </a:r>
            <a:r>
              <a:rPr lang="en-US" dirty="0" err="1"/>
              <a:t>Hwu</a:t>
            </a:r>
            <a:r>
              <a:rPr lang="en-US" dirty="0"/>
              <a:t>, W.-m. W. (2012). Programming Massively Parallel Processors, 2nd Edition. Morgan Kaufmann.</a:t>
            </a:r>
          </a:p>
          <a:p>
            <a:r>
              <a:rPr lang="en-US" dirty="0"/>
              <a:t>NVIDIA Corporation. (2014, August 01). CUDA C Programming Guide. Retrieved from NVIDIA Developer Zone: </a:t>
            </a:r>
            <a:r>
              <a:rPr lang="en-US" dirty="0">
                <a:hlinkClick r:id="rId3"/>
              </a:rPr>
              <a:t>http://docs.nvidia.com/cuda/cuda-c-programming-guide/#</a:t>
            </a:r>
            <a:r>
              <a:rPr lang="en-US" dirty="0" smtClean="0">
                <a:hlinkClick r:id="rId3"/>
              </a:rPr>
              <a:t>axzz3CJY0lY2D</a:t>
            </a:r>
            <a:endParaRPr lang="en-US" dirty="0" smtClean="0"/>
          </a:p>
          <a:p>
            <a:r>
              <a:rPr lang="en-US" dirty="0" err="1"/>
              <a:t>Peleg</a:t>
            </a:r>
            <a:r>
              <a:rPr lang="en-US" dirty="0"/>
              <a:t>, A., </a:t>
            </a:r>
            <a:r>
              <a:rPr lang="en-US" dirty="0" err="1"/>
              <a:t>Ashbaugh</a:t>
            </a:r>
            <a:r>
              <a:rPr lang="en-US" dirty="0"/>
              <a:t>, B., &amp; </a:t>
            </a:r>
            <a:r>
              <a:rPr lang="en-US" dirty="0" err="1"/>
              <a:t>Helmly</a:t>
            </a:r>
            <a:r>
              <a:rPr lang="en-US" dirty="0"/>
              <a:t>, D. (2013). Maximize Application Performance On the Go and In the Cloud with </a:t>
            </a:r>
            <a:r>
              <a:rPr lang="en-US" dirty="0" err="1"/>
              <a:t>OpenCL</a:t>
            </a:r>
            <a:r>
              <a:rPr lang="en-US" dirty="0"/>
              <a:t>* on Intel(R) Architecture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Torres, G. (2008, July 1). </a:t>
            </a:r>
            <a:r>
              <a:rPr lang="en-US" i="1" dirty="0"/>
              <a:t>DirectX Versions</a:t>
            </a:r>
            <a:r>
              <a:rPr lang="en-US" dirty="0"/>
              <a:t>. Retrieved from Hardware Secrets: http://www.hardwaresecrets.com/article/DirectX-Versions/95/2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Introduccion</a:t>
            </a:r>
            <a:endParaRPr lang="en-US" dirty="0" smtClean="0"/>
          </a:p>
          <a:p>
            <a:r>
              <a:rPr lang="en-US" dirty="0" err="1" smtClean="0"/>
              <a:t>Distribucion</a:t>
            </a:r>
            <a:r>
              <a:rPr lang="en-US" dirty="0" smtClean="0"/>
              <a:t> </a:t>
            </a:r>
            <a:r>
              <a:rPr lang="en-US" dirty="0" err="1" smtClean="0"/>
              <a:t>Transistores</a:t>
            </a:r>
            <a:r>
              <a:rPr lang="en-US" dirty="0" smtClean="0"/>
              <a:t> GPU vs CPU</a:t>
            </a:r>
            <a:endParaRPr lang="en-US" dirty="0"/>
          </a:p>
          <a:p>
            <a:r>
              <a:rPr lang="en-US" dirty="0" err="1" smtClean="0"/>
              <a:t>Operaciones</a:t>
            </a:r>
            <a:r>
              <a:rPr lang="en-US" dirty="0" smtClean="0"/>
              <a:t> de Punto </a:t>
            </a:r>
            <a:r>
              <a:rPr lang="en-US" dirty="0" err="1" smtClean="0"/>
              <a:t>Flotante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Segundo</a:t>
            </a:r>
          </a:p>
          <a:p>
            <a:r>
              <a:rPr lang="en-US" dirty="0" err="1" smtClean="0"/>
              <a:t>Aplicaciones</a:t>
            </a:r>
            <a:endParaRPr lang="en-US" dirty="0" smtClean="0"/>
          </a:p>
          <a:p>
            <a:r>
              <a:rPr lang="en-US" dirty="0" err="1" smtClean="0"/>
              <a:t>Escalabilidad</a:t>
            </a:r>
            <a:r>
              <a:rPr lang="en-US" dirty="0" smtClean="0"/>
              <a:t> </a:t>
            </a:r>
            <a:r>
              <a:rPr lang="en-US" dirty="0" err="1" smtClean="0"/>
              <a:t>Automatica</a:t>
            </a:r>
            <a:endParaRPr lang="en-US" dirty="0" smtClean="0"/>
          </a:p>
          <a:p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Heterogenea</a:t>
            </a:r>
            <a:endParaRPr lang="en-US" dirty="0" smtClean="0"/>
          </a:p>
          <a:p>
            <a:r>
              <a:rPr lang="en-US" dirty="0" smtClean="0"/>
              <a:t>Grids</a:t>
            </a:r>
          </a:p>
          <a:p>
            <a:r>
              <a:rPr lang="en-US" dirty="0" smtClean="0"/>
              <a:t>Streaming Multi-processors</a:t>
            </a:r>
          </a:p>
          <a:p>
            <a:r>
              <a:rPr lang="en-US" dirty="0" err="1" smtClean="0"/>
              <a:t>Jerarquia</a:t>
            </a:r>
            <a:r>
              <a:rPr lang="en-US" dirty="0" smtClean="0"/>
              <a:t> de </a:t>
            </a:r>
            <a:r>
              <a:rPr lang="en-US" dirty="0" err="1" smtClean="0"/>
              <a:t>Memorias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Inicialmente cubrían la demanda para procesamiento en tiempo real, alta definición y 3D.</a:t>
            </a:r>
          </a:p>
          <a:p>
            <a:r>
              <a:rPr lang="es-MX" dirty="0" smtClean="0"/>
              <a:t>Tradicionalmente utilizados para la cuestión de gráficos en un sistema.</a:t>
            </a:r>
          </a:p>
          <a:p>
            <a:r>
              <a:rPr lang="es-MX" dirty="0" smtClean="0"/>
              <a:t>Evolucionaron a ser un procesador </a:t>
            </a:r>
            <a:r>
              <a:rPr lang="es-MX" dirty="0" err="1" smtClean="0"/>
              <a:t>multi</a:t>
            </a:r>
            <a:r>
              <a:rPr lang="es-MX" dirty="0" smtClean="0"/>
              <a:t>-núcleo con tremenda capacidad de procesamiento.		</a:t>
            </a:r>
          </a:p>
        </p:txBody>
      </p:sp>
    </p:spTree>
    <p:extLst>
      <p:ext uri="{BB962C8B-B14F-4D97-AF65-F5344CB8AC3E}">
        <p14:creationId xmlns:p14="http://schemas.microsoft.com/office/powerpoint/2010/main" val="10734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s-MX" dirty="0" smtClean="0"/>
              <a:t>GPU dedica más transistores para procesamiento de datos</a:t>
            </a:r>
            <a:endParaRPr lang="en-US" dirty="0"/>
          </a:p>
        </p:txBody>
      </p:sp>
      <p:pic>
        <p:nvPicPr>
          <p:cNvPr id="2050" name="Picture 2" descr="The GPU Devotes More Transistors to Data Processing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9" r="3891" b="8363"/>
          <a:stretch/>
        </p:blipFill>
        <p:spPr bwMode="auto">
          <a:xfrm>
            <a:off x="496389" y="2142310"/>
            <a:ext cx="9135291" cy="338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1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s-MX" dirty="0" smtClean="0"/>
              <a:t>Operaciones de punto flotante por segundo para </a:t>
            </a:r>
            <a:r>
              <a:rPr lang="es-MX" dirty="0" err="1" smtClean="0"/>
              <a:t>CPU’s</a:t>
            </a:r>
            <a:r>
              <a:rPr lang="es-MX" dirty="0" smtClean="0"/>
              <a:t> y </a:t>
            </a:r>
            <a:r>
              <a:rPr lang="es-MX" dirty="0" err="1" smtClean="0"/>
              <a:t>GPU’s</a:t>
            </a:r>
            <a:r>
              <a:rPr lang="es-MX" dirty="0" smtClean="0"/>
              <a:t>.</a:t>
            </a:r>
            <a:endParaRPr lang="en-US" dirty="0"/>
          </a:p>
        </p:txBody>
      </p:sp>
      <p:pic>
        <p:nvPicPr>
          <p:cNvPr id="1026" name="Picture 2" descr="Floating-Point Operations per Second for the CPU and GPU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536" y="1185127"/>
            <a:ext cx="7151729" cy="555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Aplicaciones de </a:t>
            </a:r>
            <a:br>
              <a:rPr lang="es-MX" dirty="0" smtClean="0"/>
            </a:br>
            <a:r>
              <a:rPr lang="es-MX" dirty="0" smtClean="0"/>
              <a:t>procesamiento</a:t>
            </a:r>
            <a:br>
              <a:rPr lang="es-MX" dirty="0" smtClean="0"/>
            </a:br>
            <a:r>
              <a:rPr lang="es-MX" dirty="0" smtClean="0"/>
              <a:t>con GPU</a:t>
            </a:r>
            <a:endParaRPr lang="en-US" dirty="0"/>
          </a:p>
        </p:txBody>
      </p:sp>
      <p:pic>
        <p:nvPicPr>
          <p:cNvPr id="3074" name="Picture 2" descr="CUDA is designed to support         various languages and application programming interfaces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5184" y="182879"/>
            <a:ext cx="7686027" cy="660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s-MX" dirty="0" smtClean="0"/>
              <a:t>Escalabilidad</a:t>
            </a:r>
            <a:br>
              <a:rPr lang="es-MX" dirty="0" smtClean="0"/>
            </a:br>
            <a:r>
              <a:rPr lang="es-MX" dirty="0"/>
              <a:t> </a:t>
            </a:r>
            <a:r>
              <a:rPr lang="es-MX" dirty="0" smtClean="0"/>
              <a:t>automática</a:t>
            </a:r>
            <a:endParaRPr lang="en-US" dirty="0"/>
          </a:p>
        </p:txBody>
      </p:sp>
      <p:pic>
        <p:nvPicPr>
          <p:cNvPr id="4098" name="Picture 2" descr="Automatic Scalability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388" y="165463"/>
            <a:ext cx="8584771" cy="66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es-MX" dirty="0" smtClean="0"/>
              <a:t>Programación</a:t>
            </a:r>
            <a:br>
              <a:rPr lang="es-MX" dirty="0" smtClean="0"/>
            </a:br>
            <a:r>
              <a:rPr lang="es-MX" dirty="0" smtClean="0"/>
              <a:t>Heterogénea</a:t>
            </a:r>
            <a:endParaRPr lang="en-US" dirty="0"/>
          </a:p>
        </p:txBody>
      </p:sp>
      <p:pic>
        <p:nvPicPr>
          <p:cNvPr id="7170" name="Picture 2" descr="Heterogeneous Programming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1771" y="6395"/>
            <a:ext cx="4966265" cy="68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s-MX" dirty="0" smtClean="0"/>
              <a:t>     </a:t>
            </a:r>
            <a:r>
              <a:rPr lang="es-MX" dirty="0" err="1" smtClean="0"/>
              <a:t>Grid</a:t>
            </a:r>
            <a:r>
              <a:rPr lang="es-MX" dirty="0" smtClean="0"/>
              <a:t> </a:t>
            </a:r>
            <a:r>
              <a:rPr lang="es-MX" dirty="0" smtClean="0"/>
              <a:t>de</a:t>
            </a:r>
            <a:r>
              <a:rPr lang="es-MX" dirty="0" smtClean="0"/>
              <a:t>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Thread</a:t>
            </a:r>
            <a:r>
              <a:rPr lang="es-MX" dirty="0" smtClean="0"/>
              <a:t> Blocks</a:t>
            </a:r>
            <a:endParaRPr lang="en-US" dirty="0"/>
          </a:p>
        </p:txBody>
      </p:sp>
      <p:pic>
        <p:nvPicPr>
          <p:cNvPr id="5122" name="Picture 2" descr="Grid of Thread Blocks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0648" y="152408"/>
            <a:ext cx="7727568" cy="67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2563</TotalTime>
  <Words>1563</Words>
  <Application>Microsoft Office PowerPoint</Application>
  <PresentationFormat>Widescreen</PresentationFormat>
  <Paragraphs>88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Arquitectura de GPUs</vt:lpstr>
      <vt:lpstr>Agenda</vt:lpstr>
      <vt:lpstr>Introducción</vt:lpstr>
      <vt:lpstr>GPU dedica más transistores para procesamiento de datos</vt:lpstr>
      <vt:lpstr>Operaciones de punto flotante por segundo para CPU’s y GPU’s.</vt:lpstr>
      <vt:lpstr>Aplicaciones de  procesamiento con GPU</vt:lpstr>
      <vt:lpstr>Escalabilidad  automática</vt:lpstr>
      <vt:lpstr>Programación Heterogénea</vt:lpstr>
      <vt:lpstr>     Grid de  Thread Blocks</vt:lpstr>
      <vt:lpstr>Streaming Multi-processors</vt:lpstr>
      <vt:lpstr>Jerarquía de    memoria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</dc:title>
  <dc:creator>Ricardo Ocampo</dc:creator>
  <cp:lastModifiedBy>Rocha, Ricardo</cp:lastModifiedBy>
  <cp:revision>63</cp:revision>
  <dcterms:created xsi:type="dcterms:W3CDTF">2014-08-28T01:13:39Z</dcterms:created>
  <dcterms:modified xsi:type="dcterms:W3CDTF">2014-09-05T21:07:26Z</dcterms:modified>
</cp:coreProperties>
</file>