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6" r:id="rId1"/>
  </p:sldMasterIdLst>
  <p:notesMasterIdLst>
    <p:notesMasterId r:id="rId15"/>
  </p:notesMasterIdLst>
  <p:sldIdLst>
    <p:sldId id="256" r:id="rId2"/>
    <p:sldId id="269" r:id="rId3"/>
    <p:sldId id="266" r:id="rId4"/>
    <p:sldId id="257" r:id="rId5"/>
    <p:sldId id="261" r:id="rId6"/>
    <p:sldId id="268" r:id="rId7"/>
    <p:sldId id="258" r:id="rId8"/>
    <p:sldId id="259" r:id="rId9"/>
    <p:sldId id="264" r:id="rId10"/>
    <p:sldId id="265" r:id="rId11"/>
    <p:sldId id="262" r:id="rId12"/>
    <p:sldId id="263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44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C57CE-716C-4B03-87D5-004E804390FE}" type="datetimeFigureOut">
              <a:rPr lang="es-MX" smtClean="0"/>
              <a:t>08/09/14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5253-AC73-4332-B05C-35AA0FF3518B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363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45253-AC73-4332-B05C-35AA0FF3518B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6534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45253-AC73-4332-B05C-35AA0FF3518B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4355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BCA7-ADA1-4986-9339-E3DB6CFDCB14}" type="datetime1">
              <a:rPr lang="en-US" smtClean="0"/>
              <a:t>08/09/14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Grid Computing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82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1AED2-2D93-4CE8-B30C-76429BC510B7}" type="datetime1">
              <a:rPr lang="en-US" smtClean="0"/>
              <a:t>08/09/14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Grid Computing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4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8E19-813A-4836-9170-576FF6B0B097}" type="datetime1">
              <a:rPr lang="en-US" smtClean="0"/>
              <a:t>08/09/14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Grid Computing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647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0C48-BB87-4D7E-85D1-F0A3434BEAF5}" type="datetime1">
              <a:rPr lang="en-US" smtClean="0"/>
              <a:t>08/09/14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Grid Computing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7475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77D5-4A54-490C-B090-6D79FA8F70B2}" type="datetime1">
              <a:rPr lang="en-US" smtClean="0"/>
              <a:t>08/09/14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Grid Computing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874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D488-885A-4784-9242-2510E2FF1E05}" type="datetime1">
              <a:rPr lang="en-US" smtClean="0"/>
              <a:t>08/09/14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Grid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544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5DE4-F680-4C51-A3A6-BFE540BC7FD3}" type="datetime1">
              <a:rPr lang="en-US" smtClean="0"/>
              <a:t>08/09/14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Grid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238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0825F-7F8F-402A-AB3F-3C9A45421241}" type="datetime1">
              <a:rPr lang="en-US" smtClean="0"/>
              <a:t>08/09/14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Grid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256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04222-14DA-4516-B927-7A18FF0E8DE2}" type="datetime1">
              <a:rPr lang="en-US" smtClean="0"/>
              <a:t>08/09/14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Grid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80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2A07-3F2D-457E-B850-16558D39FF84}" type="datetime1">
              <a:rPr lang="en-US" smtClean="0"/>
              <a:t>08/09/14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Grid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76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F135-F10F-42DD-9302-D68D147EE8CE}" type="datetime1">
              <a:rPr lang="en-US" smtClean="0"/>
              <a:t>08/09/14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Grid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6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211E-5BA5-44D2-8345-DC6E83935D01}" type="datetime1">
              <a:rPr lang="en-US" smtClean="0"/>
              <a:t>08/09/14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Grid Computing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891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B087-D263-44D4-AE49-BE5DD965BE24}" type="datetime1">
              <a:rPr lang="en-US" smtClean="0"/>
              <a:t>08/09/14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Grid Computing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29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2F7B-BE52-4E7C-A14D-02739C4EF3E2}" type="datetime1">
              <a:rPr lang="en-US" smtClean="0"/>
              <a:t>08/09/14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Grid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673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9B04-2064-42F6-826C-F553D22FBE8E}" type="datetime1">
              <a:rPr lang="en-US" smtClean="0"/>
              <a:t>08/09/14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Grid Computing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6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42DC0-886B-404C-875C-5D70C67633D1}" type="datetime1">
              <a:rPr lang="en-US" smtClean="0"/>
              <a:t>08/09/14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Grid Computing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33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A7ED9-8A80-4F37-ABBE-A26D6F43157A}" type="datetime1">
              <a:rPr lang="en-US" smtClean="0"/>
              <a:t>08/09/14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Grid Computing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47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DBA279E-0B26-4CCD-8FAE-09941730A07A}" type="datetime1">
              <a:rPr lang="en-US" smtClean="0"/>
              <a:t>08/09/14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smtClean="0"/>
              <a:t>Grid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1020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ngrid.sourceforge.net/" TargetMode="External"/><Relationship Id="rId4" Type="http://schemas.openxmlformats.org/officeDocument/2006/relationships/hyperlink" Target="http://boinc.berkeley.edu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oolkit.globus.org/toolki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itios.itesm.mx/identidad/img/logotipo/primario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250055" y="0"/>
            <a:ext cx="3691890" cy="145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Grid</a:t>
            </a:r>
            <a:r>
              <a:rPr lang="es-MX" dirty="0" smtClean="0"/>
              <a:t>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s-MX" sz="1800" dirty="0" smtClean="0"/>
          </a:p>
          <a:p>
            <a:endParaRPr lang="es-MX" sz="1800" dirty="0"/>
          </a:p>
          <a:p>
            <a:r>
              <a:rPr lang="es-MX" sz="1800" dirty="0" smtClean="0"/>
              <a:t>Carlos A. García Márquez</a:t>
            </a:r>
          </a:p>
          <a:p>
            <a:r>
              <a:rPr lang="es-MX" sz="1800" dirty="0" smtClean="0"/>
              <a:t>Fernando </a:t>
            </a:r>
            <a:r>
              <a:rPr lang="es-MX" sz="1800" dirty="0"/>
              <a:t>Ramírez </a:t>
            </a:r>
            <a:r>
              <a:rPr lang="es-MX" sz="1800" dirty="0" smtClean="0"/>
              <a:t>Garibay</a:t>
            </a: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3689583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Design Considerations</a:t>
            </a:r>
            <a:endParaRPr lang="en-US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“The disappearing machine”: </a:t>
            </a:r>
            <a:r>
              <a:rPr lang="en-US" i="1" dirty="0" smtClean="0">
                <a:solidFill>
                  <a:schemeClr val="tx1"/>
                </a:solidFill>
              </a:rPr>
              <a:t>Assume that any node will go on vacation… Indefinitely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.</a:t>
            </a:r>
          </a:p>
          <a:p>
            <a:r>
              <a:rPr lang="en-US" sz="36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Security: </a:t>
            </a:r>
            <a:r>
              <a:rPr lang="en-US" i="1" dirty="0" smtClean="0"/>
              <a:t>Assume that you’ll be sharing your data with everyone.</a:t>
            </a:r>
          </a:p>
          <a:p>
            <a:r>
              <a:rPr lang="en-US" sz="36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Heterogeneity: </a:t>
            </a:r>
            <a:r>
              <a:rPr lang="en-US" i="1" dirty="0" smtClean="0"/>
              <a:t>Consider that you might be working with ARM microprocessors as well as with Pentium II’s.</a:t>
            </a:r>
          </a:p>
          <a:p>
            <a:r>
              <a:rPr lang="en-US" sz="36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Idle time:</a:t>
            </a:r>
            <a:r>
              <a:rPr lang="en-US" dirty="0" smtClean="0"/>
              <a:t> </a:t>
            </a:r>
            <a:r>
              <a:rPr lang="en-US" i="1" dirty="0" smtClean="0"/>
              <a:t>Know that you’ll be the last priority on any machine.</a:t>
            </a:r>
          </a:p>
          <a:p>
            <a:r>
              <a:rPr lang="en-US" sz="36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Granularity: </a:t>
            </a:r>
            <a:r>
              <a:rPr lang="en-US" i="1" dirty="0" smtClean="0"/>
              <a:t>Then, assign large, secured tasks that you’ll be ready to reassign at any time. Make it resilient.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Grid Computing</a:t>
            </a:r>
            <a:endParaRPr lang="en-U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423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Middleware and </a:t>
            </a:r>
            <a:r>
              <a:rPr lang="es-MX" dirty="0" err="1"/>
              <a:t>I</a:t>
            </a:r>
            <a:r>
              <a:rPr lang="es-MX" dirty="0" err="1" smtClean="0"/>
              <a:t>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2412546"/>
          </a:xfrm>
        </p:spPr>
        <p:txBody>
          <a:bodyPr>
            <a:normAutofit/>
          </a:bodyPr>
          <a:lstStyle/>
          <a:p>
            <a:r>
              <a:rPr lang="es-MX" sz="36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Grid</a:t>
            </a:r>
            <a:r>
              <a:rPr lang="es-MX" sz="3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Computing </a:t>
            </a:r>
            <a:r>
              <a:rPr lang="es-MX" sz="36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Available</a:t>
            </a:r>
            <a:r>
              <a:rPr lang="es-MX" dirty="0" smtClean="0"/>
              <a:t>.</a:t>
            </a:r>
            <a:endParaRPr lang="es-MX" dirty="0"/>
          </a:p>
          <a:p>
            <a:pPr lvl="1"/>
            <a:r>
              <a:rPr lang="es-MX" dirty="0" err="1"/>
              <a:t>Globus</a:t>
            </a:r>
            <a:r>
              <a:rPr lang="es-MX" dirty="0"/>
              <a:t> </a:t>
            </a:r>
            <a:r>
              <a:rPr lang="es-MX" dirty="0" err="1"/>
              <a:t>Toolkit</a:t>
            </a:r>
            <a:endParaRPr lang="es-MX" dirty="0"/>
          </a:p>
          <a:p>
            <a:pPr lvl="1"/>
            <a:r>
              <a:rPr lang="es-MX" dirty="0" err="1" smtClean="0"/>
              <a:t>Ngrid</a:t>
            </a:r>
            <a:endParaRPr lang="es-MX" dirty="0" smtClean="0"/>
          </a:p>
          <a:p>
            <a:pPr lvl="1"/>
            <a:r>
              <a:rPr lang="es-MX" dirty="0" smtClean="0"/>
              <a:t>BOINC</a:t>
            </a:r>
          </a:p>
          <a:p>
            <a:pPr lvl="1"/>
            <a:r>
              <a:rPr lang="es-MX" dirty="0" smtClean="0"/>
              <a:t>Oracle </a:t>
            </a:r>
            <a:r>
              <a:rPr lang="es-MX" dirty="0" err="1" smtClean="0"/>
              <a:t>Grid</a:t>
            </a:r>
            <a:r>
              <a:rPr lang="es-MX" dirty="0" smtClean="0"/>
              <a:t> </a:t>
            </a:r>
            <a:r>
              <a:rPr lang="es-MX" dirty="0" err="1" smtClean="0"/>
              <a:t>Infraestructure</a:t>
            </a:r>
            <a:endParaRPr lang="es-MX" dirty="0"/>
          </a:p>
          <a:p>
            <a:endParaRPr lang="es-MX" dirty="0" smtClean="0"/>
          </a:p>
          <a:p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Grid Computing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20000" y="4558596"/>
            <a:ext cx="90653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Some</a:t>
            </a:r>
            <a:r>
              <a:rPr lang="es-MX" sz="3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s-MX" sz="36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projects</a:t>
            </a:r>
            <a:r>
              <a:rPr lang="es-MX" sz="3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s-MX" sz="36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that</a:t>
            </a:r>
            <a:r>
              <a:rPr lang="es-MX" sz="3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are </a:t>
            </a:r>
            <a:r>
              <a:rPr lang="es-MX" sz="36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using</a:t>
            </a:r>
            <a:r>
              <a:rPr lang="es-MX" sz="3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s-MX" sz="36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grid</a:t>
            </a:r>
            <a:r>
              <a:rPr lang="es-MX" sz="3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s-MX" sz="36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computing</a:t>
            </a:r>
            <a:r>
              <a:rPr lang="es-MX" dirty="0"/>
              <a:t>:</a:t>
            </a:r>
          </a:p>
          <a:p>
            <a:pPr lvl="1"/>
            <a:r>
              <a:rPr lang="en-US" dirty="0"/>
              <a:t>European Grid Infrastructure - 2001</a:t>
            </a:r>
          </a:p>
          <a:p>
            <a:pPr lvl="1"/>
            <a:r>
              <a:rPr lang="es-MX" dirty="0" err="1"/>
              <a:t>Butterfly</a:t>
            </a:r>
            <a:r>
              <a:rPr lang="es-MX" dirty="0"/>
              <a:t> </a:t>
            </a:r>
            <a:r>
              <a:rPr lang="es-MX" dirty="0" err="1"/>
              <a:t>Grid</a:t>
            </a:r>
            <a:r>
              <a:rPr lang="es-MX" dirty="0"/>
              <a:t> (</a:t>
            </a:r>
            <a:r>
              <a:rPr lang="es-MX" dirty="0" err="1"/>
              <a:t>Multiplayer</a:t>
            </a:r>
            <a:r>
              <a:rPr lang="es-MX" dirty="0"/>
              <a:t> </a:t>
            </a:r>
            <a:r>
              <a:rPr lang="es-MX" dirty="0" err="1"/>
              <a:t>Games</a:t>
            </a:r>
            <a:r>
              <a:rPr lang="es-MX" dirty="0"/>
              <a:t> </a:t>
            </a:r>
            <a:r>
              <a:rPr lang="es-MX" dirty="0" err="1"/>
              <a:t>Platform</a:t>
            </a:r>
            <a:r>
              <a:rPr lang="es-MX" dirty="0"/>
              <a:t> - IBM) - 2002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142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Grid</a:t>
            </a:r>
            <a:r>
              <a:rPr lang="es-MX" dirty="0" smtClean="0"/>
              <a:t> </a:t>
            </a:r>
            <a:r>
              <a:rPr lang="es-MX" dirty="0"/>
              <a:t>C</a:t>
            </a:r>
            <a:r>
              <a:rPr lang="es-MX" dirty="0" smtClean="0"/>
              <a:t>omputing in </a:t>
            </a:r>
            <a:r>
              <a:rPr lang="es-MX" dirty="0" err="1"/>
              <a:t>t</a:t>
            </a:r>
            <a:r>
              <a:rPr lang="es-MX" dirty="0" err="1" smtClean="0"/>
              <a:t>he</a:t>
            </a:r>
            <a:r>
              <a:rPr lang="es-MX" dirty="0" smtClean="0"/>
              <a:t> </a:t>
            </a:r>
            <a:r>
              <a:rPr lang="es-MX" dirty="0" err="1"/>
              <a:t>F</a:t>
            </a:r>
            <a:r>
              <a:rPr lang="es-MX" dirty="0" err="1" smtClean="0"/>
              <a:t>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Evolution from </a:t>
            </a: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grid computing to cloud computing</a:t>
            </a:r>
          </a:p>
          <a:p>
            <a:pPr lvl="1"/>
            <a:r>
              <a:rPr lang="en-US" dirty="0" smtClean="0"/>
              <a:t>They are </a:t>
            </a: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not</a:t>
            </a:r>
            <a:r>
              <a:rPr lang="en-US" dirty="0" smtClean="0"/>
              <a:t> the same. </a:t>
            </a:r>
          </a:p>
          <a:p>
            <a:pPr lvl="1"/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The buzz </a:t>
            </a:r>
            <a:r>
              <a:rPr lang="en-US" dirty="0" smtClean="0"/>
              <a:t>around cloud computing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is eating grid computing away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Whatever we call it:</a:t>
            </a:r>
          </a:p>
          <a:p>
            <a:pPr lvl="1"/>
            <a:r>
              <a:rPr lang="en-US" dirty="0" smtClean="0"/>
              <a:t>It can be combined with </a:t>
            </a: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ubiquitous computing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Grid Computing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24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dirty="0"/>
              <a:t>[1] “Archive material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Edition</a:t>
            </a:r>
            <a:r>
              <a:rPr lang="es-MX" dirty="0"/>
              <a:t> 4 </a:t>
            </a:r>
            <a:r>
              <a:rPr lang="es-MX" dirty="0" err="1"/>
              <a:t>Distributed</a:t>
            </a:r>
            <a:r>
              <a:rPr lang="es-MX" dirty="0"/>
              <a:t> </a:t>
            </a:r>
            <a:r>
              <a:rPr lang="es-MX" dirty="0" err="1"/>
              <a:t>Systems</a:t>
            </a:r>
            <a:r>
              <a:rPr lang="es-MX" dirty="0"/>
              <a:t>: </a:t>
            </a:r>
            <a:r>
              <a:rPr lang="es-MX" dirty="0" err="1"/>
              <a:t>Concepts</a:t>
            </a:r>
            <a:r>
              <a:rPr lang="es-MX" dirty="0"/>
              <a:t> and </a:t>
            </a:r>
            <a:r>
              <a:rPr lang="es-MX" dirty="0" err="1"/>
              <a:t>Design</a:t>
            </a:r>
            <a:r>
              <a:rPr lang="es-MX" dirty="0"/>
              <a:t>”, George </a:t>
            </a:r>
            <a:r>
              <a:rPr lang="es-MX" dirty="0" err="1"/>
              <a:t>Colorious</a:t>
            </a:r>
            <a:r>
              <a:rPr lang="es-MX" dirty="0"/>
              <a:t>, Jean </a:t>
            </a:r>
            <a:r>
              <a:rPr lang="es-MX" dirty="0" err="1"/>
              <a:t>Dollimore</a:t>
            </a:r>
            <a:r>
              <a:rPr lang="es-MX" dirty="0"/>
              <a:t>, Tim </a:t>
            </a:r>
            <a:r>
              <a:rPr lang="es-MX" dirty="0" err="1"/>
              <a:t>Kindberg</a:t>
            </a:r>
            <a:r>
              <a:rPr lang="es-MX" dirty="0"/>
              <a:t> and Gordon Blair. Ed. Addison-Wesley, 2012.</a:t>
            </a:r>
          </a:p>
          <a:p>
            <a:r>
              <a:rPr lang="es-MX" dirty="0"/>
              <a:t>[2] “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Anatomy</a:t>
            </a:r>
            <a:r>
              <a:rPr lang="es-MX" dirty="0"/>
              <a:t> of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Grid</a:t>
            </a:r>
            <a:r>
              <a:rPr lang="es-MX" dirty="0"/>
              <a:t>”, </a:t>
            </a:r>
            <a:r>
              <a:rPr lang="es-MX" dirty="0" err="1"/>
              <a:t>Ian</a:t>
            </a:r>
            <a:r>
              <a:rPr lang="es-MX" dirty="0"/>
              <a:t> Foster, Carl </a:t>
            </a:r>
            <a:r>
              <a:rPr lang="es-MX" dirty="0" err="1"/>
              <a:t>Kesselman</a:t>
            </a:r>
            <a:r>
              <a:rPr lang="es-MX" dirty="0"/>
              <a:t> and Steven </a:t>
            </a:r>
            <a:r>
              <a:rPr lang="es-MX" dirty="0" err="1"/>
              <a:t>Tuecke</a:t>
            </a:r>
            <a:r>
              <a:rPr lang="es-MX" dirty="0"/>
              <a:t>. </a:t>
            </a:r>
            <a:r>
              <a:rPr lang="es-MX" dirty="0" err="1"/>
              <a:t>Mathematics</a:t>
            </a:r>
            <a:r>
              <a:rPr lang="es-MX" dirty="0"/>
              <a:t> and </a:t>
            </a:r>
            <a:r>
              <a:rPr lang="es-MX" dirty="0" err="1"/>
              <a:t>Computer</a:t>
            </a:r>
            <a:r>
              <a:rPr lang="es-MX" dirty="0"/>
              <a:t> </a:t>
            </a:r>
            <a:r>
              <a:rPr lang="es-MX" dirty="0" err="1"/>
              <a:t>Science</a:t>
            </a:r>
            <a:r>
              <a:rPr lang="es-MX" dirty="0"/>
              <a:t> </a:t>
            </a:r>
            <a:r>
              <a:rPr lang="es-MX" dirty="0" err="1"/>
              <a:t>Division</a:t>
            </a:r>
            <a:r>
              <a:rPr lang="es-MX" dirty="0"/>
              <a:t>, </a:t>
            </a:r>
            <a:r>
              <a:rPr lang="es-MX" dirty="0" err="1"/>
              <a:t>Argonne</a:t>
            </a:r>
            <a:r>
              <a:rPr lang="es-MX" dirty="0"/>
              <a:t> </a:t>
            </a:r>
            <a:r>
              <a:rPr lang="es-MX" dirty="0" err="1"/>
              <a:t>National</a:t>
            </a:r>
            <a:r>
              <a:rPr lang="es-MX" dirty="0"/>
              <a:t> </a:t>
            </a:r>
            <a:r>
              <a:rPr lang="es-MX" dirty="0" err="1"/>
              <a:t>Laboratory</a:t>
            </a:r>
            <a:r>
              <a:rPr lang="es-MX" dirty="0"/>
              <a:t>, </a:t>
            </a:r>
            <a:r>
              <a:rPr lang="es-MX" dirty="0" err="1"/>
              <a:t>Argone</a:t>
            </a:r>
            <a:r>
              <a:rPr lang="es-MX" dirty="0"/>
              <a:t>, IL; </a:t>
            </a:r>
            <a:r>
              <a:rPr lang="es-MX" dirty="0" err="1"/>
              <a:t>Department</a:t>
            </a:r>
            <a:r>
              <a:rPr lang="es-MX" dirty="0"/>
              <a:t> of </a:t>
            </a:r>
            <a:r>
              <a:rPr lang="es-MX" dirty="0" err="1"/>
              <a:t>Computer</a:t>
            </a:r>
            <a:r>
              <a:rPr lang="es-MX" dirty="0"/>
              <a:t> </a:t>
            </a:r>
            <a:r>
              <a:rPr lang="es-MX" dirty="0" err="1"/>
              <a:t>Science</a:t>
            </a:r>
            <a:r>
              <a:rPr lang="es-MX" dirty="0"/>
              <a:t>,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University</a:t>
            </a:r>
            <a:r>
              <a:rPr lang="es-MX" dirty="0"/>
              <a:t> of Chicago, Chicago, IL; </a:t>
            </a:r>
            <a:r>
              <a:rPr lang="es-MX" dirty="0" err="1"/>
              <a:t>Information</a:t>
            </a:r>
            <a:r>
              <a:rPr lang="es-MX" dirty="0"/>
              <a:t> </a:t>
            </a:r>
            <a:r>
              <a:rPr lang="es-MX" dirty="0" err="1"/>
              <a:t>Science</a:t>
            </a:r>
            <a:r>
              <a:rPr lang="es-MX" dirty="0"/>
              <a:t> </a:t>
            </a:r>
            <a:r>
              <a:rPr lang="es-MX" dirty="0" err="1"/>
              <a:t>Institute</a:t>
            </a:r>
            <a:r>
              <a:rPr lang="es-MX" dirty="0"/>
              <a:t>,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University</a:t>
            </a:r>
            <a:r>
              <a:rPr lang="es-MX" dirty="0"/>
              <a:t> of </a:t>
            </a:r>
            <a:r>
              <a:rPr lang="es-MX" dirty="0" err="1"/>
              <a:t>Southern</a:t>
            </a:r>
            <a:r>
              <a:rPr lang="es-MX" dirty="0"/>
              <a:t> California, Marina del Rey, CA.</a:t>
            </a:r>
          </a:p>
          <a:p>
            <a:r>
              <a:rPr lang="es-MX" dirty="0"/>
              <a:t>[3] “</a:t>
            </a:r>
            <a:r>
              <a:rPr lang="es-MX" dirty="0" err="1"/>
              <a:t>Distributed</a:t>
            </a:r>
            <a:r>
              <a:rPr lang="es-MX" dirty="0"/>
              <a:t> </a:t>
            </a:r>
            <a:r>
              <a:rPr lang="es-MX" dirty="0" err="1"/>
              <a:t>Systems</a:t>
            </a:r>
            <a:r>
              <a:rPr lang="es-MX" dirty="0"/>
              <a:t>: </a:t>
            </a:r>
            <a:r>
              <a:rPr lang="es-MX" dirty="0" err="1"/>
              <a:t>Concepts</a:t>
            </a:r>
            <a:r>
              <a:rPr lang="es-MX" dirty="0"/>
              <a:t> and </a:t>
            </a:r>
            <a:r>
              <a:rPr lang="es-MX" dirty="0" err="1"/>
              <a:t>Design</a:t>
            </a:r>
            <a:r>
              <a:rPr lang="es-MX" dirty="0"/>
              <a:t>”, George </a:t>
            </a:r>
            <a:r>
              <a:rPr lang="es-MX" dirty="0" err="1"/>
              <a:t>Colorious</a:t>
            </a:r>
            <a:r>
              <a:rPr lang="es-MX" dirty="0"/>
              <a:t>, Jean </a:t>
            </a:r>
            <a:r>
              <a:rPr lang="es-MX" dirty="0" err="1"/>
              <a:t>Dollimore</a:t>
            </a:r>
            <a:r>
              <a:rPr lang="es-MX" dirty="0"/>
              <a:t>, Tim </a:t>
            </a:r>
            <a:r>
              <a:rPr lang="es-MX" dirty="0" err="1"/>
              <a:t>Kindberg</a:t>
            </a:r>
            <a:r>
              <a:rPr lang="es-MX" dirty="0"/>
              <a:t> and Gordon Blair. Ed. Addison-Wesley, 2012.</a:t>
            </a:r>
          </a:p>
          <a:p>
            <a:r>
              <a:rPr lang="es-MX" dirty="0"/>
              <a:t>[4] “</a:t>
            </a:r>
            <a:r>
              <a:rPr lang="es-MX" dirty="0" err="1"/>
              <a:t>Cluster</a:t>
            </a:r>
            <a:r>
              <a:rPr lang="es-MX" dirty="0"/>
              <a:t>, </a:t>
            </a:r>
            <a:r>
              <a:rPr lang="es-MX" dirty="0" err="1"/>
              <a:t>Grid</a:t>
            </a:r>
            <a:r>
              <a:rPr lang="es-MX" dirty="0"/>
              <a:t> and Cloud Computing: A </a:t>
            </a:r>
            <a:r>
              <a:rPr lang="es-MX" dirty="0" err="1"/>
              <a:t>Detailed</a:t>
            </a:r>
            <a:r>
              <a:rPr lang="es-MX" dirty="0"/>
              <a:t> </a:t>
            </a:r>
            <a:r>
              <a:rPr lang="es-MX" dirty="0" err="1"/>
              <a:t>Comparison</a:t>
            </a:r>
            <a:r>
              <a:rPr lang="es-MX" dirty="0"/>
              <a:t>”, </a:t>
            </a:r>
            <a:r>
              <a:rPr lang="es-MX" dirty="0" err="1"/>
              <a:t>Naidila</a:t>
            </a:r>
            <a:r>
              <a:rPr lang="es-MX" dirty="0"/>
              <a:t> </a:t>
            </a:r>
            <a:r>
              <a:rPr lang="es-MX" dirty="0" err="1"/>
              <a:t>Sadashiv</a:t>
            </a:r>
            <a:r>
              <a:rPr lang="es-MX" dirty="0"/>
              <a:t> </a:t>
            </a:r>
            <a:r>
              <a:rPr lang="es-MX" dirty="0" err="1"/>
              <a:t>Dept</a:t>
            </a:r>
            <a:r>
              <a:rPr lang="es-MX" dirty="0"/>
              <a:t> and S. M. </a:t>
            </a:r>
            <a:r>
              <a:rPr lang="es-MX" dirty="0" err="1"/>
              <a:t>Kumar</a:t>
            </a:r>
            <a:r>
              <a:rPr lang="es-MX" dirty="0"/>
              <a:t>. IEEE 2011.</a:t>
            </a:r>
          </a:p>
          <a:p>
            <a:r>
              <a:rPr lang="es-MX" dirty="0"/>
              <a:t>[5] </a:t>
            </a:r>
            <a:r>
              <a:rPr lang="es-MX" dirty="0">
                <a:hlinkClick r:id="rId2"/>
              </a:rPr>
              <a:t>http://toolkit.globus.org/toolkit/</a:t>
            </a:r>
            <a:endParaRPr lang="es-MX" dirty="0"/>
          </a:p>
          <a:p>
            <a:r>
              <a:rPr lang="es-MX" dirty="0"/>
              <a:t>[6] </a:t>
            </a:r>
            <a:r>
              <a:rPr lang="en-US" dirty="0">
                <a:hlinkClick r:id="rId3"/>
              </a:rPr>
              <a:t>http://ngrid.sourceforge.net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s-MX" dirty="0"/>
              <a:t>[7] </a:t>
            </a:r>
            <a:r>
              <a:rPr lang="es-MX" dirty="0">
                <a:hlinkClick r:id="rId4"/>
              </a:rPr>
              <a:t>http://boinc.berkeley.edu</a:t>
            </a:r>
            <a:r>
              <a:rPr lang="es-MX" dirty="0" smtClean="0">
                <a:hlinkClick r:id="rId4"/>
              </a:rPr>
              <a:t>/</a:t>
            </a:r>
            <a:endParaRPr lang="es-MX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Grid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51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Introduction</a:t>
            </a:r>
            <a:endParaRPr lang="es-MX" dirty="0" smtClean="0"/>
          </a:p>
          <a:p>
            <a:pPr lvl="1"/>
            <a:r>
              <a:rPr lang="es-MX" dirty="0" err="1" smtClean="0"/>
              <a:t>Definition</a:t>
            </a:r>
            <a:endParaRPr lang="es-MX" dirty="0" smtClean="0"/>
          </a:p>
          <a:p>
            <a:pPr lvl="1"/>
            <a:r>
              <a:rPr lang="es-MX" dirty="0" err="1" smtClean="0"/>
              <a:t>Grid</a:t>
            </a:r>
            <a:r>
              <a:rPr lang="es-MX" dirty="0" smtClean="0"/>
              <a:t> </a:t>
            </a:r>
            <a:r>
              <a:rPr lang="es-MX" dirty="0" err="1" smtClean="0"/>
              <a:t>Architecture</a:t>
            </a:r>
            <a:endParaRPr lang="es-MX" dirty="0" smtClean="0"/>
          </a:p>
          <a:p>
            <a:pPr lvl="1"/>
            <a:r>
              <a:rPr lang="en-US" dirty="0"/>
              <a:t>Heterogeneous Computers </a:t>
            </a:r>
            <a:r>
              <a:rPr lang="en-US" dirty="0" smtClean="0"/>
              <a:t>Internetworking</a:t>
            </a:r>
          </a:p>
          <a:p>
            <a:r>
              <a:rPr lang="es-MX" dirty="0" err="1" smtClean="0"/>
              <a:t>Characteristics</a:t>
            </a:r>
            <a:r>
              <a:rPr lang="es-MX" dirty="0" smtClean="0"/>
              <a:t> of a </a:t>
            </a:r>
            <a:r>
              <a:rPr lang="es-MX" dirty="0" err="1" smtClean="0"/>
              <a:t>Grid</a:t>
            </a:r>
            <a:endParaRPr lang="es-MX" dirty="0" smtClean="0"/>
          </a:p>
          <a:p>
            <a:pPr lvl="1"/>
            <a:r>
              <a:rPr lang="es-MX" dirty="0" err="1" smtClean="0"/>
              <a:t>Grid</a:t>
            </a:r>
            <a:r>
              <a:rPr lang="es-MX" dirty="0" smtClean="0"/>
              <a:t> Vs </a:t>
            </a:r>
            <a:r>
              <a:rPr lang="es-MX" dirty="0" err="1" smtClean="0"/>
              <a:t>Cluster</a:t>
            </a:r>
            <a:endParaRPr lang="es-MX" dirty="0" smtClean="0"/>
          </a:p>
          <a:p>
            <a:pPr lvl="1"/>
            <a:r>
              <a:rPr lang="en-US" dirty="0"/>
              <a:t>Grid Design </a:t>
            </a:r>
            <a:r>
              <a:rPr lang="en-US" dirty="0" smtClean="0"/>
              <a:t>Considerations</a:t>
            </a:r>
          </a:p>
          <a:p>
            <a:pPr lvl="1"/>
            <a:r>
              <a:rPr lang="es-MX" dirty="0"/>
              <a:t>Middleware and </a:t>
            </a:r>
            <a:r>
              <a:rPr lang="es-MX" dirty="0" err="1" smtClean="0"/>
              <a:t>Implementations</a:t>
            </a:r>
            <a:endParaRPr lang="es-MX" dirty="0" smtClean="0"/>
          </a:p>
          <a:p>
            <a:pPr lvl="1"/>
            <a:r>
              <a:rPr lang="es-MX" dirty="0" err="1"/>
              <a:t>Grid</a:t>
            </a:r>
            <a:r>
              <a:rPr lang="es-MX" dirty="0"/>
              <a:t> Computing in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Future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Grid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90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Grid Computing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225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Definición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400" dirty="0" smtClean="0"/>
              <a:t>“</a:t>
            </a:r>
            <a:r>
              <a:rPr lang="en-US" sz="3200" i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Grid</a:t>
            </a:r>
            <a:r>
              <a:rPr lang="en-US" dirty="0" smtClean="0"/>
              <a:t> </a:t>
            </a:r>
            <a:r>
              <a:rPr lang="en-US" dirty="0"/>
              <a:t>is used to refer to </a:t>
            </a:r>
            <a:r>
              <a:rPr lang="en-US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middleware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that is designed to enable the sharing </a:t>
            </a:r>
            <a:r>
              <a:rPr lang="en-US" dirty="0" smtClean="0"/>
              <a:t>of resources </a:t>
            </a:r>
            <a:r>
              <a:rPr lang="en-US" dirty="0"/>
              <a:t>such as files, computers, software, data and sensors on a very </a:t>
            </a:r>
            <a:r>
              <a:rPr lang="en-US" sz="3200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large </a:t>
            </a:r>
            <a:r>
              <a:rPr lang="en-US" sz="3200" u="sng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scale</a:t>
            </a:r>
            <a:r>
              <a:rPr 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[…], typically  </a:t>
            </a:r>
            <a:r>
              <a:rPr lang="en-US" dirty="0"/>
              <a:t>by  groups  of  users  in  different  organizations  who  </a:t>
            </a:r>
            <a:r>
              <a:rPr lang="en-US" dirty="0" smtClean="0"/>
              <a:t>are </a:t>
            </a:r>
            <a:r>
              <a:rPr lang="en-US" u="sng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collaborating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on the solution of problems requiring large numbers of computers to solve </a:t>
            </a:r>
            <a:r>
              <a:rPr lang="en-US" dirty="0" smtClean="0"/>
              <a:t>them […] [Grid computing is] supported  </a:t>
            </a:r>
            <a:r>
              <a:rPr lang="en-US" dirty="0"/>
              <a:t>by  </a:t>
            </a:r>
            <a:r>
              <a:rPr lang="en-US" u="sng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heterogeneous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computer  hardware,  </a:t>
            </a:r>
            <a:r>
              <a:rPr lang="en-US" dirty="0" smtClean="0"/>
              <a:t>operating systems</a:t>
            </a:r>
            <a:r>
              <a:rPr lang="en-US" dirty="0"/>
              <a:t>, programming languages and </a:t>
            </a:r>
            <a:r>
              <a:rPr lang="en-US" dirty="0" smtClean="0"/>
              <a:t>applications.”[1]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Grid Computing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14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Grid</a:t>
            </a:r>
            <a:r>
              <a:rPr lang="es-MX" dirty="0" smtClean="0"/>
              <a:t> </a:t>
            </a:r>
            <a:r>
              <a:rPr lang="es-MX" dirty="0" err="1" smtClean="0"/>
              <a:t>Architecture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Grid Computing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674051" y="1878009"/>
            <a:ext cx="5479349" cy="4019684"/>
            <a:chOff x="2331151" y="581896"/>
            <a:chExt cx="5479349" cy="4019684"/>
          </a:xfrm>
        </p:grpSpPr>
        <p:grpSp>
          <p:nvGrpSpPr>
            <p:cNvPr id="25" name="Group 24"/>
            <p:cNvGrpSpPr/>
            <p:nvPr/>
          </p:nvGrpSpPr>
          <p:grpSpPr>
            <a:xfrm>
              <a:off x="2331152" y="581896"/>
              <a:ext cx="5479348" cy="3146848"/>
              <a:chOff x="689980" y="835896"/>
              <a:chExt cx="7123391" cy="3761504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689980" y="994444"/>
                <a:ext cx="6371220" cy="3357808"/>
                <a:chOff x="689980" y="994444"/>
                <a:chExt cx="6371220" cy="3357808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357746" y="1083340"/>
                  <a:ext cx="3685309" cy="3571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1600" dirty="0" err="1" smtClean="0"/>
                    <a:t>Application</a:t>
                  </a:r>
                  <a:endParaRPr lang="en-US" sz="1600" dirty="0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1356714" y="3252478"/>
                  <a:ext cx="3685309" cy="5260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1600" dirty="0" err="1" smtClean="0"/>
                    <a:t>Connectivity</a:t>
                  </a:r>
                  <a:endParaRPr lang="en-US" sz="1600" dirty="0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3035300" y="1871898"/>
                  <a:ext cx="2007754" cy="3571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1600" dirty="0" err="1" smtClean="0"/>
                    <a:t>Collective</a:t>
                  </a:r>
                  <a:endParaRPr lang="en-US" sz="1600" dirty="0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1878570" y="2663004"/>
                  <a:ext cx="3163453" cy="3571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1600" dirty="0" err="1" smtClean="0"/>
                    <a:t>Resource</a:t>
                  </a:r>
                  <a:endParaRPr lang="en-US" sz="1600" dirty="0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1356713" y="4014356"/>
                  <a:ext cx="3685309" cy="33789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1600" dirty="0" err="1" smtClean="0"/>
                    <a:t>Fabric</a:t>
                  </a:r>
                  <a:endParaRPr lang="en-US" sz="1600" dirty="0"/>
                </a:p>
              </p:txBody>
            </p:sp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3616035" y="1531886"/>
                  <a:ext cx="0" cy="340012"/>
                </a:xfrm>
                <a:prstGeom prst="straightConnector1">
                  <a:avLst/>
                </a:prstGeom>
                <a:ln w="38100">
                  <a:solidFill>
                    <a:schemeClr val="bg1">
                      <a:alpha val="6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/>
                <p:nvPr/>
              </p:nvCxnSpPr>
              <p:spPr>
                <a:xfrm>
                  <a:off x="2384135" y="1531886"/>
                  <a:ext cx="0" cy="1131118"/>
                </a:xfrm>
                <a:prstGeom prst="straightConnector1">
                  <a:avLst/>
                </a:prstGeom>
                <a:ln w="38100">
                  <a:solidFill>
                    <a:schemeClr val="bg1">
                      <a:alpha val="6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>
                  <a:off x="1520535" y="1531886"/>
                  <a:ext cx="0" cy="1690122"/>
                </a:xfrm>
                <a:prstGeom prst="straightConnector1">
                  <a:avLst/>
                </a:prstGeom>
                <a:ln w="38100">
                  <a:solidFill>
                    <a:schemeClr val="bg1">
                      <a:alpha val="6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Rectangle 36"/>
                <p:cNvSpPr/>
                <p:nvPr/>
              </p:nvSpPr>
              <p:spPr>
                <a:xfrm>
                  <a:off x="5428668" y="1088735"/>
                  <a:ext cx="1632532" cy="176731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1600" dirty="0" err="1" smtClean="0"/>
                    <a:t>Application</a:t>
                  </a:r>
                  <a:endParaRPr lang="en-US" sz="1600" dirty="0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5428668" y="3090088"/>
                  <a:ext cx="1632532" cy="3471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1600" dirty="0" err="1" smtClean="0"/>
                    <a:t>Transport</a:t>
                  </a:r>
                  <a:endParaRPr lang="en-US" sz="1600" dirty="0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5428668" y="3562314"/>
                  <a:ext cx="1632532" cy="3471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1600" dirty="0" smtClean="0"/>
                    <a:t>Internet</a:t>
                  </a:r>
                  <a:endParaRPr lang="en-US" sz="1600" dirty="0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5428668" y="4000303"/>
                  <a:ext cx="1632532" cy="3471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1600" dirty="0" smtClean="0"/>
                    <a:t>Link</a:t>
                  </a:r>
                  <a:endParaRPr lang="en-US" sz="1600" dirty="0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 rot="16200000">
                  <a:off x="-638106" y="2322530"/>
                  <a:ext cx="3188860" cy="53268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1600" dirty="0" err="1" smtClean="0"/>
                    <a:t>Grid</a:t>
                  </a:r>
                  <a:r>
                    <a:rPr lang="es-MX" sz="1600" dirty="0" smtClean="0"/>
                    <a:t> </a:t>
                  </a:r>
                  <a:r>
                    <a:rPr lang="es-MX" sz="1600" dirty="0" err="1" smtClean="0"/>
                    <a:t>Protocol</a:t>
                  </a:r>
                  <a:r>
                    <a:rPr lang="es-MX" sz="1600" dirty="0" smtClean="0"/>
                    <a:t> </a:t>
                  </a:r>
                  <a:r>
                    <a:rPr lang="es-MX" sz="1600" dirty="0" err="1" smtClean="0"/>
                    <a:t>Architecture</a:t>
                  </a:r>
                  <a:endParaRPr lang="en-US" sz="1600" dirty="0"/>
                </a:p>
              </p:txBody>
            </p:sp>
          </p:grpSp>
          <p:sp>
            <p:nvSpPr>
              <p:cNvPr id="28" name="Rectangle 27"/>
              <p:cNvSpPr/>
              <p:nvPr/>
            </p:nvSpPr>
            <p:spPr>
              <a:xfrm rot="5400000">
                <a:off x="5666275" y="2450304"/>
                <a:ext cx="3761504" cy="5326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dirty="0" smtClean="0"/>
                  <a:t>Internet </a:t>
                </a:r>
                <a:r>
                  <a:rPr lang="es-MX" sz="1600" dirty="0" err="1" smtClean="0"/>
                  <a:t>Protocol</a:t>
                </a:r>
                <a:r>
                  <a:rPr lang="es-MX" sz="1600" dirty="0" smtClean="0"/>
                  <a:t> </a:t>
                </a:r>
                <a:r>
                  <a:rPr lang="es-MX" sz="1600" dirty="0" err="1" smtClean="0"/>
                  <a:t>Architecture</a:t>
                </a:r>
                <a:endParaRPr lang="en-US" sz="1600" dirty="0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2331151" y="4016805"/>
              <a:ext cx="54793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600" dirty="0" err="1" smtClean="0"/>
                <a:t>Layered</a:t>
              </a:r>
              <a:r>
                <a:rPr lang="es-MX" sz="1600" dirty="0" smtClean="0"/>
                <a:t> </a:t>
              </a:r>
              <a:r>
                <a:rPr lang="es-MX" sz="1600" dirty="0" err="1" smtClean="0"/>
                <a:t>Grid</a:t>
              </a:r>
              <a:r>
                <a:rPr lang="es-MX" sz="1600" dirty="0" smtClean="0"/>
                <a:t> </a:t>
              </a:r>
              <a:r>
                <a:rPr lang="es-MX" sz="1600" dirty="0" err="1" smtClean="0"/>
                <a:t>Architecture</a:t>
              </a:r>
              <a:r>
                <a:rPr lang="es-MX" sz="1600" dirty="0" smtClean="0"/>
                <a:t> and </a:t>
              </a:r>
              <a:r>
                <a:rPr lang="es-MX" sz="1600" dirty="0" err="1" smtClean="0"/>
                <a:t>its</a:t>
              </a:r>
              <a:r>
                <a:rPr lang="es-MX" sz="1600" dirty="0" smtClean="0"/>
                <a:t> </a:t>
              </a:r>
              <a:r>
                <a:rPr lang="es-MX" sz="1600" dirty="0" err="1" smtClean="0"/>
                <a:t>relationship</a:t>
              </a:r>
              <a:r>
                <a:rPr lang="es-MX" sz="1600" dirty="0" smtClean="0"/>
                <a:t> to </a:t>
              </a:r>
              <a:r>
                <a:rPr lang="es-MX" sz="1600" dirty="0" err="1" smtClean="0"/>
                <a:t>the</a:t>
              </a:r>
              <a:r>
                <a:rPr lang="es-MX" sz="1600" dirty="0" smtClean="0"/>
                <a:t> Internet </a:t>
              </a:r>
              <a:r>
                <a:rPr lang="es-MX" sz="1600" dirty="0" err="1" smtClean="0"/>
                <a:t>Protocol</a:t>
              </a:r>
              <a:r>
                <a:rPr lang="es-MX" sz="1600" dirty="0" smtClean="0"/>
                <a:t>[2]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75880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Grid</a:t>
            </a:r>
            <a:r>
              <a:rPr lang="es-MX" dirty="0" smtClean="0"/>
              <a:t> </a:t>
            </a:r>
            <a:r>
              <a:rPr lang="es-MX" dirty="0" err="1" smtClean="0"/>
              <a:t>Architecture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Grid Computing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2131459" y="1849067"/>
            <a:ext cx="6867398" cy="4348904"/>
            <a:chOff x="2335210" y="881879"/>
            <a:chExt cx="5830039" cy="3503052"/>
          </a:xfrm>
        </p:grpSpPr>
        <p:grpSp>
          <p:nvGrpSpPr>
            <p:cNvPr id="42" name="Group 41"/>
            <p:cNvGrpSpPr/>
            <p:nvPr/>
          </p:nvGrpSpPr>
          <p:grpSpPr>
            <a:xfrm>
              <a:off x="2335210" y="881879"/>
              <a:ext cx="5830039" cy="2984829"/>
              <a:chOff x="2335210" y="881879"/>
              <a:chExt cx="5830039" cy="2984829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2335212" y="881879"/>
                <a:ext cx="3454495" cy="5826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dirty="0" err="1" smtClean="0"/>
                  <a:t>Application</a:t>
                </a:r>
                <a:r>
                  <a:rPr lang="es-MX" sz="1600" dirty="0" smtClean="0"/>
                  <a:t> </a:t>
                </a:r>
                <a:r>
                  <a:rPr lang="es-MX" sz="1600" dirty="0" err="1" smtClean="0"/>
                  <a:t>Specific</a:t>
                </a:r>
                <a:r>
                  <a:rPr lang="es-MX" sz="1600" dirty="0" smtClean="0"/>
                  <a:t> </a:t>
                </a:r>
                <a:r>
                  <a:rPr lang="es-MX" sz="1600" dirty="0" err="1" smtClean="0"/>
                  <a:t>Grid</a:t>
                </a:r>
                <a:r>
                  <a:rPr lang="es-MX" sz="1600" dirty="0" smtClean="0"/>
                  <a:t> </a:t>
                </a:r>
                <a:r>
                  <a:rPr lang="es-MX" sz="1600" dirty="0" err="1" smtClean="0"/>
                  <a:t>Services</a:t>
                </a:r>
                <a:r>
                  <a:rPr lang="es-MX" sz="1600" dirty="0"/>
                  <a:t> </a:t>
                </a:r>
                <a:r>
                  <a:rPr lang="es-MX" sz="1600" dirty="0" err="1" smtClean="0"/>
                  <a:t>e.g</a:t>
                </a:r>
                <a:r>
                  <a:rPr lang="es-MX" sz="1600" dirty="0" smtClean="0"/>
                  <a:t>. </a:t>
                </a:r>
                <a:r>
                  <a:rPr lang="es-MX" sz="1600" dirty="0" err="1" smtClean="0"/>
                  <a:t>astronomy</a:t>
                </a:r>
                <a:endParaRPr lang="en-US" sz="1600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335212" y="1683776"/>
                <a:ext cx="3454495" cy="5826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dirty="0" smtClean="0"/>
                  <a:t>OGSA </a:t>
                </a:r>
                <a:r>
                  <a:rPr lang="es-MX" sz="1600" dirty="0" err="1" smtClean="0"/>
                  <a:t>services</a:t>
                </a:r>
                <a:r>
                  <a:rPr lang="es-MX" sz="1600" dirty="0" smtClean="0"/>
                  <a:t>: </a:t>
                </a:r>
                <a:r>
                  <a:rPr lang="es-MX" sz="1600" dirty="0" err="1" smtClean="0"/>
                  <a:t>directory</a:t>
                </a:r>
                <a:r>
                  <a:rPr lang="es-MX" sz="1600" dirty="0" smtClean="0"/>
                  <a:t>, </a:t>
                </a:r>
                <a:r>
                  <a:rPr lang="es-MX" sz="1600" dirty="0" err="1" smtClean="0"/>
                  <a:t>management</a:t>
                </a:r>
                <a:r>
                  <a:rPr lang="es-MX" sz="1600" dirty="0" smtClean="0"/>
                  <a:t>, </a:t>
                </a:r>
                <a:r>
                  <a:rPr lang="es-MX" sz="1600" dirty="0" err="1" smtClean="0"/>
                  <a:t>security</a:t>
                </a:r>
                <a:endParaRPr lang="en-US" sz="1600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335211" y="2483937"/>
                <a:ext cx="3454495" cy="5826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dirty="0" smtClean="0"/>
                  <a:t>OGSI </a:t>
                </a:r>
                <a:r>
                  <a:rPr lang="es-MX" sz="1600" dirty="0" err="1" smtClean="0"/>
                  <a:t>services</a:t>
                </a:r>
                <a:r>
                  <a:rPr lang="es-MX" sz="1600" dirty="0" smtClean="0"/>
                  <a:t>: </a:t>
                </a:r>
                <a:r>
                  <a:rPr lang="es-MX" sz="1600" dirty="0" err="1" smtClean="0"/>
                  <a:t>naming</a:t>
                </a:r>
                <a:r>
                  <a:rPr lang="es-MX" sz="1600" dirty="0" smtClean="0"/>
                  <a:t>, </a:t>
                </a:r>
                <a:r>
                  <a:rPr lang="es-MX" sz="1600" dirty="0" err="1" smtClean="0"/>
                  <a:t>service</a:t>
                </a:r>
                <a:r>
                  <a:rPr lang="es-MX" sz="1600" dirty="0" smtClean="0"/>
                  <a:t> data (</a:t>
                </a:r>
                <a:r>
                  <a:rPr lang="es-MX" sz="1600" dirty="0" err="1" smtClean="0"/>
                  <a:t>metadata</a:t>
                </a:r>
                <a:r>
                  <a:rPr lang="es-MX" sz="1600" dirty="0" smtClean="0"/>
                  <a:t>), </a:t>
                </a:r>
                <a:r>
                  <a:rPr lang="es-MX" sz="1600" dirty="0" err="1" smtClean="0"/>
                  <a:t>service</a:t>
                </a:r>
                <a:r>
                  <a:rPr lang="es-MX" sz="1600" dirty="0" smtClean="0"/>
                  <a:t> </a:t>
                </a:r>
                <a:r>
                  <a:rPr lang="es-MX" sz="1600" dirty="0" err="1" smtClean="0"/>
                  <a:t>creation</a:t>
                </a:r>
                <a:r>
                  <a:rPr lang="es-MX" sz="1600" dirty="0" smtClean="0"/>
                  <a:t> and </a:t>
                </a:r>
                <a:r>
                  <a:rPr lang="es-MX" sz="1600" dirty="0" err="1" smtClean="0"/>
                  <a:t>deletion</a:t>
                </a:r>
                <a:r>
                  <a:rPr lang="es-MX" sz="1600" dirty="0" smtClean="0"/>
                  <a:t>, </a:t>
                </a:r>
                <a:r>
                  <a:rPr lang="es-MX" sz="1600" dirty="0" err="1" smtClean="0"/>
                  <a:t>fault</a:t>
                </a:r>
                <a:r>
                  <a:rPr lang="es-MX" sz="1600" dirty="0" smtClean="0"/>
                  <a:t> </a:t>
                </a:r>
                <a:r>
                  <a:rPr lang="es-MX" sz="1600" dirty="0" err="1" smtClean="0"/>
                  <a:t>model</a:t>
                </a:r>
                <a:r>
                  <a:rPr lang="es-MX" sz="1600" dirty="0" smtClean="0"/>
                  <a:t>, </a:t>
                </a:r>
                <a:r>
                  <a:rPr lang="es-MX" sz="1600" dirty="0" err="1" smtClean="0"/>
                  <a:t>service</a:t>
                </a:r>
                <a:r>
                  <a:rPr lang="es-MX" sz="1600" dirty="0" smtClean="0"/>
                  <a:t> </a:t>
                </a:r>
                <a:r>
                  <a:rPr lang="es-MX" sz="1600" dirty="0" err="1" smtClean="0"/>
                  <a:t>groups</a:t>
                </a:r>
                <a:endParaRPr lang="en-US" sz="1600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335210" y="3284098"/>
                <a:ext cx="3454495" cy="5826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dirty="0" smtClean="0"/>
                  <a:t>Web </a:t>
                </a:r>
                <a:r>
                  <a:rPr lang="es-MX" sz="1600" dirty="0" err="1" smtClean="0"/>
                  <a:t>Services</a:t>
                </a:r>
                <a:endParaRPr lang="en-US" sz="16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6141137" y="900365"/>
                <a:ext cx="187583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600" dirty="0" err="1" smtClean="0"/>
                  <a:t>Application</a:t>
                </a:r>
                <a:r>
                  <a:rPr lang="es-MX" sz="1600" dirty="0" smtClean="0"/>
                  <a:t> </a:t>
                </a:r>
                <a:r>
                  <a:rPr lang="es-MX" sz="1600" dirty="0" err="1" smtClean="0"/>
                  <a:t>specific</a:t>
                </a:r>
                <a:r>
                  <a:rPr lang="es-MX" sz="1600" dirty="0" smtClean="0"/>
                  <a:t> </a:t>
                </a:r>
              </a:p>
              <a:p>
                <a:pPr algn="ctr"/>
                <a:r>
                  <a:rPr lang="es-MX" sz="1600" dirty="0" smtClean="0"/>
                  <a:t>interfaces</a:t>
                </a:r>
                <a:endParaRPr lang="en-US" sz="1600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6143541" y="2348593"/>
                <a:ext cx="202170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600" dirty="0" smtClean="0"/>
                  <a:t>Standard </a:t>
                </a:r>
                <a:r>
                  <a:rPr lang="es-MX" sz="1600" dirty="0" err="1" smtClean="0"/>
                  <a:t>grid</a:t>
                </a:r>
                <a:r>
                  <a:rPr lang="es-MX" sz="1600" dirty="0" smtClean="0"/>
                  <a:t> </a:t>
                </a:r>
                <a:r>
                  <a:rPr lang="es-MX" sz="1600" dirty="0" err="1" smtClean="0"/>
                  <a:t>service</a:t>
                </a:r>
                <a:r>
                  <a:rPr lang="es-MX" sz="1600" dirty="0" smtClean="0"/>
                  <a:t> </a:t>
                </a:r>
              </a:p>
              <a:p>
                <a:pPr algn="ctr"/>
                <a:r>
                  <a:rPr lang="es-MX" sz="1600" dirty="0" smtClean="0"/>
                  <a:t>Interfaces </a:t>
                </a:r>
                <a:r>
                  <a:rPr lang="es-MX" sz="1600" dirty="0" err="1" smtClean="0"/>
                  <a:t>e.g</a:t>
                </a:r>
                <a:r>
                  <a:rPr lang="es-MX" sz="1600" dirty="0" smtClean="0"/>
                  <a:t>. </a:t>
                </a:r>
              </a:p>
              <a:p>
                <a:pPr algn="ctr"/>
                <a:r>
                  <a:rPr lang="es-MX" sz="1600" dirty="0" err="1" smtClean="0"/>
                  <a:t>GridService</a:t>
                </a:r>
                <a:r>
                  <a:rPr lang="es-MX" sz="1600" dirty="0" smtClean="0"/>
                  <a:t> Factory</a:t>
                </a:r>
                <a:endParaRPr lang="en-US" sz="1600" dirty="0"/>
              </a:p>
            </p:txBody>
          </p:sp>
          <p:grpSp>
            <p:nvGrpSpPr>
              <p:cNvPr id="50" name="Group 49"/>
              <p:cNvGrpSpPr/>
              <p:nvPr/>
            </p:nvGrpSpPr>
            <p:grpSpPr>
              <a:xfrm>
                <a:off x="5956300" y="881879"/>
                <a:ext cx="203200" cy="582610"/>
                <a:chOff x="5956300" y="881879"/>
                <a:chExt cx="203200" cy="582610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6057900" y="881879"/>
                  <a:ext cx="0" cy="582610"/>
                </a:xfrm>
                <a:prstGeom prst="line">
                  <a:avLst/>
                </a:prstGeom>
                <a:ln w="12700">
                  <a:solidFill>
                    <a:schemeClr val="bg1">
                      <a:alpha val="9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6057900" y="881879"/>
                  <a:ext cx="0" cy="0"/>
                </a:xfrm>
                <a:prstGeom prst="line">
                  <a:avLst/>
                </a:prstGeom>
                <a:ln w="12700">
                  <a:solidFill>
                    <a:schemeClr val="bg1">
                      <a:alpha val="7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5956300" y="881879"/>
                  <a:ext cx="101600" cy="0"/>
                </a:xfrm>
                <a:prstGeom prst="line">
                  <a:avLst/>
                </a:prstGeom>
                <a:ln w="12700">
                  <a:solidFill>
                    <a:schemeClr val="bg1">
                      <a:alpha val="9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5956300" y="1457368"/>
                  <a:ext cx="101600" cy="0"/>
                </a:xfrm>
                <a:prstGeom prst="line">
                  <a:avLst/>
                </a:prstGeom>
                <a:ln w="12700">
                  <a:solidFill>
                    <a:schemeClr val="bg1">
                      <a:alpha val="9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6057900" y="1034279"/>
                  <a:ext cx="101600" cy="0"/>
                </a:xfrm>
                <a:prstGeom prst="line">
                  <a:avLst/>
                </a:prstGeom>
                <a:ln w="12700">
                  <a:solidFill>
                    <a:schemeClr val="bg1">
                      <a:alpha val="9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6057900" y="1173184"/>
                  <a:ext cx="101600" cy="0"/>
                </a:xfrm>
                <a:prstGeom prst="line">
                  <a:avLst/>
                </a:prstGeom>
                <a:ln w="12700">
                  <a:solidFill>
                    <a:schemeClr val="bg1">
                      <a:alpha val="9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6057900" y="1339079"/>
                  <a:ext cx="101600" cy="0"/>
                </a:xfrm>
                <a:prstGeom prst="line">
                  <a:avLst/>
                </a:prstGeom>
                <a:ln w="12700">
                  <a:solidFill>
                    <a:schemeClr val="bg1">
                      <a:alpha val="9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/>
              <p:cNvGrpSpPr/>
              <p:nvPr/>
            </p:nvGrpSpPr>
            <p:grpSpPr>
              <a:xfrm>
                <a:off x="5956300" y="2480524"/>
                <a:ext cx="203200" cy="582610"/>
                <a:chOff x="5956300" y="881879"/>
                <a:chExt cx="203200" cy="582610"/>
              </a:xfrm>
            </p:grpSpPr>
            <p:cxnSp>
              <p:nvCxnSpPr>
                <p:cNvPr id="52" name="Straight Connector 51"/>
                <p:cNvCxnSpPr/>
                <p:nvPr/>
              </p:nvCxnSpPr>
              <p:spPr>
                <a:xfrm>
                  <a:off x="6057900" y="881879"/>
                  <a:ext cx="0" cy="582610"/>
                </a:xfrm>
                <a:prstGeom prst="line">
                  <a:avLst/>
                </a:prstGeom>
                <a:ln w="12700">
                  <a:solidFill>
                    <a:schemeClr val="bg1">
                      <a:alpha val="9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6057900" y="881879"/>
                  <a:ext cx="0" cy="0"/>
                </a:xfrm>
                <a:prstGeom prst="line">
                  <a:avLst/>
                </a:prstGeom>
                <a:ln w="12700">
                  <a:solidFill>
                    <a:schemeClr val="bg1">
                      <a:alpha val="7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5956300" y="881879"/>
                  <a:ext cx="101600" cy="0"/>
                </a:xfrm>
                <a:prstGeom prst="line">
                  <a:avLst/>
                </a:prstGeom>
                <a:ln w="12700">
                  <a:solidFill>
                    <a:schemeClr val="bg1">
                      <a:alpha val="9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5956300" y="1457368"/>
                  <a:ext cx="101600" cy="0"/>
                </a:xfrm>
                <a:prstGeom prst="line">
                  <a:avLst/>
                </a:prstGeom>
                <a:ln w="12700">
                  <a:solidFill>
                    <a:schemeClr val="bg1">
                      <a:alpha val="9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6057900" y="1034279"/>
                  <a:ext cx="101600" cy="0"/>
                </a:xfrm>
                <a:prstGeom prst="line">
                  <a:avLst/>
                </a:prstGeom>
                <a:ln w="12700">
                  <a:solidFill>
                    <a:schemeClr val="bg1">
                      <a:alpha val="9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6057900" y="1173184"/>
                  <a:ext cx="101600" cy="0"/>
                </a:xfrm>
                <a:prstGeom prst="line">
                  <a:avLst/>
                </a:prstGeom>
                <a:ln w="12700">
                  <a:solidFill>
                    <a:schemeClr val="bg1">
                      <a:alpha val="9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6057900" y="1339079"/>
                  <a:ext cx="101600" cy="0"/>
                </a:xfrm>
                <a:prstGeom prst="line">
                  <a:avLst/>
                </a:prstGeom>
                <a:ln w="12700">
                  <a:solidFill>
                    <a:schemeClr val="bg1">
                      <a:alpha val="9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3" name="TextBox 42"/>
            <p:cNvSpPr txBox="1"/>
            <p:nvPr/>
          </p:nvSpPr>
          <p:spPr>
            <a:xfrm>
              <a:off x="3358163" y="4046377"/>
              <a:ext cx="3145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dirty="0" smtClean="0"/>
                <a:t>Open </a:t>
              </a:r>
              <a:r>
                <a:rPr lang="es-MX" sz="1600" dirty="0" err="1" smtClean="0"/>
                <a:t>Grid</a:t>
              </a:r>
              <a:r>
                <a:rPr lang="es-MX" sz="1600" dirty="0" smtClean="0"/>
                <a:t> </a:t>
              </a:r>
              <a:r>
                <a:rPr lang="es-MX" sz="1600" dirty="0" err="1" smtClean="0"/>
                <a:t>Services</a:t>
              </a:r>
              <a:r>
                <a:rPr lang="es-MX" sz="1600" dirty="0" smtClean="0"/>
                <a:t> </a:t>
              </a:r>
              <a:r>
                <a:rPr lang="es-MX" sz="1600" dirty="0" err="1" smtClean="0"/>
                <a:t>Architecture</a:t>
              </a:r>
              <a:r>
                <a:rPr lang="es-MX" sz="1600" dirty="0" smtClean="0"/>
                <a:t> [1]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38417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012" y="4871707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Heterogeneous</a:t>
            </a:r>
            <a:r>
              <a:rPr lang="es-MX" dirty="0" smtClean="0"/>
              <a:t> </a:t>
            </a:r>
            <a:r>
              <a:rPr lang="es-MX" dirty="0" err="1" smtClean="0"/>
              <a:t>Computers</a:t>
            </a:r>
            <a:r>
              <a:rPr lang="es-MX" dirty="0" smtClean="0"/>
              <a:t> </a:t>
            </a:r>
            <a:r>
              <a:rPr lang="es-MX" dirty="0" err="1"/>
              <a:t>I</a:t>
            </a:r>
            <a:r>
              <a:rPr lang="es-MX" dirty="0" err="1" smtClean="0"/>
              <a:t>nternetworking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85301" y="521110"/>
            <a:ext cx="4598527" cy="3778250"/>
          </a:xfrm>
          <a:prstGeom prst="rect">
            <a:avLst/>
          </a:prstGeom>
        </p:spPr>
      </p:pic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Grid Computing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615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8800" dirty="0" err="1" smtClean="0"/>
              <a:t>Characteristics</a:t>
            </a:r>
            <a:r>
              <a:rPr lang="es-MX" sz="8800" dirty="0" smtClean="0"/>
              <a:t> of a </a:t>
            </a:r>
            <a:r>
              <a:rPr lang="es-MX" sz="8800" dirty="0" err="1" smtClean="0"/>
              <a:t>Grid</a:t>
            </a:r>
            <a:endParaRPr lang="en-US" sz="88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5645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vs</a:t>
            </a:r>
            <a:r>
              <a:rPr lang="en-US" dirty="0" smtClean="0"/>
              <a:t> Cluster</a:t>
            </a:r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1120000" y="1189549"/>
            <a:ext cx="5025216" cy="823912"/>
          </a:xfrm>
        </p:spPr>
        <p:txBody>
          <a:bodyPr/>
          <a:lstStyle/>
          <a:p>
            <a:r>
              <a:rPr lang="en-US" dirty="0" smtClean="0"/>
              <a:t>Grid</a:t>
            </a:r>
            <a:endParaRPr lang="en-US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>
          <a:xfrm>
            <a:off x="1120000" y="2013461"/>
            <a:ext cx="5025216" cy="4176202"/>
          </a:xfrm>
        </p:spPr>
        <p:txBody>
          <a:bodyPr/>
          <a:lstStyle/>
          <a:p>
            <a:r>
              <a:rPr lang="en-US" dirty="0" smtClean="0"/>
              <a:t>More </a:t>
            </a:r>
            <a:r>
              <a:rPr lang="en-US" b="1" dirty="0" smtClean="0"/>
              <a:t>heterogeneous</a:t>
            </a:r>
          </a:p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More </a:t>
            </a: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loosely coupled</a:t>
            </a:r>
          </a:p>
          <a:p>
            <a:r>
              <a:rPr lang="en-US" b="1" dirty="0" smtClean="0"/>
              <a:t>Low speed </a:t>
            </a:r>
            <a:r>
              <a:rPr lang="en-US" dirty="0" smtClean="0"/>
              <a:t>network </a:t>
            </a:r>
            <a:r>
              <a:rPr lang="en-US" sz="1800" dirty="0" smtClean="0"/>
              <a:t>(Comparatively) </a:t>
            </a:r>
          </a:p>
          <a:p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Across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administrative domains</a:t>
            </a:r>
          </a:p>
          <a:p>
            <a:r>
              <a:rPr lang="en-US" dirty="0" smtClean="0"/>
              <a:t>Geographically </a:t>
            </a:r>
            <a:r>
              <a:rPr lang="en-US" b="1" dirty="0" smtClean="0"/>
              <a:t>distributed</a:t>
            </a:r>
            <a:r>
              <a:rPr lang="en-US" dirty="0" smtClean="0"/>
              <a:t> </a:t>
            </a:r>
            <a:r>
              <a:rPr lang="en-US" sz="1800" dirty="0" smtClean="0"/>
              <a:t>(often)</a:t>
            </a:r>
          </a:p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More </a:t>
            </a: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likely to change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size</a:t>
            </a:r>
          </a:p>
          <a:p>
            <a:r>
              <a:rPr lang="en-US" dirty="0" smtClean="0"/>
              <a:t>Granularity: Largely </a:t>
            </a:r>
            <a:r>
              <a:rPr lang="en-US" b="1" dirty="0" smtClean="0"/>
              <a:t>coarse</a:t>
            </a:r>
            <a:endParaRPr lang="en-US" b="1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>
          <a:xfrm>
            <a:off x="6319840" y="1189549"/>
            <a:ext cx="5035548" cy="823912"/>
          </a:xfrm>
        </p:spPr>
        <p:txBody>
          <a:bodyPr/>
          <a:lstStyle/>
          <a:p>
            <a:r>
              <a:rPr lang="en-US" dirty="0" smtClean="0"/>
              <a:t>Cluster</a:t>
            </a:r>
            <a:endParaRPr lang="en-US" dirty="0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4"/>
          </p:nvPr>
        </p:nvSpPr>
        <p:spPr>
          <a:xfrm>
            <a:off x="6319840" y="2013461"/>
            <a:ext cx="5035548" cy="417620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specifically </a:t>
            </a:r>
            <a:r>
              <a:rPr lang="en-US" b="1" dirty="0" smtClean="0"/>
              <a:t>defined hardware</a:t>
            </a:r>
          </a:p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More </a:t>
            </a: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tightly coupled</a:t>
            </a:r>
          </a:p>
          <a:p>
            <a:r>
              <a:rPr lang="en-US" b="1" dirty="0" smtClean="0"/>
              <a:t>High speed </a:t>
            </a:r>
            <a:r>
              <a:rPr lang="en-US" dirty="0" smtClean="0"/>
              <a:t>network</a:t>
            </a:r>
          </a:p>
          <a:p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Local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area network</a:t>
            </a:r>
          </a:p>
          <a:p>
            <a:r>
              <a:rPr lang="en-US" dirty="0" smtClean="0"/>
              <a:t>Found in a </a:t>
            </a:r>
            <a:r>
              <a:rPr lang="en-US" b="1" dirty="0" smtClean="0"/>
              <a:t>defined physical location</a:t>
            </a:r>
            <a:r>
              <a:rPr lang="en-US" dirty="0" smtClean="0"/>
              <a:t> (often)</a:t>
            </a:r>
          </a:p>
          <a:p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Less likely to change</a:t>
            </a:r>
          </a:p>
          <a:p>
            <a:r>
              <a:rPr lang="en-US" dirty="0" smtClean="0"/>
              <a:t>Granularity: </a:t>
            </a:r>
            <a:r>
              <a:rPr lang="en-US" b="1" dirty="0" smtClean="0"/>
              <a:t>Fine-coarse</a:t>
            </a:r>
            <a:endParaRPr lang="en-US" b="1" dirty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Grid Computing</a:t>
            </a:r>
            <a:endParaRPr lang="en-US" dirty="0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946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uiExpand="1" build="p"/>
    </p:bldLst>
  </p:timing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TC104033923[[fn=Profundidad]]</Template>
  <TotalTime>624</TotalTime>
  <Words>678</Words>
  <Application>Microsoft Macintosh PowerPoint</Application>
  <PresentationFormat>Personalizado</PresentationFormat>
  <Paragraphs>115</Paragraphs>
  <Slides>13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Profundidad</vt:lpstr>
      <vt:lpstr>Grid Computing</vt:lpstr>
      <vt:lpstr>Agenda</vt:lpstr>
      <vt:lpstr>Introducción</vt:lpstr>
      <vt:lpstr>Definición</vt:lpstr>
      <vt:lpstr>Grid Architecture</vt:lpstr>
      <vt:lpstr>Grid Architecture</vt:lpstr>
      <vt:lpstr>Heterogeneous Computers Internetworking</vt:lpstr>
      <vt:lpstr>Characteristics of a Grid</vt:lpstr>
      <vt:lpstr>Grid vs Cluster</vt:lpstr>
      <vt:lpstr>Grid Design Considerations</vt:lpstr>
      <vt:lpstr>Middleware and Implementations</vt:lpstr>
      <vt:lpstr>Grid Computing in the Future</vt:lpstr>
      <vt:lpstr>Bibliography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 Computing</dc:title>
  <dc:creator>Carlos Garcia Marquez</dc:creator>
  <cp:lastModifiedBy>María Guadalupe Sánchez</cp:lastModifiedBy>
  <cp:revision>21</cp:revision>
  <dcterms:created xsi:type="dcterms:W3CDTF">2014-09-03T22:37:35Z</dcterms:created>
  <dcterms:modified xsi:type="dcterms:W3CDTF">2014-09-08T23:59:20Z</dcterms:modified>
</cp:coreProperties>
</file>