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p:restoredTop sz="94694"/>
  </p:normalViewPr>
  <p:slideViewPr>
    <p:cSldViewPr snapToGrid="0">
      <p:cViewPr varScale="1">
        <p:scale>
          <a:sx n="121" d="100"/>
          <a:sy n="121" d="100"/>
        </p:scale>
        <p:origin x="96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09/02/2024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09/02/2024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09/02/2024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09/02/2024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09/02/2024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2024</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Pairing</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dirty="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There are two roles:</a:t>
            </a:r>
          </a:p>
          <a:p>
            <a:pPr marL="819150" lvl="2" indent="-285750"/>
            <a:r>
              <a:rPr lang="en-GB" sz="1200" dirty="0"/>
              <a:t>The “Driver”: writes the code and focuses closely with line-by-line detail</a:t>
            </a:r>
          </a:p>
          <a:p>
            <a:pPr marL="819150" lvl="2" indent="-285750"/>
            <a:r>
              <a:rPr lang="en-GB" sz="1200" dirty="0"/>
              <a:t>The “Navigator”: reviews each line of code as it is typed in, and tries to keep in mind the overall direction of the work beyond the current line of code</a:t>
            </a:r>
          </a:p>
          <a:p>
            <a:pPr marL="819150" lvl="2" indent="-285750"/>
            <a:endParaRPr lang="en-GB" sz="1200" dirty="0"/>
          </a:p>
          <a:p>
            <a:pPr marL="285750" indent="-285750">
              <a:buFont typeface="Arial" panose="020B0604020202020204" pitchFamily="34" charset="0"/>
              <a:buChar char="•"/>
            </a:pPr>
            <a:r>
              <a:rPr lang="en-GB" sz="1200" dirty="0"/>
              <a:t>Advantages of this:</a:t>
            </a:r>
          </a:p>
          <a:p>
            <a:pPr marL="819150" lvl="2" indent="-285750"/>
            <a:r>
              <a:rPr lang="en-GB" sz="1200" dirty="0"/>
              <a:t>Developers bring different experience to the task and may assess it in different ways</a:t>
            </a:r>
          </a:p>
          <a:p>
            <a:pPr marL="819150" lvl="2" indent="-285750"/>
            <a:r>
              <a:rPr lang="en-GB" sz="1200" dirty="0"/>
              <a:t>Developers are forced to think in different ways by the two different roles</a:t>
            </a:r>
          </a:p>
          <a:p>
            <a:pPr marL="819150" lvl="2" indent="-285750"/>
            <a:r>
              <a:rPr lang="en-GB" sz="1200" dirty="0"/>
              <a:t>Knowledge sharing happens between the developers</a:t>
            </a:r>
          </a:p>
          <a:p>
            <a:pPr marL="285750" indent="-285750"/>
            <a:endParaRPr lang="en-GB" sz="1200" dirty="0"/>
          </a:p>
          <a:p>
            <a:pPr marL="285750" indent="-285750">
              <a:buFont typeface="Arial" panose="020B0604020202020204" pitchFamily="34" charset="0"/>
              <a:buChar char="•"/>
            </a:pPr>
            <a:r>
              <a:rPr lang="en-GB" sz="1200" dirty="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6" name="Picture 5">
            <a:extLst>
              <a:ext uri="{FF2B5EF4-FFF2-40B4-BE49-F238E27FC236}">
                <a16:creationId xmlns:a16="http://schemas.microsoft.com/office/drawing/2014/main" id="{874A5DA4-4063-1DF8-8BBA-0F02343A3BBC}"/>
              </a:ext>
            </a:extLst>
          </p:cNvPr>
          <p:cNvPicPr>
            <a:picLocks noChangeAspect="1"/>
          </p:cNvPicPr>
          <p:nvPr/>
        </p:nvPicPr>
        <p:blipFill>
          <a:blip r:embed="rId3"/>
          <a:stretch>
            <a:fillRect/>
          </a:stretch>
        </p:blipFill>
        <p:spPr>
          <a:xfrm>
            <a:off x="2087473" y="2123903"/>
            <a:ext cx="8017054" cy="4080537"/>
          </a:xfrm>
          <a:prstGeom prst="rect">
            <a:avLst/>
          </a:prstGeo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3" name="Picture 2">
            <a:extLst>
              <a:ext uri="{FF2B5EF4-FFF2-40B4-BE49-F238E27FC236}">
                <a16:creationId xmlns:a16="http://schemas.microsoft.com/office/drawing/2014/main" id="{8EDE5CCF-A7AC-1BD8-1ACC-2496BFCC0D06}"/>
              </a:ext>
            </a:extLst>
          </p:cNvPr>
          <p:cNvPicPr>
            <a:picLocks noChangeAspect="1"/>
          </p:cNvPicPr>
          <p:nvPr/>
        </p:nvPicPr>
        <p:blipFill>
          <a:blip r:embed="rId3"/>
          <a:stretch>
            <a:fillRect/>
          </a:stretch>
        </p:blipFill>
        <p:spPr>
          <a:xfrm>
            <a:off x="1782952" y="2603500"/>
            <a:ext cx="8626095" cy="3357462"/>
          </a:xfrm>
          <a:prstGeom prst="rect">
            <a:avLst/>
          </a:prstGeom>
        </p:spPr>
      </p:pic>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3" name="Picture 2">
            <a:extLst>
              <a:ext uri="{FF2B5EF4-FFF2-40B4-BE49-F238E27FC236}">
                <a16:creationId xmlns:a16="http://schemas.microsoft.com/office/drawing/2014/main" id="{F1C18C60-547D-B78C-19B7-20B2E33C6B32}"/>
              </a:ext>
            </a:extLst>
          </p:cNvPr>
          <p:cNvPicPr>
            <a:picLocks noChangeAspect="1"/>
          </p:cNvPicPr>
          <p:nvPr/>
        </p:nvPicPr>
        <p:blipFill>
          <a:blip r:embed="rId3"/>
          <a:stretch>
            <a:fillRect/>
          </a:stretch>
        </p:blipFill>
        <p:spPr>
          <a:xfrm>
            <a:off x="1135203" y="2319358"/>
            <a:ext cx="9921594" cy="3986898"/>
          </a:xfrm>
          <a:prstGeom prst="rect">
            <a:avLst/>
          </a:prstGeom>
        </p:spPr>
      </p:pic>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3" name="Picture 2">
            <a:extLst>
              <a:ext uri="{FF2B5EF4-FFF2-40B4-BE49-F238E27FC236}">
                <a16:creationId xmlns:a16="http://schemas.microsoft.com/office/drawing/2014/main" id="{F1CDC773-D562-8B8A-507F-C73BEDFCFEAB}"/>
              </a:ext>
            </a:extLst>
          </p:cNvPr>
          <p:cNvPicPr>
            <a:picLocks noChangeAspect="1"/>
          </p:cNvPicPr>
          <p:nvPr/>
        </p:nvPicPr>
        <p:blipFill>
          <a:blip r:embed="rId3"/>
          <a:stretch>
            <a:fillRect/>
          </a:stretch>
        </p:blipFill>
        <p:spPr>
          <a:xfrm>
            <a:off x="1616042" y="2522441"/>
            <a:ext cx="8959915" cy="3513158"/>
          </a:xfrm>
          <a:prstGeom prst="rect">
            <a:avLst/>
          </a:prstGeom>
        </p:spPr>
      </p:pic>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pic>
        <p:nvPicPr>
          <p:cNvPr id="3" name="Picture 2">
            <a:extLst>
              <a:ext uri="{FF2B5EF4-FFF2-40B4-BE49-F238E27FC236}">
                <a16:creationId xmlns:a16="http://schemas.microsoft.com/office/drawing/2014/main" id="{C5E961D1-46B4-9A13-9CE8-488E7A99AA2F}"/>
              </a:ext>
            </a:extLst>
          </p:cNvPr>
          <p:cNvPicPr>
            <a:picLocks noChangeAspect="1"/>
          </p:cNvPicPr>
          <p:nvPr/>
        </p:nvPicPr>
        <p:blipFill>
          <a:blip r:embed="rId3"/>
          <a:stretch>
            <a:fillRect/>
          </a:stretch>
        </p:blipFill>
        <p:spPr>
          <a:xfrm>
            <a:off x="1504467" y="2164676"/>
            <a:ext cx="9183065" cy="4229775"/>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Ricky </a:t>
            </a:r>
            <a:r>
              <a:rPr lang="en-US" dirty="0" err="1"/>
              <a:t>Kawagishi</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ricky.kawagishi@softwire.com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Ricky, and I’m a Software Developer at Softwire.</a:t>
            </a:r>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r>
              <a:rPr lang="en-GB" dirty="0"/>
              <a:t>I studied Engineering (Information and Aerospace Engineering) at university for 4 years. I did a summer internship at Softwire during university and joined after I graduated. I’ve been working at Softwire for about 1.5 years.</a:t>
            </a:r>
          </a:p>
          <a:p>
            <a:pPr marL="285750" indent="-285750">
              <a:buFont typeface="Arial" panose="020B0604020202020204" pitchFamily="34" charset="0"/>
              <a:buChar char="•"/>
            </a:pPr>
            <a:r>
              <a:rPr lang="en-GB" dirty="0"/>
              <a:t>Since being at Softwire, I’ve worked on:</a:t>
            </a:r>
          </a:p>
          <a:p>
            <a:pPr marL="819150" lvl="2" indent="-285750"/>
            <a:r>
              <a:rPr lang="en-GB" dirty="0"/>
              <a:t>Mobile app for </a:t>
            </a:r>
            <a:r>
              <a:rPr lang="en-GB" dirty="0" err="1"/>
              <a:t>Tuntimo</a:t>
            </a:r>
            <a:r>
              <a:rPr lang="en-GB" dirty="0"/>
              <a:t> (Black history education app for children)</a:t>
            </a:r>
          </a:p>
          <a:p>
            <a:pPr marL="819150" lvl="2" indent="-285750"/>
            <a:r>
              <a:rPr lang="en-GB" dirty="0"/>
              <a:t>Website / mobile app for LNER (the red train company)</a:t>
            </a:r>
          </a:p>
          <a:p>
            <a:pPr marL="285750" indent="-285750">
              <a:buFont typeface="Arial" panose="020B0604020202020204" pitchFamily="34" charset="0"/>
              <a:buChar char="•"/>
            </a:pPr>
            <a:r>
              <a:rPr lang="en-GB" dirty="0"/>
              <a:t>Outside of work, I enjoy flying and sports like skiing and bouldering.</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You should all have laptops. You will need to install the following:</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morning.</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Set up process</a:t>
            </a:r>
          </a:p>
          <a:p>
            <a:pPr marL="819150" lvl="2" indent="-285750"/>
            <a:r>
              <a:rPr lang="en-GB" sz="1350" dirty="0"/>
              <a:t>How to run the website locally</a:t>
            </a:r>
          </a:p>
          <a:p>
            <a:pPr marL="819150" lvl="2" indent="-285750"/>
            <a:r>
              <a:rPr lang="en-GB" sz="1350" dirty="0"/>
              <a:t>Technical overview</a:t>
            </a:r>
          </a:p>
          <a:p>
            <a:pPr marL="819150" lvl="2" indent="-285750"/>
            <a:r>
              <a:rPr lang="en-GB" sz="1350" dirty="0"/>
              <a:t>How to contribute code</a:t>
            </a:r>
          </a:p>
          <a:p>
            <a:pPr marL="819150" lvl="2" indent="-285750"/>
            <a:r>
              <a:rPr lang="en-GB" sz="1350" dirty="0"/>
              <a:t>Useful links</a:t>
            </a:r>
          </a:p>
          <a:p>
            <a:pPr marL="285750" indent="-285750">
              <a:buFont typeface="Arial" panose="020B0604020202020204" pitchFamily="34" charset="0"/>
              <a:buChar char="•"/>
            </a:pPr>
            <a:r>
              <a:rPr lang="en-GB" sz="1350" dirty="0"/>
              <a:t>The slides for all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E1CAEE4-FACD-4E29-9FA2-1415ACCF9B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2503</TotalTime>
  <Words>1373</Words>
  <Application>Microsoft Macintosh PowerPoint</Application>
  <PresentationFormat>Widescreen</PresentationFormat>
  <Paragraphs>198</Paragraphs>
  <Slides>24</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Ricky Kawagishi</cp:lastModifiedBy>
  <cp:revision>20</cp:revision>
  <dcterms:created xsi:type="dcterms:W3CDTF">2021-11-04T13:51:55Z</dcterms:created>
  <dcterms:modified xsi:type="dcterms:W3CDTF">2024-02-09T16:06:49Z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