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0" r:id="rId2"/>
    <p:sldId id="271" r:id="rId3"/>
    <p:sldId id="256" r:id="rId4"/>
    <p:sldId id="273" r:id="rId5"/>
    <p:sldId id="268" r:id="rId6"/>
    <p:sldId id="269" r:id="rId7"/>
    <p:sldId id="266"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5" autoAdjust="0"/>
    <p:restoredTop sz="81066" autoAdjust="0"/>
  </p:normalViewPr>
  <p:slideViewPr>
    <p:cSldViewPr snapToGrid="0">
      <p:cViewPr varScale="1">
        <p:scale>
          <a:sx n="88" d="100"/>
          <a:sy n="88" d="100"/>
        </p:scale>
        <p:origin x="2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BF9F5-6398-481B-A8F5-AA340860048D}"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BFEE9-1E9E-4E6B-8DF0-B38692FD1313}" type="slidenum">
              <a:rPr lang="en-US" smtClean="0"/>
              <a:t>‹#›</a:t>
            </a:fld>
            <a:endParaRPr lang="en-US"/>
          </a:p>
        </p:txBody>
      </p:sp>
    </p:spTree>
    <p:extLst>
      <p:ext uri="{BB962C8B-B14F-4D97-AF65-F5344CB8AC3E}">
        <p14:creationId xmlns:p14="http://schemas.microsoft.com/office/powerpoint/2010/main" val="239942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latin typeface="+mn-lt"/>
                <a:ea typeface="+mn-ea"/>
                <a:cs typeface="+mn-cs"/>
              </a:rPr>
              <a:t>Aarts</a:t>
            </a:r>
            <a:r>
              <a:rPr lang="en-US" sz="1200" b="0" i="0" u="none" strike="noStrike" kern="1200" baseline="0" dirty="0">
                <a:solidFill>
                  <a:schemeClr val="tx1"/>
                </a:solidFill>
                <a:latin typeface="+mn-lt"/>
                <a:ea typeface="+mn-ea"/>
                <a:cs typeface="+mn-cs"/>
              </a:rPr>
              <a:t> E, </a:t>
            </a:r>
            <a:r>
              <a:rPr lang="nl-NL" sz="1200" b="0" i="0" u="none" strike="noStrike" kern="1200" baseline="0" dirty="0">
                <a:solidFill>
                  <a:schemeClr val="tx1"/>
                </a:solidFill>
                <a:latin typeface="+mn-lt"/>
                <a:ea typeface="+mn-ea"/>
                <a:cs typeface="+mn-cs"/>
              </a:rPr>
              <a:t>Verhage M, Veenvliet JV, Dolan CV and van der Sluis S (2014) </a:t>
            </a:r>
            <a:r>
              <a:rPr lang="en-US" sz="1200" b="0" i="0" u="none" strike="noStrike" kern="1200" baseline="0" dirty="0">
                <a:solidFill>
                  <a:schemeClr val="tx1"/>
                </a:solidFill>
                <a:latin typeface="+mn-lt"/>
                <a:ea typeface="+mn-ea"/>
                <a:cs typeface="+mn-cs"/>
              </a:rPr>
              <a:t>"A solution to dependency: using multilevel analysis to accommodate nested </a:t>
            </a:r>
            <a:r>
              <a:rPr lang="nl-NL" sz="1200" b="0" i="0" u="none" strike="noStrike" kern="1200" baseline="0" dirty="0">
                <a:solidFill>
                  <a:schemeClr val="tx1"/>
                </a:solidFill>
                <a:latin typeface="+mn-lt"/>
                <a:ea typeface="+mn-ea"/>
                <a:cs typeface="+mn-cs"/>
              </a:rPr>
              <a:t>data“ Nat. Neurosci. </a:t>
            </a:r>
            <a:r>
              <a:rPr lang="en-US" sz="1200" b="0" i="0" u="none" strike="noStrike" kern="1200" baseline="0" dirty="0">
                <a:solidFill>
                  <a:schemeClr val="tx1"/>
                </a:solidFill>
                <a:latin typeface="+mn-lt"/>
                <a:ea typeface="+mn-ea"/>
                <a:cs typeface="+mn-cs"/>
              </a:rPr>
              <a:t>17(4):491-496.</a:t>
            </a:r>
          </a:p>
        </p:txBody>
      </p:sp>
      <p:sp>
        <p:nvSpPr>
          <p:cNvPr id="4" name="Slide Number Placeholder 3"/>
          <p:cNvSpPr>
            <a:spLocks noGrp="1"/>
          </p:cNvSpPr>
          <p:nvPr>
            <p:ph type="sldNum" sz="quarter" idx="10"/>
          </p:nvPr>
        </p:nvSpPr>
        <p:spPr/>
        <p:txBody>
          <a:bodyPr/>
          <a:lstStyle/>
          <a:p>
            <a:fld id="{DD3BFEE9-1E9E-4E6B-8DF0-B38692FD1313}" type="slidenum">
              <a:rPr lang="en-US" smtClean="0"/>
              <a:t>1</a:t>
            </a:fld>
            <a:endParaRPr lang="en-US"/>
          </a:p>
        </p:txBody>
      </p:sp>
    </p:spTree>
    <p:extLst>
      <p:ext uri="{BB962C8B-B14F-4D97-AF65-F5344CB8AC3E}">
        <p14:creationId xmlns:p14="http://schemas.microsoft.com/office/powerpoint/2010/main" val="301265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latin typeface="+mn-lt"/>
                <a:ea typeface="+mn-ea"/>
                <a:cs typeface="+mn-cs"/>
              </a:rPr>
              <a:t>Aarts</a:t>
            </a:r>
            <a:r>
              <a:rPr lang="en-US" sz="1200" b="0" i="0" u="none" strike="noStrike" kern="1200" baseline="0" dirty="0">
                <a:solidFill>
                  <a:schemeClr val="tx1"/>
                </a:solidFill>
                <a:latin typeface="+mn-lt"/>
                <a:ea typeface="+mn-ea"/>
                <a:cs typeface="+mn-cs"/>
              </a:rPr>
              <a:t> E, </a:t>
            </a:r>
            <a:r>
              <a:rPr lang="nl-NL" sz="1200" b="0" i="0" u="none" strike="noStrike" kern="1200" baseline="0" dirty="0">
                <a:solidFill>
                  <a:schemeClr val="tx1"/>
                </a:solidFill>
                <a:latin typeface="+mn-lt"/>
                <a:ea typeface="+mn-ea"/>
                <a:cs typeface="+mn-cs"/>
              </a:rPr>
              <a:t>Verhage M, Veenvliet JV, Dolan CV and van der Sluis S (2014) </a:t>
            </a:r>
            <a:r>
              <a:rPr lang="en-US" sz="1200" b="0" i="0" u="none" strike="noStrike" kern="1200" baseline="0" dirty="0">
                <a:solidFill>
                  <a:schemeClr val="tx1"/>
                </a:solidFill>
                <a:latin typeface="+mn-lt"/>
                <a:ea typeface="+mn-ea"/>
                <a:cs typeface="+mn-cs"/>
              </a:rPr>
              <a:t>"A solution to dependency: using multilevel analysis to accommodate nested </a:t>
            </a:r>
            <a:r>
              <a:rPr lang="nl-NL" sz="1200" b="0" i="0" u="none" strike="noStrike" kern="1200" baseline="0" dirty="0">
                <a:solidFill>
                  <a:schemeClr val="tx1"/>
                </a:solidFill>
                <a:latin typeface="+mn-lt"/>
                <a:ea typeface="+mn-ea"/>
                <a:cs typeface="+mn-cs"/>
              </a:rPr>
              <a:t>data“ Nat. Neurosci. </a:t>
            </a:r>
            <a:r>
              <a:rPr lang="en-US" sz="1200" b="0" i="0" u="none" strike="noStrike" kern="1200" baseline="0" dirty="0">
                <a:solidFill>
                  <a:schemeClr val="tx1"/>
                </a:solidFill>
                <a:latin typeface="+mn-lt"/>
                <a:ea typeface="+mn-ea"/>
                <a:cs typeface="+mn-cs"/>
              </a:rPr>
              <a:t>17(4):491-496.</a:t>
            </a:r>
          </a:p>
        </p:txBody>
      </p:sp>
      <p:sp>
        <p:nvSpPr>
          <p:cNvPr id="4" name="Slide Number Placeholder 3"/>
          <p:cNvSpPr>
            <a:spLocks noGrp="1"/>
          </p:cNvSpPr>
          <p:nvPr>
            <p:ph type="sldNum" sz="quarter" idx="10"/>
          </p:nvPr>
        </p:nvSpPr>
        <p:spPr/>
        <p:txBody>
          <a:bodyPr/>
          <a:lstStyle/>
          <a:p>
            <a:fld id="{DD3BFEE9-1E9E-4E6B-8DF0-B38692FD1313}" type="slidenum">
              <a:rPr lang="en-US" smtClean="0"/>
              <a:t>2</a:t>
            </a:fld>
            <a:endParaRPr lang="en-US"/>
          </a:p>
        </p:txBody>
      </p:sp>
    </p:spTree>
    <p:extLst>
      <p:ext uri="{BB962C8B-B14F-4D97-AF65-F5344CB8AC3E}">
        <p14:creationId xmlns:p14="http://schemas.microsoft.com/office/powerpoint/2010/main" val="194075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Structure of the data for each experimental group, reflecting its nested hierarchical structure. Each experimental group was further defined by mouse strain—triple vs. double mutant—and experimental condition—KO vs. control. They are not included here, because these relationships (fixed effects) were preserved during the resampling process.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BFEE9-1E9E-4E6B-8DF0-B38692FD13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074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Example of initial steps of the analysis code. For each experimental group, a random resampling from the batches was followed by resampling from cells and then sweeps. If the original data set for this group contained 105 measurements (3 batches x 7 cells/batch x 5 sweeps/cell), the bootstrap data set (data*) for this experimental group would also contain 105 resampled values. (But note that the analysis allowed for different numbers of cells/batch and sweeps/cell.) This procedure would be repeated for each of the remaining three experimental groups, the grand mean for each group would be computed and used to calculate a single bootstrap estimate of T* according to formula (##). The entire process is repeated 100,000 times to estimate the sampling distribution of T*.</a:t>
            </a:r>
          </a:p>
          <a:p>
            <a:endParaRPr lang="en-US" baseline="0" dirty="0"/>
          </a:p>
          <a:p>
            <a:r>
              <a:rPr lang="en-US" baseline="0" dirty="0"/>
              <a:t>Relevant code: C:\usr\rick\doc\Students\Kaeser, Pascal\Munc13 Project\Munc13 Paper\</a:t>
            </a:r>
            <a:r>
              <a:rPr lang="en-US" baseline="0" dirty="0" err="1"/>
              <a:t>Code+Data</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3BFEE9-1E9E-4E6B-8DF0-B38692FD131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082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[T,ICC] = plot_ANOVA_Munc13('dataset4- AP evoked EPSC.xlsx',0.2,0);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ICC_B: </a:t>
            </a:r>
            <a:r>
              <a:rPr lang="en-US" sz="1200" b="0" i="0" u="none" strike="noStrike" kern="1200" baseline="0" dirty="0" err="1">
                <a:solidFill>
                  <a:schemeClr val="tx1"/>
                </a:solidFill>
                <a:latin typeface="+mn-lt"/>
                <a:ea typeface="+mn-ea"/>
                <a:cs typeface="+mn-cs"/>
              </a:rPr>
              <a:t>intracluster</a:t>
            </a:r>
            <a:r>
              <a:rPr lang="en-US" sz="1200" b="0" i="0" u="none" strike="noStrike" kern="1200" baseline="0" dirty="0">
                <a:solidFill>
                  <a:schemeClr val="tx1"/>
                </a:solidFill>
                <a:latin typeface="+mn-lt"/>
                <a:ea typeface="+mn-ea"/>
                <a:cs typeface="+mn-cs"/>
              </a:rPr>
              <a:t> correlation (ICC) at the “batch” 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ICC_C#: ICC at the “cell” level for each of the three batches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For paper on ICC calculations: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latin typeface="+mn-lt"/>
                <a:ea typeface="+mn-ea"/>
                <a:cs typeface="+mn-cs"/>
              </a:rPr>
              <a:t>Aarts</a:t>
            </a:r>
            <a:r>
              <a:rPr lang="en-US" sz="1200" b="0" i="0" u="none" strike="noStrike" kern="1200" baseline="0" dirty="0">
                <a:solidFill>
                  <a:schemeClr val="tx1"/>
                </a:solidFill>
                <a:latin typeface="+mn-lt"/>
                <a:ea typeface="+mn-ea"/>
                <a:cs typeface="+mn-cs"/>
              </a:rPr>
              <a:t> E, </a:t>
            </a:r>
            <a:r>
              <a:rPr lang="nl-NL" sz="1200" b="0" i="0" u="none" strike="noStrike" kern="1200" baseline="0" dirty="0">
                <a:solidFill>
                  <a:schemeClr val="tx1"/>
                </a:solidFill>
                <a:latin typeface="+mn-lt"/>
                <a:ea typeface="+mn-ea"/>
                <a:cs typeface="+mn-cs"/>
              </a:rPr>
              <a:t>Verhage M, Veenvliet JV, Dolan CV and van der Sluis S (2014) </a:t>
            </a:r>
            <a:r>
              <a:rPr lang="en-US" sz="1200" b="0" i="0" u="none" strike="noStrike" kern="1200" baseline="0" dirty="0">
                <a:solidFill>
                  <a:schemeClr val="tx1"/>
                </a:solidFill>
                <a:latin typeface="+mn-lt"/>
                <a:ea typeface="+mn-ea"/>
                <a:cs typeface="+mn-cs"/>
              </a:rPr>
              <a:t>"A solution to dependency: using multilevel analysis to accommodate nested </a:t>
            </a:r>
            <a:r>
              <a:rPr lang="nl-NL" sz="1200" b="0" i="0" u="none" strike="noStrike" kern="1200" baseline="0" dirty="0">
                <a:solidFill>
                  <a:schemeClr val="tx1"/>
                </a:solidFill>
                <a:latin typeface="+mn-lt"/>
                <a:ea typeface="+mn-ea"/>
                <a:cs typeface="+mn-cs"/>
              </a:rPr>
              <a:t>data“ Nat. Neurosci. </a:t>
            </a:r>
            <a:r>
              <a:rPr lang="en-US" sz="1200" b="0" i="0" u="none" strike="noStrike" kern="1200" baseline="0" dirty="0">
                <a:solidFill>
                  <a:schemeClr val="tx1"/>
                </a:solidFill>
                <a:latin typeface="+mn-lt"/>
                <a:ea typeface="+mn-ea"/>
                <a:cs typeface="+mn-cs"/>
              </a:rPr>
              <a:t>17(4):491-496.</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5</a:t>
            </a:fld>
            <a:endParaRPr lang="en-US"/>
          </a:p>
        </p:txBody>
      </p:sp>
    </p:spTree>
    <p:extLst>
      <p:ext uri="{BB962C8B-B14F-4D97-AF65-F5344CB8AC3E}">
        <p14:creationId xmlns:p14="http://schemas.microsoft.com/office/powerpoint/2010/main" val="236204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Intra-cluster correlations calculated in </a:t>
            </a:r>
            <a:r>
              <a:rPr lang="en-US" sz="1200" b="0" i="0" u="none" strike="noStrike" kern="1200" baseline="0" dirty="0">
                <a:solidFill>
                  <a:schemeClr val="tx1"/>
                </a:solidFill>
                <a:latin typeface="+mn-lt"/>
                <a:ea typeface="+mn-ea"/>
                <a:cs typeface="+mn-cs"/>
              </a:rPr>
              <a:t>'plot_ANOVA_Munc13.m'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Histogram plotted by ‘</a:t>
            </a:r>
            <a:r>
              <a:rPr lang="en-US" sz="1200" b="0" i="0" u="none" strike="noStrike" kern="1200" baseline="0" dirty="0" err="1">
                <a:solidFill>
                  <a:schemeClr val="tx1"/>
                </a:solidFill>
                <a:latin typeface="+mn-lt"/>
                <a:ea typeface="+mn-ea"/>
                <a:cs typeface="+mn-cs"/>
              </a:rPr>
              <a:t>plot_ICC.m</a:t>
            </a:r>
            <a:r>
              <a:rPr lang="en-US" sz="1200" b="0" i="0" u="none" strike="noStrike" kern="1200" baseline="0" dirty="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D3BFEE9-1E9E-4E6B-8DF0-B38692FD1313}" type="slidenum">
              <a:rPr lang="en-US" smtClean="0"/>
              <a:t>6</a:t>
            </a:fld>
            <a:endParaRPr lang="en-US"/>
          </a:p>
        </p:txBody>
      </p:sp>
    </p:spTree>
    <p:extLst>
      <p:ext uri="{BB962C8B-B14F-4D97-AF65-F5344CB8AC3E}">
        <p14:creationId xmlns:p14="http://schemas.microsoft.com/office/powerpoint/2010/main" val="160872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plot_Many_Histograms.m</a:t>
            </a:r>
            <a:endParaRPr lang="en-US" dirty="0"/>
          </a:p>
        </p:txBody>
      </p:sp>
      <p:sp>
        <p:nvSpPr>
          <p:cNvPr id="4" name="Slide Number Placeholder 3"/>
          <p:cNvSpPr>
            <a:spLocks noGrp="1"/>
          </p:cNvSpPr>
          <p:nvPr>
            <p:ph type="sldNum" sz="quarter" idx="10"/>
          </p:nvPr>
        </p:nvSpPr>
        <p:spPr/>
        <p:txBody>
          <a:bodyPr/>
          <a:lstStyle/>
          <a:p>
            <a:fld id="{DD3BFEE9-1E9E-4E6B-8DF0-B38692FD1313}" type="slidenum">
              <a:rPr lang="en-US" smtClean="0"/>
              <a:t>7</a:t>
            </a:fld>
            <a:endParaRPr lang="en-US"/>
          </a:p>
        </p:txBody>
      </p:sp>
    </p:spTree>
    <p:extLst>
      <p:ext uri="{BB962C8B-B14F-4D97-AF65-F5344CB8AC3E}">
        <p14:creationId xmlns:p14="http://schemas.microsoft.com/office/powerpoint/2010/main" val="925320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run_all_noBatch_Munc13.m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Uses: </a:t>
            </a:r>
            <a:r>
              <a:rPr lang="en-US" sz="1200" b="0" i="0" u="none" strike="noStrike" kern="1200" baseline="0" dirty="0">
                <a:solidFill>
                  <a:schemeClr val="tx1"/>
                </a:solidFill>
                <a:latin typeface="+mn-lt"/>
                <a:ea typeface="+mn-ea"/>
                <a:cs typeface="+mn-cs"/>
              </a:rPr>
              <a:t>hBS_Munc13_noBatch_function</a:t>
            </a:r>
          </a:p>
        </p:txBody>
      </p:sp>
      <p:sp>
        <p:nvSpPr>
          <p:cNvPr id="4" name="Slide Number Placeholder 3"/>
          <p:cNvSpPr>
            <a:spLocks noGrp="1"/>
          </p:cNvSpPr>
          <p:nvPr>
            <p:ph type="sldNum" sz="quarter" idx="10"/>
          </p:nvPr>
        </p:nvSpPr>
        <p:spPr/>
        <p:txBody>
          <a:bodyPr/>
          <a:lstStyle/>
          <a:p>
            <a:fld id="{DD3BFEE9-1E9E-4E6B-8DF0-B38692FD1313}" type="slidenum">
              <a:rPr lang="en-US" smtClean="0"/>
              <a:t>8</a:t>
            </a:fld>
            <a:endParaRPr lang="en-US"/>
          </a:p>
        </p:txBody>
      </p:sp>
    </p:spTree>
    <p:extLst>
      <p:ext uri="{BB962C8B-B14F-4D97-AF65-F5344CB8AC3E}">
        <p14:creationId xmlns:p14="http://schemas.microsoft.com/office/powerpoint/2010/main" val="414864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1A8B09-A537-4C6E-9159-85621D7EC777}"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49486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1A8B09-A537-4C6E-9159-85621D7EC777}"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44173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1A8B09-A537-4C6E-9159-85621D7EC777}"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103977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1A8B09-A537-4C6E-9159-85621D7EC777}"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87768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A8B09-A537-4C6E-9159-85621D7EC777}" type="datetimeFigureOut">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200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1A8B09-A537-4C6E-9159-85621D7EC777}"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3325023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1A8B09-A537-4C6E-9159-85621D7EC777}" type="datetimeFigureOut">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0414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1A8B09-A537-4C6E-9159-85621D7EC777}" type="datetimeFigureOut">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86144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1A8B09-A537-4C6E-9159-85621D7EC777}" type="datetimeFigureOut">
              <a:rPr lang="en-US" smtClean="0"/>
              <a:t>10/22/2023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99952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57508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1A8B09-A537-4C6E-9159-85621D7EC777}" type="datetimeFigureOut">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89903-912C-467C-A26F-F29686F6D165}" type="slidenum">
              <a:rPr lang="en-US" smtClean="0"/>
              <a:t>‹#›</a:t>
            </a:fld>
            <a:endParaRPr lang="en-US"/>
          </a:p>
        </p:txBody>
      </p:sp>
    </p:spTree>
    <p:extLst>
      <p:ext uri="{BB962C8B-B14F-4D97-AF65-F5344CB8AC3E}">
        <p14:creationId xmlns:p14="http://schemas.microsoft.com/office/powerpoint/2010/main" val="234651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A8B09-A537-4C6E-9159-85621D7EC777}" type="datetimeFigureOut">
              <a:rPr lang="en-US" smtClean="0"/>
              <a:t>10/22/2023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89903-912C-467C-A26F-F29686F6D165}" type="slidenum">
              <a:rPr lang="en-US" smtClean="0"/>
              <a:t>‹#›</a:t>
            </a:fld>
            <a:endParaRPr lang="en-US"/>
          </a:p>
        </p:txBody>
      </p:sp>
    </p:spTree>
    <p:extLst>
      <p:ext uri="{BB962C8B-B14F-4D97-AF65-F5344CB8AC3E}">
        <p14:creationId xmlns:p14="http://schemas.microsoft.com/office/powerpoint/2010/main" val="3222971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22724" y="350605"/>
            <a:ext cx="7917951" cy="746589"/>
          </a:xfrm>
          <a:prstGeom prst="rect">
            <a:avLst/>
          </a:prstGeom>
        </p:spPr>
      </p:pic>
      <p:pic>
        <p:nvPicPr>
          <p:cNvPr id="4" name="Picture 3"/>
          <p:cNvPicPr>
            <a:picLocks noChangeAspect="1"/>
          </p:cNvPicPr>
          <p:nvPr/>
        </p:nvPicPr>
        <p:blipFill>
          <a:blip r:embed="rId4"/>
          <a:stretch>
            <a:fillRect/>
          </a:stretch>
        </p:blipFill>
        <p:spPr>
          <a:xfrm>
            <a:off x="2022724" y="1315822"/>
            <a:ext cx="7589178" cy="1113034"/>
          </a:xfrm>
          <a:prstGeom prst="rect">
            <a:avLst/>
          </a:prstGeom>
        </p:spPr>
      </p:pic>
      <p:sp>
        <p:nvSpPr>
          <p:cNvPr id="5" name="Rectangle 4"/>
          <p:cNvSpPr/>
          <p:nvPr/>
        </p:nvSpPr>
        <p:spPr>
          <a:xfrm>
            <a:off x="1534885" y="2789006"/>
            <a:ext cx="8893628" cy="3416320"/>
          </a:xfrm>
          <a:prstGeom prst="rect">
            <a:avLst/>
          </a:prstGeom>
        </p:spPr>
        <p:txBody>
          <a:bodyPr wrap="square">
            <a:spAutoFit/>
          </a:bodyPr>
          <a:lstStyle/>
          <a:p>
            <a:r>
              <a:rPr lang="en-US" b="1" dirty="0"/>
              <a:t>Abstract</a:t>
            </a:r>
            <a:r>
              <a:rPr lang="en-US" dirty="0"/>
              <a:t>: In neuroscience, experimental designs in which multiple observations are collected from a single research object (for example, multiple neurons from one animal) are common: 53% of 314 reviewed papers from five renowned journals included this type of data. These so-called ‘nested designs’ yield data that cannot be considered to be independent, and so violate the independency assumption of conventional statistical methods such as the </a:t>
            </a:r>
            <a:r>
              <a:rPr lang="en-US" i="1" dirty="0"/>
              <a:t>t </a:t>
            </a:r>
            <a:r>
              <a:rPr lang="en-US" dirty="0"/>
              <a:t>test. Ignoring this dependency results in a probability of incorrectly concluding that an effect is statistically significant that is far higher (up to 80%) than the nominal a level (usually set at 5%). We discuss the factors affecting the type I error rate and the statistical power in nested data, methods that accommodate dependency between observations and ways to determine the optimal study design when data are nested. Notably, optimization of experimental designs nearly always concerns collection of more truly independent observations, rather than more observations from one research object.</a:t>
            </a:r>
          </a:p>
        </p:txBody>
      </p:sp>
    </p:spTree>
    <p:extLst>
      <p:ext uri="{BB962C8B-B14F-4D97-AF65-F5344CB8AC3E}">
        <p14:creationId xmlns:p14="http://schemas.microsoft.com/office/powerpoint/2010/main" val="210016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6445" y="348755"/>
            <a:ext cx="11310256" cy="6001643"/>
          </a:xfrm>
          <a:prstGeom prst="rect">
            <a:avLst/>
          </a:prstGeom>
        </p:spPr>
        <p:txBody>
          <a:bodyPr wrap="square">
            <a:spAutoFit/>
          </a:bodyPr>
          <a:lstStyle/>
          <a:p>
            <a:r>
              <a:rPr lang="en-US" sz="1600" u="sng" dirty="0"/>
              <a:t>Box 1 Key statistical terms</a:t>
            </a:r>
          </a:p>
          <a:p>
            <a:r>
              <a:rPr lang="en-US" sz="1600" b="1" dirty="0"/>
              <a:t>Nested data</a:t>
            </a:r>
            <a:r>
              <a:rPr lang="en-US" sz="1600" dirty="0"/>
              <a:t>. Data that are characterized by a hierarchical or multilevel structure, that is, are organized at more than one level. In neuroscience, for instance, synapses (level 1) are organized, or nested, in cells (level 2).</a:t>
            </a:r>
          </a:p>
          <a:p>
            <a:r>
              <a:rPr lang="en-US" sz="1600" b="1" dirty="0"/>
              <a:t>Dependent observations</a:t>
            </a:r>
            <a:r>
              <a:rPr lang="en-US" sz="1600" dirty="0"/>
              <a:t>. Nesting often gives rise to dependency (similarity) among observations because observations obtained from the same research object (for example, cell) tend to be more alike than observations taken from different objects. Most statistical tests assume observations to be independent. Violation of this independence assumption can result in underestimated standard errors, underestimated P values and an increased type I error rate.</a:t>
            </a:r>
          </a:p>
          <a:p>
            <a:r>
              <a:rPr lang="en-US" sz="1600" b="1" dirty="0"/>
              <a:t>Observed versus effective sample size</a:t>
            </a:r>
            <a:r>
              <a:rPr lang="en-US" sz="1600" dirty="0"/>
              <a:t>. Although independent observations convey unique information, dependent observations partly convey the same information. This loss of unique information reduces the observed sample size to the effective sample size, which denotes the number of independent observations required to carry the same amount of information as originally provided by the dependent ones.</a:t>
            </a:r>
          </a:p>
          <a:p>
            <a:r>
              <a:rPr lang="en-US" sz="1600" b="1" dirty="0"/>
              <a:t>Variance</a:t>
            </a:r>
            <a:r>
              <a:rPr lang="en-US" sz="1600" dirty="0"/>
              <a:t>. Estimate of the variability in a data set. In nested data, the total variance (</a:t>
            </a:r>
            <a:r>
              <a:rPr lang="en-US" sz="1600" dirty="0" err="1"/>
              <a:t>VarT</a:t>
            </a:r>
            <a:r>
              <a:rPr lang="en-US" sz="1600" dirty="0"/>
              <a:t>) is the sum of the variance within research objects (</a:t>
            </a:r>
            <a:r>
              <a:rPr lang="en-US" sz="1600" dirty="0" err="1"/>
              <a:t>VarW</a:t>
            </a:r>
            <a:r>
              <a:rPr lang="en-US" sz="1600" dirty="0"/>
              <a:t>, variability among observations taken from the same cell) and the variance between research objects (</a:t>
            </a:r>
            <a:r>
              <a:rPr lang="en-US" sz="1600" dirty="0" err="1"/>
              <a:t>VarB</a:t>
            </a:r>
            <a:r>
              <a:rPr lang="en-US" sz="1600" dirty="0"/>
              <a:t>, the variation in cell means).</a:t>
            </a:r>
          </a:p>
          <a:p>
            <a:r>
              <a:rPr lang="en-US" sz="1600" b="1" dirty="0" err="1"/>
              <a:t>Intracluster</a:t>
            </a:r>
            <a:r>
              <a:rPr lang="en-US" sz="1600" b="1" dirty="0"/>
              <a:t> correlation (ICC)</a:t>
            </a:r>
            <a:r>
              <a:rPr lang="en-US" sz="1600" dirty="0"/>
              <a:t>. Index of the relative similarity of observations taken from the same research object (for example, cell), and an indicator of the amount of dependence in the data. </a:t>
            </a:r>
            <a:r>
              <a:rPr lang="en-US" sz="1600" b="1" dirty="0"/>
              <a:t>The ICC is calculated as </a:t>
            </a:r>
            <a:r>
              <a:rPr lang="en-US" sz="1600" b="1" dirty="0" err="1"/>
              <a:t>VarB</a:t>
            </a:r>
            <a:r>
              <a:rPr lang="en-US" sz="1600" b="1" dirty="0"/>
              <a:t>/[</a:t>
            </a:r>
            <a:r>
              <a:rPr lang="en-US" sz="1600" b="1" dirty="0" err="1"/>
              <a:t>VarB</a:t>
            </a:r>
            <a:r>
              <a:rPr lang="en-US" sz="1600" b="1" dirty="0"/>
              <a:t> + </a:t>
            </a:r>
            <a:r>
              <a:rPr lang="en-US" sz="1600" b="1" dirty="0" err="1"/>
              <a:t>VarW</a:t>
            </a:r>
            <a:r>
              <a:rPr lang="en-US" sz="1600" b="1" dirty="0"/>
              <a:t>]. </a:t>
            </a:r>
            <a:r>
              <a:rPr lang="en-US" sz="1600" dirty="0"/>
              <a:t>Increasing the differences between research objects (</a:t>
            </a:r>
            <a:r>
              <a:rPr lang="en-US" sz="1600" dirty="0" err="1"/>
              <a:t>VarB</a:t>
            </a:r>
            <a:r>
              <a:rPr lang="en-US" sz="1600" dirty="0"/>
              <a:t>) and/or decreasing the differences among measures within a research object (</a:t>
            </a:r>
            <a:r>
              <a:rPr lang="en-US" sz="1600" dirty="0" err="1"/>
              <a:t>VarW</a:t>
            </a:r>
            <a:r>
              <a:rPr lang="en-US" sz="1600" dirty="0"/>
              <a:t>) increases the ICC. Experimental manipulations (for example, genotype) can increase the variability between objects (</a:t>
            </a:r>
            <a:r>
              <a:rPr lang="en-US" sz="1600" dirty="0" err="1"/>
              <a:t>VarB</a:t>
            </a:r>
            <a:r>
              <a:rPr lang="en-US" sz="1600" dirty="0"/>
              <a:t>) and thereby increase the ICC. The part of the ICC that can be attributed to the experimental manipulation is called the explained ICC. The remainder is called the unexplained ICC.</a:t>
            </a:r>
          </a:p>
          <a:p>
            <a:r>
              <a:rPr lang="en-US" sz="1600" b="1" dirty="0"/>
              <a:t>Multilevel model</a:t>
            </a:r>
            <a:r>
              <a:rPr lang="en-US" sz="1600" dirty="0"/>
              <a:t>. A multilevel (also known as nested, hierarchical linear or random effects) model explicitly accommodates dependency between observations taken from the same object by allowing model parameters to differ between objects. By explicitly accommodating dependency, multilevel models consider the effective rather than the observed sample size, and thereby prevent type I error rate inflation.</a:t>
            </a:r>
          </a:p>
        </p:txBody>
      </p:sp>
      <p:sp>
        <p:nvSpPr>
          <p:cNvPr id="7" name="TextBox 6"/>
          <p:cNvSpPr txBox="1"/>
          <p:nvPr/>
        </p:nvSpPr>
        <p:spPr>
          <a:xfrm>
            <a:off x="103415" y="6417129"/>
            <a:ext cx="1714315" cy="369332"/>
          </a:xfrm>
          <a:prstGeom prst="rect">
            <a:avLst/>
          </a:prstGeom>
          <a:noFill/>
        </p:spPr>
        <p:txBody>
          <a:bodyPr wrap="none" rtlCol="0">
            <a:spAutoFit/>
          </a:bodyPr>
          <a:lstStyle/>
          <a:p>
            <a:r>
              <a:rPr lang="en-US" dirty="0" err="1"/>
              <a:t>Aarts</a:t>
            </a:r>
            <a:r>
              <a:rPr lang="en-US" dirty="0"/>
              <a:t> et al. 2014</a:t>
            </a:r>
          </a:p>
        </p:txBody>
      </p:sp>
    </p:spTree>
    <p:extLst>
      <p:ext uri="{BB962C8B-B14F-4D97-AF65-F5344CB8AC3E}">
        <p14:creationId xmlns:p14="http://schemas.microsoft.com/office/powerpoint/2010/main" val="321057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2941553" y="2036619"/>
            <a:ext cx="5436812" cy="1852329"/>
            <a:chOff x="683041" y="779318"/>
            <a:chExt cx="5436812" cy="1852329"/>
          </a:xfrm>
        </p:grpSpPr>
        <p:sp>
          <p:nvSpPr>
            <p:cNvPr id="5" name="TextBox 4"/>
            <p:cNvSpPr txBox="1"/>
            <p:nvPr/>
          </p:nvSpPr>
          <p:spPr>
            <a:xfrm>
              <a:off x="1289681" y="779318"/>
              <a:ext cx="2469202"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“batch” level (top)</a:t>
              </a:r>
            </a:p>
          </p:txBody>
        </p:sp>
        <p:sp>
          <p:nvSpPr>
            <p:cNvPr id="7" name="TextBox 6"/>
            <p:cNvSpPr txBox="1"/>
            <p:nvPr/>
          </p:nvSpPr>
          <p:spPr>
            <a:xfrm>
              <a:off x="1135601" y="1407089"/>
              <a:ext cx="2623282"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“cell” level (middle)</a:t>
              </a:r>
            </a:p>
          </p:txBody>
        </p:sp>
        <p:sp>
          <p:nvSpPr>
            <p:cNvPr id="11" name="TextBox 10"/>
            <p:cNvSpPr txBox="1"/>
            <p:nvPr/>
          </p:nvSpPr>
          <p:spPr>
            <a:xfrm>
              <a:off x="683041" y="2169981"/>
              <a:ext cx="3075842" cy="4616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“sweep” level (bottom)</a:t>
              </a:r>
            </a:p>
          </p:txBody>
        </p:sp>
        <p:grpSp>
          <p:nvGrpSpPr>
            <p:cNvPr id="50" name="Group 49"/>
            <p:cNvGrpSpPr/>
            <p:nvPr/>
          </p:nvGrpSpPr>
          <p:grpSpPr>
            <a:xfrm>
              <a:off x="4229095" y="1033893"/>
              <a:ext cx="1572442" cy="617469"/>
              <a:chOff x="4320837" y="1215730"/>
              <a:chExt cx="1418360" cy="617469"/>
            </a:xfrm>
          </p:grpSpPr>
          <p:sp>
            <p:nvSpPr>
              <p:cNvPr id="8" name="Left Brace 7"/>
              <p:cNvSpPr/>
              <p:nvPr/>
            </p:nvSpPr>
            <p:spPr>
              <a:xfrm rot="5400000">
                <a:off x="4802715" y="89671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Rectangle 32"/>
              <p:cNvSpPr/>
              <p:nvPr/>
            </p:nvSpPr>
            <p:spPr>
              <a:xfrm>
                <a:off x="4873336" y="121573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51" name="Group 50"/>
            <p:cNvGrpSpPr/>
            <p:nvPr/>
          </p:nvGrpSpPr>
          <p:grpSpPr>
            <a:xfrm>
              <a:off x="4055902" y="1754242"/>
              <a:ext cx="1713931" cy="877405"/>
              <a:chOff x="3848092" y="2403666"/>
              <a:chExt cx="1713931" cy="877405"/>
            </a:xfrm>
          </p:grpSpPr>
          <p:sp>
            <p:nvSpPr>
              <p:cNvPr id="9" name="TextBox 8"/>
              <p:cNvSpPr txBox="1"/>
              <p:nvPr/>
            </p:nvSpPr>
            <p:spPr>
              <a:xfrm>
                <a:off x="3848092" y="2819406"/>
                <a:ext cx="171393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 .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n</a:t>
                </a:r>
              </a:p>
            </p:txBody>
          </p:sp>
          <p:grpSp>
            <p:nvGrpSpPr>
              <p:cNvPr id="35" name="Group 34"/>
              <p:cNvGrpSpPr/>
              <p:nvPr/>
            </p:nvGrpSpPr>
            <p:grpSpPr>
              <a:xfrm>
                <a:off x="3875358" y="2403666"/>
                <a:ext cx="1579870" cy="615822"/>
                <a:chOff x="4073182" y="2403666"/>
                <a:chExt cx="1418360" cy="615822"/>
              </a:xfrm>
            </p:grpSpPr>
            <p:sp>
              <p:nvSpPr>
                <p:cNvPr id="10" name="Left Brace 9"/>
                <p:cNvSpPr/>
                <p:nvPr/>
              </p:nvSpPr>
              <p:spPr>
                <a:xfrm rot="5400000">
                  <a:off x="4555060" y="2083007"/>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Rectangle 33"/>
                <p:cNvSpPr/>
                <p:nvPr/>
              </p:nvSpPr>
              <p:spPr>
                <a:xfrm>
                  <a:off x="4636888" y="240366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4" name="TextBox 3"/>
            <p:cNvSpPr txBox="1"/>
            <p:nvPr/>
          </p:nvSpPr>
          <p:spPr>
            <a:xfrm>
              <a:off x="4343405" y="779318"/>
              <a:ext cx="177644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 .  B</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k</a:t>
              </a:r>
            </a:p>
          </p:txBody>
        </p:sp>
        <p:sp>
          <p:nvSpPr>
            <p:cNvPr id="6" name="TextBox 5"/>
            <p:cNvSpPr txBox="1"/>
            <p:nvPr/>
          </p:nvSpPr>
          <p:spPr>
            <a:xfrm>
              <a:off x="4159095" y="1462709"/>
              <a:ext cx="183736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 .  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m</a:t>
              </a:r>
            </a:p>
          </p:txBody>
        </p:sp>
      </p:grpSp>
    </p:spTree>
    <p:extLst>
      <p:ext uri="{BB962C8B-B14F-4D97-AF65-F5344CB8AC3E}">
        <p14:creationId xmlns:p14="http://schemas.microsoft.com/office/powerpoint/2010/main" val="159899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352056" y="1176647"/>
            <a:ext cx="29899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3</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7</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6</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7</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5</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6</a:t>
            </a:r>
          </a:p>
        </p:txBody>
      </p:sp>
      <p:sp>
        <p:nvSpPr>
          <p:cNvPr id="15" name="TextBox 14"/>
          <p:cNvSpPr txBox="1"/>
          <p:nvPr/>
        </p:nvSpPr>
        <p:spPr>
          <a:xfrm>
            <a:off x="3737023" y="2015904"/>
            <a:ext cx="16642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srgbClr val="C00000"/>
                </a:solidFill>
                <a:effectLst/>
                <a:uLnTx/>
                <a:uFillTx/>
                <a:latin typeface="Calibri" panose="020F0502020204030204"/>
                <a:ea typeface="+mn-ea"/>
                <a:cs typeface="+mn-cs"/>
              </a:rPr>
              <a:t>5</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C00000"/>
                </a:solidFill>
                <a:effectLst/>
                <a:uLnTx/>
                <a:uFillTx/>
                <a:latin typeface="Calibri" panose="020F0502020204030204"/>
                <a:ea typeface="+mn-ea"/>
                <a:cs typeface="+mn-cs"/>
              </a:rPr>
              <a:t>S</a:t>
            </a:r>
            <a:r>
              <a:rPr kumimoji="0" lang="en-US" sz="2400" b="0" i="0" u="none" strike="noStrike" kern="1200" cap="none" spc="0" normalizeH="0" baseline="-25000" noProof="0" dirty="0" err="1">
                <a:ln>
                  <a:noFill/>
                </a:ln>
                <a:solidFill>
                  <a:srgbClr val="C00000"/>
                </a:solidFill>
                <a:effectLst/>
                <a:uLnTx/>
                <a:uFillTx/>
                <a:latin typeface="Calibri" panose="020F0502020204030204"/>
                <a:ea typeface="+mn-ea"/>
                <a:cs typeface="+mn-cs"/>
              </a:rPr>
              <a:t>5</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srgbClr val="C00000"/>
                </a:solidFill>
                <a:effectLst/>
                <a:uLnTx/>
                <a:uFillTx/>
                <a:latin typeface="Calibri" panose="020F0502020204030204"/>
                <a:ea typeface="+mn-ea"/>
                <a:cs typeface="+mn-cs"/>
              </a:rPr>
              <a:t>4</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4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4</a:t>
            </a:r>
          </a:p>
        </p:txBody>
      </p:sp>
      <p:sp>
        <p:nvSpPr>
          <p:cNvPr id="31" name="TextBox 30"/>
          <p:cNvSpPr txBox="1"/>
          <p:nvPr/>
        </p:nvSpPr>
        <p:spPr>
          <a:xfrm rot="3399094">
            <a:off x="6841091" y="3789314"/>
            <a:ext cx="5533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38" name="Group 37"/>
          <p:cNvGrpSpPr/>
          <p:nvPr/>
        </p:nvGrpSpPr>
        <p:grpSpPr>
          <a:xfrm>
            <a:off x="4369376" y="789744"/>
            <a:ext cx="2815927" cy="607760"/>
            <a:chOff x="7559383" y="1583907"/>
            <a:chExt cx="2815927" cy="607760"/>
          </a:xfrm>
        </p:grpSpPr>
        <p:sp>
          <p:nvSpPr>
            <p:cNvPr id="17" name="Left Brace 16"/>
            <p:cNvSpPr/>
            <p:nvPr/>
          </p:nvSpPr>
          <p:spPr>
            <a:xfrm rot="5400000">
              <a:off x="8740045" y="556402"/>
              <a:ext cx="454603" cy="281592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36"/>
            <p:cNvSpPr/>
            <p:nvPr/>
          </p:nvSpPr>
          <p:spPr>
            <a:xfrm>
              <a:off x="8859140" y="1583907"/>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2" name="TextBox 11"/>
          <p:cNvSpPr txBox="1"/>
          <p:nvPr/>
        </p:nvSpPr>
        <p:spPr>
          <a:xfrm>
            <a:off x="5569515" y="613789"/>
            <a:ext cx="120417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a:t>
            </a:r>
            <a:r>
              <a:rPr kumimoji="0" lang="en-US" sz="2400" b="0" i="0" u="none" strike="noStrike" kern="1200" cap="none" spc="0" normalizeH="0" baseline="-25000" noProof="0" dirty="0" err="1">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nvGrpSpPr>
          <p:cNvPr id="40" name="Group 39"/>
          <p:cNvGrpSpPr/>
          <p:nvPr/>
        </p:nvGrpSpPr>
        <p:grpSpPr>
          <a:xfrm>
            <a:off x="3808011" y="1632301"/>
            <a:ext cx="1418360" cy="594077"/>
            <a:chOff x="7003213" y="2425414"/>
            <a:chExt cx="1418360" cy="594077"/>
          </a:xfrm>
        </p:grpSpPr>
        <p:sp>
          <p:nvSpPr>
            <p:cNvPr id="16" name="Left Brace 15"/>
            <p:cNvSpPr/>
            <p:nvPr/>
          </p:nvSpPr>
          <p:spPr>
            <a:xfrm rot="5400000">
              <a:off x="7485091" y="2083010"/>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Rectangle 38"/>
            <p:cNvSpPr/>
            <p:nvPr/>
          </p:nvSpPr>
          <p:spPr>
            <a:xfrm>
              <a:off x="7553339" y="2425414"/>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7" name="Group 46"/>
          <p:cNvGrpSpPr/>
          <p:nvPr/>
        </p:nvGrpSpPr>
        <p:grpSpPr>
          <a:xfrm>
            <a:off x="4643888" y="2347675"/>
            <a:ext cx="1664238" cy="814639"/>
            <a:chOff x="7844285" y="3178203"/>
            <a:chExt cx="1664238" cy="814639"/>
          </a:xfrm>
        </p:grpSpPr>
        <p:sp>
          <p:nvSpPr>
            <p:cNvPr id="18" name="TextBox 17"/>
            <p:cNvSpPr txBox="1"/>
            <p:nvPr/>
          </p:nvSpPr>
          <p:spPr>
            <a:xfrm>
              <a:off x="7844285" y="3531177"/>
              <a:ext cx="16642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4</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4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nvGrpSpPr>
            <p:cNvPr id="42" name="Group 41"/>
            <p:cNvGrpSpPr/>
            <p:nvPr/>
          </p:nvGrpSpPr>
          <p:grpSpPr>
            <a:xfrm>
              <a:off x="7915011" y="3178203"/>
              <a:ext cx="1418360" cy="590361"/>
              <a:chOff x="7915011" y="3178203"/>
              <a:chExt cx="1418360" cy="590361"/>
            </a:xfrm>
          </p:grpSpPr>
          <p:sp>
            <p:nvSpPr>
              <p:cNvPr id="19" name="Left Brace 18"/>
              <p:cNvSpPr/>
              <p:nvPr/>
            </p:nvSpPr>
            <p:spPr>
              <a:xfrm rot="5400000">
                <a:off x="8396889" y="2832083"/>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ectangle 40"/>
              <p:cNvSpPr/>
              <p:nvPr/>
            </p:nvSpPr>
            <p:spPr>
              <a:xfrm>
                <a:off x="8478966" y="3178203"/>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22" name="Freeform 21"/>
          <p:cNvSpPr/>
          <p:nvPr/>
        </p:nvSpPr>
        <p:spPr>
          <a:xfrm>
            <a:off x="4969730" y="1678872"/>
            <a:ext cx="447116" cy="840925"/>
          </a:xfrm>
          <a:custGeom>
            <a:avLst/>
            <a:gdLst>
              <a:gd name="connsiteX0" fmla="*/ 33495 w 459522"/>
              <a:gd name="connsiteY0" fmla="*/ 0 h 711778"/>
              <a:gd name="connsiteX1" fmla="*/ 33495 w 459522"/>
              <a:gd name="connsiteY1" fmla="*/ 202623 h 711778"/>
              <a:gd name="connsiteX2" fmla="*/ 381590 w 459522"/>
              <a:gd name="connsiteY2" fmla="*/ 233796 h 711778"/>
              <a:gd name="connsiteX3" fmla="*/ 459522 w 459522"/>
              <a:gd name="connsiteY3" fmla="*/ 711778 h 711778"/>
            </a:gdLst>
            <a:ahLst/>
            <a:cxnLst>
              <a:cxn ang="0">
                <a:pos x="connsiteX0" y="connsiteY0"/>
              </a:cxn>
              <a:cxn ang="0">
                <a:pos x="connsiteX1" y="connsiteY1"/>
              </a:cxn>
              <a:cxn ang="0">
                <a:pos x="connsiteX2" y="connsiteY2"/>
              </a:cxn>
              <a:cxn ang="0">
                <a:pos x="connsiteX3" y="connsiteY3"/>
              </a:cxn>
            </a:cxnLst>
            <a:rect l="l" t="t" r="r" b="b"/>
            <a:pathLst>
              <a:path w="459522" h="711778">
                <a:moveTo>
                  <a:pt x="33495" y="0"/>
                </a:moveTo>
                <a:cubicBezTo>
                  <a:pt x="4487" y="81828"/>
                  <a:pt x="-24521" y="163657"/>
                  <a:pt x="33495" y="202623"/>
                </a:cubicBezTo>
                <a:cubicBezTo>
                  <a:pt x="91511" y="241589"/>
                  <a:pt x="310586" y="148937"/>
                  <a:pt x="381590" y="233796"/>
                </a:cubicBezTo>
                <a:cubicBezTo>
                  <a:pt x="452595" y="318655"/>
                  <a:pt x="456058" y="515216"/>
                  <a:pt x="459522" y="711778"/>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 name="Group 43"/>
          <p:cNvGrpSpPr/>
          <p:nvPr/>
        </p:nvGrpSpPr>
        <p:grpSpPr>
          <a:xfrm>
            <a:off x="5674328" y="2989513"/>
            <a:ext cx="1664238" cy="850070"/>
            <a:chOff x="8864335" y="3783676"/>
            <a:chExt cx="1664238" cy="850070"/>
          </a:xfrm>
        </p:grpSpPr>
        <p:grpSp>
          <p:nvGrpSpPr>
            <p:cNvPr id="25" name="Group 24"/>
            <p:cNvGrpSpPr/>
            <p:nvPr/>
          </p:nvGrpSpPr>
          <p:grpSpPr>
            <a:xfrm>
              <a:off x="8864335" y="3918490"/>
              <a:ext cx="1664238" cy="715256"/>
              <a:chOff x="8812380" y="4198912"/>
              <a:chExt cx="1664238" cy="715256"/>
            </a:xfrm>
          </p:grpSpPr>
          <p:sp>
            <p:nvSpPr>
              <p:cNvPr id="23" name="TextBox 22"/>
              <p:cNvSpPr txBox="1"/>
              <p:nvPr/>
            </p:nvSpPr>
            <p:spPr>
              <a:xfrm>
                <a:off x="8812380" y="4452503"/>
                <a:ext cx="16642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err="1">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5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4</a:t>
                </a:r>
              </a:p>
            </p:txBody>
          </p:sp>
          <p:sp>
            <p:nvSpPr>
              <p:cNvPr id="24" name="Left Brace 23"/>
              <p:cNvSpPr/>
              <p:nvPr/>
            </p:nvSpPr>
            <p:spPr>
              <a:xfrm rot="5400000">
                <a:off x="9359785" y="3717034"/>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3" name="Rectangle 42"/>
            <p:cNvSpPr/>
            <p:nvPr/>
          </p:nvSpPr>
          <p:spPr>
            <a:xfrm>
              <a:off x="9493836" y="3783676"/>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 name="Freeform 25"/>
          <p:cNvSpPr/>
          <p:nvPr/>
        </p:nvSpPr>
        <p:spPr>
          <a:xfrm>
            <a:off x="5398066" y="1632114"/>
            <a:ext cx="1060749" cy="1492213"/>
          </a:xfrm>
          <a:custGeom>
            <a:avLst/>
            <a:gdLst>
              <a:gd name="connsiteX0" fmla="*/ 10403 w 1033908"/>
              <a:gd name="connsiteY0" fmla="*/ 0 h 1252105"/>
              <a:gd name="connsiteX1" fmla="*/ 93531 w 1033908"/>
              <a:gd name="connsiteY1" fmla="*/ 233796 h 1252105"/>
              <a:gd name="connsiteX2" fmla="*/ 691008 w 1033908"/>
              <a:gd name="connsiteY2" fmla="*/ 524741 h 1252105"/>
              <a:gd name="connsiteX3" fmla="*/ 1033908 w 1033908"/>
              <a:gd name="connsiteY3" fmla="*/ 1252105 h 1252105"/>
            </a:gdLst>
            <a:ahLst/>
            <a:cxnLst>
              <a:cxn ang="0">
                <a:pos x="connsiteX0" y="connsiteY0"/>
              </a:cxn>
              <a:cxn ang="0">
                <a:pos x="connsiteX1" y="connsiteY1"/>
              </a:cxn>
              <a:cxn ang="0">
                <a:pos x="connsiteX2" y="connsiteY2"/>
              </a:cxn>
              <a:cxn ang="0">
                <a:pos x="connsiteX3" y="connsiteY3"/>
              </a:cxn>
            </a:cxnLst>
            <a:rect l="l" t="t" r="r" b="b"/>
            <a:pathLst>
              <a:path w="1033908" h="1252105">
                <a:moveTo>
                  <a:pt x="10403" y="0"/>
                </a:moveTo>
                <a:cubicBezTo>
                  <a:pt x="-4750" y="73169"/>
                  <a:pt x="-19903" y="146339"/>
                  <a:pt x="93531" y="233796"/>
                </a:cubicBezTo>
                <a:cubicBezTo>
                  <a:pt x="206965" y="321253"/>
                  <a:pt x="534279" y="355023"/>
                  <a:pt x="691008" y="524741"/>
                </a:cubicBezTo>
                <a:cubicBezTo>
                  <a:pt x="847737" y="694459"/>
                  <a:pt x="940822" y="973282"/>
                  <a:pt x="1033908" y="1252105"/>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6" name="Group 45"/>
          <p:cNvGrpSpPr/>
          <p:nvPr/>
        </p:nvGrpSpPr>
        <p:grpSpPr>
          <a:xfrm>
            <a:off x="6699555" y="4231317"/>
            <a:ext cx="1664238" cy="862101"/>
            <a:chOff x="9889562" y="5025480"/>
            <a:chExt cx="1664238" cy="862101"/>
          </a:xfrm>
        </p:grpSpPr>
        <p:grpSp>
          <p:nvGrpSpPr>
            <p:cNvPr id="30" name="Group 29"/>
            <p:cNvGrpSpPr/>
            <p:nvPr/>
          </p:nvGrpSpPr>
          <p:grpSpPr>
            <a:xfrm>
              <a:off x="9889562" y="5172326"/>
              <a:ext cx="1664238" cy="715255"/>
              <a:chOff x="9889562" y="5172326"/>
              <a:chExt cx="1664238" cy="715255"/>
            </a:xfrm>
          </p:grpSpPr>
          <p:sp>
            <p:nvSpPr>
              <p:cNvPr id="28" name="TextBox 27"/>
              <p:cNvSpPr txBox="1"/>
              <p:nvPr/>
            </p:nvSpPr>
            <p:spPr>
              <a:xfrm>
                <a:off x="9889562" y="5425916"/>
                <a:ext cx="16642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5</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3 </a:t>
                </a: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S</a:t>
                </a:r>
                <a:r>
                  <a:rPr kumimoji="0" lang="en-US" sz="2400" b="0" i="0" u="none" strike="noStrike" kern="1200" cap="none" spc="0" normalizeH="0" baseline="-25000" noProof="0" dirty="0">
                    <a:ln>
                      <a:noFill/>
                    </a:ln>
                    <a:solidFill>
                      <a:srgbClr val="C00000"/>
                    </a:solidFill>
                    <a:effectLst/>
                    <a:uLnTx/>
                    <a:uFillTx/>
                    <a:latin typeface="Calibri" panose="020F0502020204030204"/>
                    <a:ea typeface="+mn-ea"/>
                    <a:cs typeface="+mn-cs"/>
                  </a:rPr>
                  <a:t>2</a:t>
                </a:r>
              </a:p>
            </p:txBody>
          </p:sp>
          <p:sp>
            <p:nvSpPr>
              <p:cNvPr id="29" name="Left Brace 28"/>
              <p:cNvSpPr/>
              <p:nvPr/>
            </p:nvSpPr>
            <p:spPr>
              <a:xfrm rot="5400000">
                <a:off x="10436967" y="4690448"/>
                <a:ext cx="454603" cy="141836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5" name="Rectangle 44"/>
            <p:cNvSpPr/>
            <p:nvPr/>
          </p:nvSpPr>
          <p:spPr>
            <a:xfrm>
              <a:off x="10509171" y="5025480"/>
              <a:ext cx="290946" cy="23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2" name="Freeform 31"/>
          <p:cNvSpPr/>
          <p:nvPr/>
        </p:nvSpPr>
        <p:spPr>
          <a:xfrm>
            <a:off x="7107384" y="1668482"/>
            <a:ext cx="389937" cy="2709680"/>
          </a:xfrm>
          <a:custGeom>
            <a:avLst/>
            <a:gdLst>
              <a:gd name="connsiteX0" fmla="*/ 0 w 389937"/>
              <a:gd name="connsiteY0" fmla="*/ 0 h 2473037"/>
              <a:gd name="connsiteX1" fmla="*/ 109104 w 389937"/>
              <a:gd name="connsiteY1" fmla="*/ 540328 h 2473037"/>
              <a:gd name="connsiteX2" fmla="*/ 363682 w 389937"/>
              <a:gd name="connsiteY2" fmla="*/ 1007919 h 2473037"/>
              <a:gd name="connsiteX3" fmla="*/ 368877 w 389937"/>
              <a:gd name="connsiteY3" fmla="*/ 2473037 h 2473037"/>
            </a:gdLst>
            <a:ahLst/>
            <a:cxnLst>
              <a:cxn ang="0">
                <a:pos x="connsiteX0" y="connsiteY0"/>
              </a:cxn>
              <a:cxn ang="0">
                <a:pos x="connsiteX1" y="connsiteY1"/>
              </a:cxn>
              <a:cxn ang="0">
                <a:pos x="connsiteX2" y="connsiteY2"/>
              </a:cxn>
              <a:cxn ang="0">
                <a:pos x="connsiteX3" y="connsiteY3"/>
              </a:cxn>
            </a:cxnLst>
            <a:rect l="l" t="t" r="r" b="b"/>
            <a:pathLst>
              <a:path w="389937" h="2473037">
                <a:moveTo>
                  <a:pt x="0" y="0"/>
                </a:moveTo>
                <a:cubicBezTo>
                  <a:pt x="24245" y="186171"/>
                  <a:pt x="48490" y="372342"/>
                  <a:pt x="109104" y="540328"/>
                </a:cubicBezTo>
                <a:cubicBezTo>
                  <a:pt x="169718" y="708315"/>
                  <a:pt x="320387" y="685801"/>
                  <a:pt x="363682" y="1007919"/>
                </a:cubicBezTo>
                <a:cubicBezTo>
                  <a:pt x="406977" y="1330037"/>
                  <a:pt x="387927" y="1901537"/>
                  <a:pt x="368877" y="2473037"/>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9" name="Straight Arrow Connector 48"/>
          <p:cNvCxnSpPr/>
          <p:nvPr/>
        </p:nvCxnSpPr>
        <p:spPr>
          <a:xfrm>
            <a:off x="4519195" y="1615666"/>
            <a:ext cx="0" cy="2308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78483" y="5379134"/>
            <a:ext cx="4595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 = [</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S</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2,1,5</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S</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2,1,5</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S</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2,1,4</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 . </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S</a:t>
            </a:r>
            <a:r>
              <a:rPr kumimoji="0" lang="en-US" sz="2000" b="0" i="0" u="none" strike="noStrike" kern="1200" cap="none" spc="0" normalizeH="0" baseline="-25000" noProof="0" dirty="0">
                <a:ln>
                  <a:noFill/>
                </a:ln>
                <a:solidFill>
                  <a:srgbClr val="C00000"/>
                </a:solidFill>
                <a:effectLst/>
                <a:uLnTx/>
                <a:uFillTx/>
                <a:latin typeface="Calibri" panose="020F0502020204030204"/>
                <a:ea typeface="+mn-ea"/>
                <a:cs typeface="+mn-cs"/>
              </a:rPr>
              <a:t>2,6,2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 . S</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1,m,n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20" name="Freeform 19"/>
          <p:cNvSpPr/>
          <p:nvPr/>
        </p:nvSpPr>
        <p:spPr>
          <a:xfrm>
            <a:off x="3920417" y="2478975"/>
            <a:ext cx="1103588" cy="2925041"/>
          </a:xfrm>
          <a:custGeom>
            <a:avLst/>
            <a:gdLst>
              <a:gd name="connsiteX0" fmla="*/ 2151 w 1103588"/>
              <a:gd name="connsiteY0" fmla="*/ 0 h 2925041"/>
              <a:gd name="connsiteX1" fmla="*/ 59301 w 1103588"/>
              <a:gd name="connsiteY1" fmla="*/ 519546 h 2925041"/>
              <a:gd name="connsiteX2" fmla="*/ 397006 w 1103588"/>
              <a:gd name="connsiteY2" fmla="*/ 2000250 h 2925041"/>
              <a:gd name="connsiteX3" fmla="*/ 984092 w 1103588"/>
              <a:gd name="connsiteY3" fmla="*/ 2519796 h 2925041"/>
              <a:gd name="connsiteX4" fmla="*/ 1103588 w 1103588"/>
              <a:gd name="connsiteY4" fmla="*/ 2925041 h 292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588" h="2925041">
                <a:moveTo>
                  <a:pt x="2151" y="0"/>
                </a:moveTo>
                <a:cubicBezTo>
                  <a:pt x="-2179" y="93085"/>
                  <a:pt x="-6508" y="186171"/>
                  <a:pt x="59301" y="519546"/>
                </a:cubicBezTo>
                <a:cubicBezTo>
                  <a:pt x="125110" y="852921"/>
                  <a:pt x="242874" y="1666875"/>
                  <a:pt x="397006" y="2000250"/>
                </a:cubicBezTo>
                <a:cubicBezTo>
                  <a:pt x="551138" y="2333625"/>
                  <a:pt x="866328" y="2365664"/>
                  <a:pt x="984092" y="2519796"/>
                </a:cubicBezTo>
                <a:cubicBezTo>
                  <a:pt x="1101856" y="2673928"/>
                  <a:pt x="1102722" y="2799484"/>
                  <a:pt x="1103588" y="29250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20"/>
          <p:cNvSpPr/>
          <p:nvPr/>
        </p:nvSpPr>
        <p:spPr>
          <a:xfrm>
            <a:off x="7115017" y="5081898"/>
            <a:ext cx="1036651" cy="410441"/>
          </a:xfrm>
          <a:custGeom>
            <a:avLst/>
            <a:gdLst>
              <a:gd name="connsiteX0" fmla="*/ 1036651 w 1036651"/>
              <a:gd name="connsiteY0" fmla="*/ 0 h 410441"/>
              <a:gd name="connsiteX1" fmla="*/ 828833 w 1036651"/>
              <a:gd name="connsiteY1" fmla="*/ 124691 h 410441"/>
              <a:gd name="connsiteX2" fmla="*/ 127447 w 1036651"/>
              <a:gd name="connsiteY2" fmla="*/ 249382 h 410441"/>
              <a:gd name="connsiteX3" fmla="*/ 2756 w 1036651"/>
              <a:gd name="connsiteY3" fmla="*/ 410441 h 410441"/>
            </a:gdLst>
            <a:ahLst/>
            <a:cxnLst>
              <a:cxn ang="0">
                <a:pos x="connsiteX0" y="connsiteY0"/>
              </a:cxn>
              <a:cxn ang="0">
                <a:pos x="connsiteX1" y="connsiteY1"/>
              </a:cxn>
              <a:cxn ang="0">
                <a:pos x="connsiteX2" y="connsiteY2"/>
              </a:cxn>
              <a:cxn ang="0">
                <a:pos x="connsiteX3" y="connsiteY3"/>
              </a:cxn>
            </a:cxnLst>
            <a:rect l="l" t="t" r="r" b="b"/>
            <a:pathLst>
              <a:path w="1036651" h="410441">
                <a:moveTo>
                  <a:pt x="1036651" y="0"/>
                </a:moveTo>
                <a:cubicBezTo>
                  <a:pt x="1008509" y="41563"/>
                  <a:pt x="980367" y="83127"/>
                  <a:pt x="828833" y="124691"/>
                </a:cubicBezTo>
                <a:cubicBezTo>
                  <a:pt x="677299" y="166255"/>
                  <a:pt x="265126" y="201757"/>
                  <a:pt x="127447" y="249382"/>
                </a:cubicBezTo>
                <a:cubicBezTo>
                  <a:pt x="-10233" y="297007"/>
                  <a:pt x="-3739" y="353724"/>
                  <a:pt x="2756" y="410441"/>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Freeform 52"/>
          <p:cNvSpPr/>
          <p:nvPr/>
        </p:nvSpPr>
        <p:spPr>
          <a:xfrm>
            <a:off x="4229100" y="2489366"/>
            <a:ext cx="1376795" cy="2899064"/>
          </a:xfrm>
          <a:custGeom>
            <a:avLst/>
            <a:gdLst>
              <a:gd name="connsiteX0" fmla="*/ 0 w 1376795"/>
              <a:gd name="connsiteY0" fmla="*/ 0 h 2899064"/>
              <a:gd name="connsiteX1" fmla="*/ 161059 w 1376795"/>
              <a:gd name="connsiteY1" fmla="*/ 696191 h 2899064"/>
              <a:gd name="connsiteX2" fmla="*/ 862445 w 1376795"/>
              <a:gd name="connsiteY2" fmla="*/ 1896341 h 2899064"/>
              <a:gd name="connsiteX3" fmla="*/ 1070264 w 1376795"/>
              <a:gd name="connsiteY3" fmla="*/ 2275609 h 2899064"/>
              <a:gd name="connsiteX4" fmla="*/ 1376795 w 1376795"/>
              <a:gd name="connsiteY4" fmla="*/ 2899064 h 2899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795" h="2899064">
                <a:moveTo>
                  <a:pt x="0" y="0"/>
                </a:moveTo>
                <a:cubicBezTo>
                  <a:pt x="8659" y="190067"/>
                  <a:pt x="17318" y="380134"/>
                  <a:pt x="161059" y="696191"/>
                </a:cubicBezTo>
                <a:cubicBezTo>
                  <a:pt x="304800" y="1012248"/>
                  <a:pt x="710911" y="1633105"/>
                  <a:pt x="862445" y="1896341"/>
                </a:cubicBezTo>
                <a:cubicBezTo>
                  <a:pt x="1013979" y="2159577"/>
                  <a:pt x="984539" y="2108489"/>
                  <a:pt x="1070264" y="2275609"/>
                </a:cubicBezTo>
                <a:cubicBezTo>
                  <a:pt x="1155989" y="2442729"/>
                  <a:pt x="1266392" y="2670896"/>
                  <a:pt x="1376795"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53"/>
          <p:cNvSpPr/>
          <p:nvPr/>
        </p:nvSpPr>
        <p:spPr>
          <a:xfrm>
            <a:off x="4534734" y="2478975"/>
            <a:ext cx="1621880" cy="2899064"/>
          </a:xfrm>
          <a:custGeom>
            <a:avLst/>
            <a:gdLst>
              <a:gd name="connsiteX0" fmla="*/ 32071 w 1621880"/>
              <a:gd name="connsiteY0" fmla="*/ 0 h 2899064"/>
              <a:gd name="connsiteX1" fmla="*/ 16484 w 1621880"/>
              <a:gd name="connsiteY1" fmla="*/ 363682 h 2899064"/>
              <a:gd name="connsiteX2" fmla="*/ 234693 w 1621880"/>
              <a:gd name="connsiteY2" fmla="*/ 815687 h 2899064"/>
              <a:gd name="connsiteX3" fmla="*/ 717871 w 1621880"/>
              <a:gd name="connsiteY3" fmla="*/ 1257300 h 2899064"/>
              <a:gd name="connsiteX4" fmla="*/ 1195852 w 1621880"/>
              <a:gd name="connsiteY4" fmla="*/ 1984664 h 2899064"/>
              <a:gd name="connsiteX5" fmla="*/ 1621880 w 1621880"/>
              <a:gd name="connsiteY5" fmla="*/ 2899064 h 289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1880" h="2899064">
                <a:moveTo>
                  <a:pt x="32071" y="0"/>
                </a:moveTo>
                <a:cubicBezTo>
                  <a:pt x="7392" y="113867"/>
                  <a:pt x="-17286" y="227734"/>
                  <a:pt x="16484" y="363682"/>
                </a:cubicBezTo>
                <a:cubicBezTo>
                  <a:pt x="50254" y="499630"/>
                  <a:pt x="117795" y="666751"/>
                  <a:pt x="234693" y="815687"/>
                </a:cubicBezTo>
                <a:cubicBezTo>
                  <a:pt x="351591" y="964623"/>
                  <a:pt x="557678" y="1062471"/>
                  <a:pt x="717871" y="1257300"/>
                </a:cubicBezTo>
                <a:cubicBezTo>
                  <a:pt x="878064" y="1452129"/>
                  <a:pt x="1045184" y="1711037"/>
                  <a:pt x="1195852" y="1984664"/>
                </a:cubicBezTo>
                <a:cubicBezTo>
                  <a:pt x="1346520" y="2258291"/>
                  <a:pt x="1484200" y="2578677"/>
                  <a:pt x="1621880" y="2899064"/>
                </a:cubicBezTo>
              </a:path>
            </a:pathLst>
          </a:custGeom>
          <a:noFill/>
          <a:ln>
            <a:solidFill>
              <a:srgbClr val="C00000"/>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257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Rectangle 2695"/>
          <p:cNvSpPr>
            <a:spLocks noChangeArrowheads="1"/>
          </p:cNvSpPr>
          <p:nvPr/>
        </p:nvSpPr>
        <p:spPr bwMode="auto">
          <a:xfrm>
            <a:off x="3682173" y="641146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62626"/>
                </a:solidFill>
                <a:effectLst/>
                <a:latin typeface="Arial" panose="020B0604020202020204" pitchFamily="34" charset="0"/>
              </a:rPr>
              <a:t>Cell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2703" name="Rectangle 2929"/>
          <p:cNvSpPr>
            <a:spLocks noChangeArrowheads="1"/>
          </p:cNvSpPr>
          <p:nvPr/>
        </p:nvSpPr>
        <p:spPr bwMode="auto">
          <a:xfrm>
            <a:off x="8787686" y="6411460"/>
            <a:ext cx="4584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62626"/>
                </a:solidFill>
                <a:effectLst/>
                <a:latin typeface="Arial" panose="020B0604020202020204" pitchFamily="34" charset="0"/>
              </a:rPr>
              <a:t>Cell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128" name="Rectangle 2695"/>
          <p:cNvSpPr>
            <a:spLocks noChangeArrowheads="1"/>
          </p:cNvSpPr>
          <p:nvPr/>
        </p:nvSpPr>
        <p:spPr bwMode="auto">
          <a:xfrm rot="16200000">
            <a:off x="623532" y="2037992"/>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62626"/>
                </a:solidFill>
              </a:rPr>
              <a:t>PSC (</a:t>
            </a:r>
            <a:r>
              <a:rPr lang="en-US" altLang="en-US" sz="1400" dirty="0" err="1">
                <a:solidFill>
                  <a:srgbClr val="262626"/>
                </a:solidFill>
              </a:rPr>
              <a:t>pA</a:t>
            </a:r>
            <a:r>
              <a:rPr lang="en-US" altLang="en-US" sz="1400" dirty="0">
                <a:solidFill>
                  <a:srgbClr val="262626"/>
                </a:solidFill>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129" name="Rectangle 2695"/>
          <p:cNvSpPr>
            <a:spLocks noChangeArrowheads="1"/>
          </p:cNvSpPr>
          <p:nvPr/>
        </p:nvSpPr>
        <p:spPr bwMode="auto">
          <a:xfrm rot="16200000">
            <a:off x="623532" y="4875895"/>
            <a:ext cx="7582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62626"/>
                </a:solidFill>
              </a:rPr>
              <a:t>PSC (</a:t>
            </a:r>
            <a:r>
              <a:rPr lang="en-US" altLang="en-US" sz="1400" dirty="0" err="1">
                <a:solidFill>
                  <a:srgbClr val="262626"/>
                </a:solidFill>
              </a:rPr>
              <a:t>pA</a:t>
            </a:r>
            <a:r>
              <a:rPr lang="en-US" altLang="en-US" sz="1400" dirty="0">
                <a:solidFill>
                  <a:srgbClr val="262626"/>
                </a:solidFill>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134" name="Rectangle 3133"/>
          <p:cNvSpPr/>
          <p:nvPr/>
        </p:nvSpPr>
        <p:spPr>
          <a:xfrm>
            <a:off x="147519" y="91850"/>
            <a:ext cx="6284734" cy="369332"/>
          </a:xfrm>
          <a:prstGeom prst="rect">
            <a:avLst/>
          </a:prstGeom>
        </p:spPr>
        <p:txBody>
          <a:bodyPr wrap="none">
            <a:spAutoFit/>
          </a:bodyPr>
          <a:lstStyle/>
          <a:p>
            <a:r>
              <a:rPr lang="en-US" b="1" dirty="0"/>
              <a:t>Intra-cluster correlations (ICC)</a:t>
            </a:r>
            <a:r>
              <a:rPr lang="en-US" dirty="0"/>
              <a:t> for dataset4- AP evoked EPSC.xlsx</a:t>
            </a:r>
          </a:p>
        </p:txBody>
      </p:sp>
      <p:grpSp>
        <p:nvGrpSpPr>
          <p:cNvPr id="4031" name="Group 4030"/>
          <p:cNvGrpSpPr/>
          <p:nvPr/>
        </p:nvGrpSpPr>
        <p:grpSpPr>
          <a:xfrm>
            <a:off x="1224892" y="622755"/>
            <a:ext cx="4992688" cy="2811463"/>
            <a:chOff x="804863" y="409575"/>
            <a:chExt cx="4992688" cy="2811463"/>
          </a:xfrm>
        </p:grpSpPr>
        <p:sp>
          <p:nvSpPr>
            <p:cNvPr id="3833" name="Line 8"/>
            <p:cNvSpPr>
              <a:spLocks noChangeShapeType="1"/>
            </p:cNvSpPr>
            <p:nvPr/>
          </p:nvSpPr>
          <p:spPr bwMode="auto">
            <a:xfrm>
              <a:off x="1162050" y="2897188"/>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4" name="Line 9"/>
            <p:cNvSpPr>
              <a:spLocks noChangeShapeType="1"/>
            </p:cNvSpPr>
            <p:nvPr/>
          </p:nvSpPr>
          <p:spPr bwMode="auto">
            <a:xfrm>
              <a:off x="1162050" y="74295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5" name="Line 10"/>
            <p:cNvSpPr>
              <a:spLocks noChangeShapeType="1"/>
            </p:cNvSpPr>
            <p:nvPr/>
          </p:nvSpPr>
          <p:spPr bwMode="auto">
            <a:xfrm>
              <a:off x="116205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6" name="Line 11"/>
            <p:cNvSpPr>
              <a:spLocks noChangeShapeType="1"/>
            </p:cNvSpPr>
            <p:nvPr/>
          </p:nvSpPr>
          <p:spPr bwMode="auto">
            <a:xfrm>
              <a:off x="177006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7" name="Line 12"/>
            <p:cNvSpPr>
              <a:spLocks noChangeShapeType="1"/>
            </p:cNvSpPr>
            <p:nvPr/>
          </p:nvSpPr>
          <p:spPr bwMode="auto">
            <a:xfrm>
              <a:off x="2378075"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8" name="Line 13"/>
            <p:cNvSpPr>
              <a:spLocks noChangeShapeType="1"/>
            </p:cNvSpPr>
            <p:nvPr/>
          </p:nvSpPr>
          <p:spPr bwMode="auto">
            <a:xfrm>
              <a:off x="298450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9" name="Line 14"/>
            <p:cNvSpPr>
              <a:spLocks noChangeShapeType="1"/>
            </p:cNvSpPr>
            <p:nvPr/>
          </p:nvSpPr>
          <p:spPr bwMode="auto">
            <a:xfrm>
              <a:off x="359251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0" name="Line 15"/>
            <p:cNvSpPr>
              <a:spLocks noChangeShapeType="1"/>
            </p:cNvSpPr>
            <p:nvPr/>
          </p:nvSpPr>
          <p:spPr bwMode="auto">
            <a:xfrm>
              <a:off x="4198938"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1" name="Line 16"/>
            <p:cNvSpPr>
              <a:spLocks noChangeShapeType="1"/>
            </p:cNvSpPr>
            <p:nvPr/>
          </p:nvSpPr>
          <p:spPr bwMode="auto">
            <a:xfrm>
              <a:off x="4806950"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2" name="Line 17"/>
            <p:cNvSpPr>
              <a:spLocks noChangeShapeType="1"/>
            </p:cNvSpPr>
            <p:nvPr/>
          </p:nvSpPr>
          <p:spPr bwMode="auto">
            <a:xfrm>
              <a:off x="5414963" y="289718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3" name="Line 18"/>
            <p:cNvSpPr>
              <a:spLocks noChangeShapeType="1"/>
            </p:cNvSpPr>
            <p:nvPr/>
          </p:nvSpPr>
          <p:spPr bwMode="auto">
            <a:xfrm flipV="1">
              <a:off x="116205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4" name="Line 19"/>
            <p:cNvSpPr>
              <a:spLocks noChangeShapeType="1"/>
            </p:cNvSpPr>
            <p:nvPr/>
          </p:nvSpPr>
          <p:spPr bwMode="auto">
            <a:xfrm flipV="1">
              <a:off x="177006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5" name="Line 20"/>
            <p:cNvSpPr>
              <a:spLocks noChangeShapeType="1"/>
            </p:cNvSpPr>
            <p:nvPr/>
          </p:nvSpPr>
          <p:spPr bwMode="auto">
            <a:xfrm flipV="1">
              <a:off x="2378075"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6" name="Line 21"/>
            <p:cNvSpPr>
              <a:spLocks noChangeShapeType="1"/>
            </p:cNvSpPr>
            <p:nvPr/>
          </p:nvSpPr>
          <p:spPr bwMode="auto">
            <a:xfrm flipV="1">
              <a:off x="298450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7" name="Line 22"/>
            <p:cNvSpPr>
              <a:spLocks noChangeShapeType="1"/>
            </p:cNvSpPr>
            <p:nvPr/>
          </p:nvSpPr>
          <p:spPr bwMode="auto">
            <a:xfrm flipV="1">
              <a:off x="359251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8" name="Line 23"/>
            <p:cNvSpPr>
              <a:spLocks noChangeShapeType="1"/>
            </p:cNvSpPr>
            <p:nvPr/>
          </p:nvSpPr>
          <p:spPr bwMode="auto">
            <a:xfrm flipV="1">
              <a:off x="4198938"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9" name="Line 24"/>
            <p:cNvSpPr>
              <a:spLocks noChangeShapeType="1"/>
            </p:cNvSpPr>
            <p:nvPr/>
          </p:nvSpPr>
          <p:spPr bwMode="auto">
            <a:xfrm flipV="1">
              <a:off x="4806950"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0" name="Line 25"/>
            <p:cNvSpPr>
              <a:spLocks noChangeShapeType="1"/>
            </p:cNvSpPr>
            <p:nvPr/>
          </p:nvSpPr>
          <p:spPr bwMode="auto">
            <a:xfrm flipV="1">
              <a:off x="5414963" y="69850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26"/>
            <p:cNvSpPr>
              <a:spLocks noChangeArrowheads="1"/>
            </p:cNvSpPr>
            <p:nvPr/>
          </p:nvSpPr>
          <p:spPr bwMode="auto">
            <a:xfrm>
              <a:off x="11191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52" name="Rectangle 27"/>
            <p:cNvSpPr>
              <a:spLocks noChangeArrowheads="1"/>
            </p:cNvSpPr>
            <p:nvPr/>
          </p:nvSpPr>
          <p:spPr bwMode="auto">
            <a:xfrm>
              <a:off x="1725613"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53" name="Rectangle 28"/>
            <p:cNvSpPr>
              <a:spLocks noChangeArrowheads="1"/>
            </p:cNvSpPr>
            <p:nvPr/>
          </p:nvSpPr>
          <p:spPr bwMode="auto">
            <a:xfrm>
              <a:off x="2335213"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54" name="Rectangle 29"/>
            <p:cNvSpPr>
              <a:spLocks noChangeArrowheads="1"/>
            </p:cNvSpPr>
            <p:nvPr/>
          </p:nvSpPr>
          <p:spPr bwMode="auto">
            <a:xfrm>
              <a:off x="2940050"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55" name="Rectangle 30"/>
            <p:cNvSpPr>
              <a:spLocks noChangeArrowheads="1"/>
            </p:cNvSpPr>
            <p:nvPr/>
          </p:nvSpPr>
          <p:spPr bwMode="auto">
            <a:xfrm>
              <a:off x="3549650"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56" name="Rectangle 31"/>
            <p:cNvSpPr>
              <a:spLocks noChangeArrowheads="1"/>
            </p:cNvSpPr>
            <p:nvPr/>
          </p:nvSpPr>
          <p:spPr bwMode="auto">
            <a:xfrm>
              <a:off x="41544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57" name="Rectangle 32"/>
            <p:cNvSpPr>
              <a:spLocks noChangeArrowheads="1"/>
            </p:cNvSpPr>
            <p:nvPr/>
          </p:nvSpPr>
          <p:spPr bwMode="auto">
            <a:xfrm>
              <a:off x="4764088"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58" name="Rectangle 33"/>
            <p:cNvSpPr>
              <a:spLocks noChangeArrowheads="1"/>
            </p:cNvSpPr>
            <p:nvPr/>
          </p:nvSpPr>
          <p:spPr bwMode="auto">
            <a:xfrm>
              <a:off x="5368925" y="30162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60" name="Line 35"/>
            <p:cNvSpPr>
              <a:spLocks noChangeShapeType="1"/>
            </p:cNvSpPr>
            <p:nvPr/>
          </p:nvSpPr>
          <p:spPr bwMode="auto">
            <a:xfrm flipV="1">
              <a:off x="1162050" y="742950"/>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1" name="Line 36"/>
            <p:cNvSpPr>
              <a:spLocks noChangeShapeType="1"/>
            </p:cNvSpPr>
            <p:nvPr/>
          </p:nvSpPr>
          <p:spPr bwMode="auto">
            <a:xfrm flipV="1">
              <a:off x="5626100" y="742950"/>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2" name="Line 37"/>
            <p:cNvSpPr>
              <a:spLocks noChangeShapeType="1"/>
            </p:cNvSpPr>
            <p:nvPr/>
          </p:nvSpPr>
          <p:spPr bwMode="auto">
            <a:xfrm flipH="1">
              <a:off x="1117600" y="2897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3" name="Line 38"/>
            <p:cNvSpPr>
              <a:spLocks noChangeShapeType="1"/>
            </p:cNvSpPr>
            <p:nvPr/>
          </p:nvSpPr>
          <p:spPr bwMode="auto">
            <a:xfrm flipH="1">
              <a:off x="1117600" y="2466975"/>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4" name="Line 39"/>
            <p:cNvSpPr>
              <a:spLocks noChangeShapeType="1"/>
            </p:cNvSpPr>
            <p:nvPr/>
          </p:nvSpPr>
          <p:spPr bwMode="auto">
            <a:xfrm flipH="1">
              <a:off x="1117600" y="2036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5" name="Line 40"/>
            <p:cNvSpPr>
              <a:spLocks noChangeShapeType="1"/>
            </p:cNvSpPr>
            <p:nvPr/>
          </p:nvSpPr>
          <p:spPr bwMode="auto">
            <a:xfrm flipH="1">
              <a:off x="1117600" y="16049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6" name="Line 41"/>
            <p:cNvSpPr>
              <a:spLocks noChangeShapeType="1"/>
            </p:cNvSpPr>
            <p:nvPr/>
          </p:nvSpPr>
          <p:spPr bwMode="auto">
            <a:xfrm flipH="1">
              <a:off x="1117600" y="11747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7" name="Line 42"/>
            <p:cNvSpPr>
              <a:spLocks noChangeShapeType="1"/>
            </p:cNvSpPr>
            <p:nvPr/>
          </p:nvSpPr>
          <p:spPr bwMode="auto">
            <a:xfrm flipH="1">
              <a:off x="1117600" y="7429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8" name="Line 43"/>
            <p:cNvSpPr>
              <a:spLocks noChangeShapeType="1"/>
            </p:cNvSpPr>
            <p:nvPr/>
          </p:nvSpPr>
          <p:spPr bwMode="auto">
            <a:xfrm>
              <a:off x="5626100" y="2897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9" name="Line 44"/>
            <p:cNvSpPr>
              <a:spLocks noChangeShapeType="1"/>
            </p:cNvSpPr>
            <p:nvPr/>
          </p:nvSpPr>
          <p:spPr bwMode="auto">
            <a:xfrm>
              <a:off x="5626100" y="2466975"/>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0" name="Line 45"/>
            <p:cNvSpPr>
              <a:spLocks noChangeShapeType="1"/>
            </p:cNvSpPr>
            <p:nvPr/>
          </p:nvSpPr>
          <p:spPr bwMode="auto">
            <a:xfrm>
              <a:off x="5626100" y="20367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1" name="Line 46"/>
            <p:cNvSpPr>
              <a:spLocks noChangeShapeType="1"/>
            </p:cNvSpPr>
            <p:nvPr/>
          </p:nvSpPr>
          <p:spPr bwMode="auto">
            <a:xfrm>
              <a:off x="5626100" y="16049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2" name="Line 47"/>
            <p:cNvSpPr>
              <a:spLocks noChangeShapeType="1"/>
            </p:cNvSpPr>
            <p:nvPr/>
          </p:nvSpPr>
          <p:spPr bwMode="auto">
            <a:xfrm>
              <a:off x="5626100" y="11747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3" name="Line 48"/>
            <p:cNvSpPr>
              <a:spLocks noChangeShapeType="1"/>
            </p:cNvSpPr>
            <p:nvPr/>
          </p:nvSpPr>
          <p:spPr bwMode="auto">
            <a:xfrm>
              <a:off x="5626100" y="7429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4" name="Rectangle 49"/>
            <p:cNvSpPr>
              <a:spLocks noChangeArrowheads="1"/>
            </p:cNvSpPr>
            <p:nvPr/>
          </p:nvSpPr>
          <p:spPr bwMode="auto">
            <a:xfrm>
              <a:off x="976313" y="282098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75" name="Rectangle 50"/>
            <p:cNvSpPr>
              <a:spLocks noChangeArrowheads="1"/>
            </p:cNvSpPr>
            <p:nvPr/>
          </p:nvSpPr>
          <p:spPr bwMode="auto">
            <a:xfrm>
              <a:off x="804863" y="2392363"/>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76" name="Rectangle 51"/>
            <p:cNvSpPr>
              <a:spLocks noChangeArrowheads="1"/>
            </p:cNvSpPr>
            <p:nvPr/>
          </p:nvSpPr>
          <p:spPr bwMode="auto">
            <a:xfrm>
              <a:off x="804863" y="195897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77" name="Rectangle 52"/>
            <p:cNvSpPr>
              <a:spLocks noChangeArrowheads="1"/>
            </p:cNvSpPr>
            <p:nvPr/>
          </p:nvSpPr>
          <p:spPr bwMode="auto">
            <a:xfrm>
              <a:off x="804863" y="15303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78" name="Rectangle 53"/>
            <p:cNvSpPr>
              <a:spLocks noChangeArrowheads="1"/>
            </p:cNvSpPr>
            <p:nvPr/>
          </p:nvSpPr>
          <p:spPr bwMode="auto">
            <a:xfrm>
              <a:off x="804863" y="109537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400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79" name="Rectangle 54"/>
            <p:cNvSpPr>
              <a:spLocks noChangeArrowheads="1"/>
            </p:cNvSpPr>
            <p:nvPr/>
          </p:nvSpPr>
          <p:spPr bwMode="auto">
            <a:xfrm>
              <a:off x="804863" y="6667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88" name="Rectangle 63"/>
            <p:cNvSpPr>
              <a:spLocks noChangeArrowheads="1"/>
            </p:cNvSpPr>
            <p:nvPr/>
          </p:nvSpPr>
          <p:spPr bwMode="auto">
            <a:xfrm>
              <a:off x="1095375" y="461963"/>
              <a:ext cx="7858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Group 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89" name="Rectangle 64"/>
            <p:cNvSpPr>
              <a:spLocks noChangeArrowheads="1"/>
            </p:cNvSpPr>
            <p:nvPr/>
          </p:nvSpPr>
          <p:spPr bwMode="auto">
            <a:xfrm>
              <a:off x="1768475" y="409575"/>
              <a:ext cx="1524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0" name="Rectangle 65"/>
            <p:cNvSpPr>
              <a:spLocks noChangeArrowheads="1"/>
            </p:cNvSpPr>
            <p:nvPr/>
          </p:nvSpPr>
          <p:spPr bwMode="auto">
            <a:xfrm>
              <a:off x="1854200" y="461963"/>
              <a:ext cx="5572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1" name="Rectangle 66"/>
            <p:cNvSpPr>
              <a:spLocks noChangeArrowheads="1"/>
            </p:cNvSpPr>
            <p:nvPr/>
          </p:nvSpPr>
          <p:spPr bwMode="auto">
            <a:xfrm>
              <a:off x="2301875" y="571500"/>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2" name="Rectangle 67"/>
            <p:cNvSpPr>
              <a:spLocks noChangeArrowheads="1"/>
            </p:cNvSpPr>
            <p:nvPr/>
          </p:nvSpPr>
          <p:spPr bwMode="auto">
            <a:xfrm>
              <a:off x="2401888" y="461963"/>
              <a:ext cx="990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:0.017,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3" name="Rectangle 68"/>
            <p:cNvSpPr>
              <a:spLocks noChangeArrowheads="1"/>
            </p:cNvSpPr>
            <p:nvPr/>
          </p:nvSpPr>
          <p:spPr bwMode="auto">
            <a:xfrm>
              <a:off x="3259138"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4" name="Rectangle 69"/>
            <p:cNvSpPr>
              <a:spLocks noChangeArrowheads="1"/>
            </p:cNvSpPr>
            <p:nvPr/>
          </p:nvSpPr>
          <p:spPr bwMode="auto">
            <a:xfrm>
              <a:off x="3430588" y="46196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:0.83,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5" name="Rectangle 70"/>
            <p:cNvSpPr>
              <a:spLocks noChangeArrowheads="1"/>
            </p:cNvSpPr>
            <p:nvPr/>
          </p:nvSpPr>
          <p:spPr bwMode="auto">
            <a:xfrm>
              <a:off x="4197350"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6" name="Rectangle 71"/>
            <p:cNvSpPr>
              <a:spLocks noChangeArrowheads="1"/>
            </p:cNvSpPr>
            <p:nvPr/>
          </p:nvSpPr>
          <p:spPr bwMode="auto">
            <a:xfrm>
              <a:off x="4368800" y="46196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:0.75,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7" name="Rectangle 72"/>
            <p:cNvSpPr>
              <a:spLocks noChangeArrowheads="1"/>
            </p:cNvSpPr>
            <p:nvPr/>
          </p:nvSpPr>
          <p:spPr bwMode="auto">
            <a:xfrm>
              <a:off x="5135563" y="571500"/>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8" name="Rectangle 73"/>
            <p:cNvSpPr>
              <a:spLocks noChangeArrowheads="1"/>
            </p:cNvSpPr>
            <p:nvPr/>
          </p:nvSpPr>
          <p:spPr bwMode="auto">
            <a:xfrm>
              <a:off x="5307013" y="461963"/>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:0.59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99" name="Freeform 74"/>
            <p:cNvSpPr>
              <a:spLocks/>
            </p:cNvSpPr>
            <p:nvPr/>
          </p:nvSpPr>
          <p:spPr bwMode="auto">
            <a:xfrm>
              <a:off x="1609725" y="1517650"/>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0" name="Freeform 75"/>
            <p:cNvSpPr>
              <a:spLocks/>
            </p:cNvSpPr>
            <p:nvPr/>
          </p:nvSpPr>
          <p:spPr bwMode="auto">
            <a:xfrm>
              <a:off x="1609725" y="17430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1" name="Freeform 76"/>
            <p:cNvSpPr>
              <a:spLocks/>
            </p:cNvSpPr>
            <p:nvPr/>
          </p:nvSpPr>
          <p:spPr bwMode="auto">
            <a:xfrm>
              <a:off x="1609725" y="16541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2" name="Freeform 77"/>
            <p:cNvSpPr>
              <a:spLocks/>
            </p:cNvSpPr>
            <p:nvPr/>
          </p:nvSpPr>
          <p:spPr bwMode="auto">
            <a:xfrm>
              <a:off x="1609725" y="1535113"/>
              <a:ext cx="77788" cy="100013"/>
            </a:xfrm>
            <a:custGeom>
              <a:avLst/>
              <a:gdLst>
                <a:gd name="T0" fmla="*/ 0 w 49"/>
                <a:gd name="T1" fmla="*/ 32 h 63"/>
                <a:gd name="T2" fmla="*/ 25 w 49"/>
                <a:gd name="T3" fmla="*/ 63 h 63"/>
                <a:gd name="T4" fmla="*/ 49 w 49"/>
                <a:gd name="T5" fmla="*/ 32 h 63"/>
                <a:gd name="T6" fmla="*/ 25 w 49"/>
                <a:gd name="T7" fmla="*/ 0 h 63"/>
                <a:gd name="T8" fmla="*/ 0 w 49"/>
                <a:gd name="T9" fmla="*/ 32 h 63"/>
              </a:gdLst>
              <a:ahLst/>
              <a:cxnLst>
                <a:cxn ang="0">
                  <a:pos x="T0" y="T1"/>
                </a:cxn>
                <a:cxn ang="0">
                  <a:pos x="T2" y="T3"/>
                </a:cxn>
                <a:cxn ang="0">
                  <a:pos x="T4" y="T5"/>
                </a:cxn>
                <a:cxn ang="0">
                  <a:pos x="T6" y="T7"/>
                </a:cxn>
                <a:cxn ang="0">
                  <a:pos x="T8" y="T9"/>
                </a:cxn>
              </a:cxnLst>
              <a:rect l="0" t="0" r="r" b="b"/>
              <a:pathLst>
                <a:path w="49" h="63">
                  <a:moveTo>
                    <a:pt x="0" y="32"/>
                  </a:moveTo>
                  <a:lnTo>
                    <a:pt x="25" y="63"/>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3" name="Freeform 78"/>
            <p:cNvSpPr>
              <a:spLocks/>
            </p:cNvSpPr>
            <p:nvPr/>
          </p:nvSpPr>
          <p:spPr bwMode="auto">
            <a:xfrm>
              <a:off x="1609725" y="1527175"/>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4" name="Freeform 79"/>
            <p:cNvSpPr>
              <a:spLocks/>
            </p:cNvSpPr>
            <p:nvPr/>
          </p:nvSpPr>
          <p:spPr bwMode="auto">
            <a:xfrm>
              <a:off x="1609725" y="1593850"/>
              <a:ext cx="77788" cy="101600"/>
            </a:xfrm>
            <a:custGeom>
              <a:avLst/>
              <a:gdLst>
                <a:gd name="T0" fmla="*/ 0 w 49"/>
                <a:gd name="T1" fmla="*/ 32 h 64"/>
                <a:gd name="T2" fmla="*/ 25 w 49"/>
                <a:gd name="T3" fmla="*/ 64 h 64"/>
                <a:gd name="T4" fmla="*/ 49 w 49"/>
                <a:gd name="T5" fmla="*/ 32 h 64"/>
                <a:gd name="T6" fmla="*/ 25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5" y="64"/>
                  </a:lnTo>
                  <a:lnTo>
                    <a:pt x="49" y="32"/>
                  </a:lnTo>
                  <a:lnTo>
                    <a:pt x="25"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5" name="Freeform 80"/>
            <p:cNvSpPr>
              <a:spLocks/>
            </p:cNvSpPr>
            <p:nvPr/>
          </p:nvSpPr>
          <p:spPr bwMode="auto">
            <a:xfrm>
              <a:off x="2217738" y="2117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6" name="Freeform 81"/>
            <p:cNvSpPr>
              <a:spLocks/>
            </p:cNvSpPr>
            <p:nvPr/>
          </p:nvSpPr>
          <p:spPr bwMode="auto">
            <a:xfrm>
              <a:off x="2217738" y="20510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7" name="Freeform 82"/>
            <p:cNvSpPr>
              <a:spLocks/>
            </p:cNvSpPr>
            <p:nvPr/>
          </p:nvSpPr>
          <p:spPr bwMode="auto">
            <a:xfrm>
              <a:off x="2217738" y="1784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8" name="Freeform 83"/>
            <p:cNvSpPr>
              <a:spLocks/>
            </p:cNvSpPr>
            <p:nvPr/>
          </p:nvSpPr>
          <p:spPr bwMode="auto">
            <a:xfrm>
              <a:off x="2217738" y="16319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9" name="Freeform 84"/>
            <p:cNvSpPr>
              <a:spLocks/>
            </p:cNvSpPr>
            <p:nvPr/>
          </p:nvSpPr>
          <p:spPr bwMode="auto">
            <a:xfrm>
              <a:off x="2217738" y="14478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0" name="Freeform 85"/>
            <p:cNvSpPr>
              <a:spLocks/>
            </p:cNvSpPr>
            <p:nvPr/>
          </p:nvSpPr>
          <p:spPr bwMode="auto">
            <a:xfrm>
              <a:off x="2217738" y="16144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1" name="Freeform 86"/>
            <p:cNvSpPr>
              <a:spLocks/>
            </p:cNvSpPr>
            <p:nvPr/>
          </p:nvSpPr>
          <p:spPr bwMode="auto">
            <a:xfrm>
              <a:off x="2825750" y="2405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2" name="Freeform 87"/>
            <p:cNvSpPr>
              <a:spLocks/>
            </p:cNvSpPr>
            <p:nvPr/>
          </p:nvSpPr>
          <p:spPr bwMode="auto">
            <a:xfrm>
              <a:off x="2825750" y="2368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3" name="Freeform 88"/>
            <p:cNvSpPr>
              <a:spLocks/>
            </p:cNvSpPr>
            <p:nvPr/>
          </p:nvSpPr>
          <p:spPr bwMode="auto">
            <a:xfrm>
              <a:off x="2825750" y="23907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4" name="Freeform 89"/>
            <p:cNvSpPr>
              <a:spLocks/>
            </p:cNvSpPr>
            <p:nvPr/>
          </p:nvSpPr>
          <p:spPr bwMode="auto">
            <a:xfrm>
              <a:off x="2825750" y="2351088"/>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5" name="Freeform 90"/>
            <p:cNvSpPr>
              <a:spLocks/>
            </p:cNvSpPr>
            <p:nvPr/>
          </p:nvSpPr>
          <p:spPr bwMode="auto">
            <a:xfrm>
              <a:off x="2825750" y="20256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6" name="Freeform 91"/>
            <p:cNvSpPr>
              <a:spLocks/>
            </p:cNvSpPr>
            <p:nvPr/>
          </p:nvSpPr>
          <p:spPr bwMode="auto">
            <a:xfrm>
              <a:off x="2825750" y="20701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7" name="Freeform 92"/>
            <p:cNvSpPr>
              <a:spLocks/>
            </p:cNvSpPr>
            <p:nvPr/>
          </p:nvSpPr>
          <p:spPr bwMode="auto">
            <a:xfrm>
              <a:off x="3432175" y="21685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8" name="Freeform 93"/>
            <p:cNvSpPr>
              <a:spLocks/>
            </p:cNvSpPr>
            <p:nvPr/>
          </p:nvSpPr>
          <p:spPr bwMode="auto">
            <a:xfrm>
              <a:off x="3432175" y="21129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9" name="Freeform 94"/>
            <p:cNvSpPr>
              <a:spLocks/>
            </p:cNvSpPr>
            <p:nvPr/>
          </p:nvSpPr>
          <p:spPr bwMode="auto">
            <a:xfrm>
              <a:off x="3432175" y="217328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0" name="Freeform 95"/>
            <p:cNvSpPr>
              <a:spLocks/>
            </p:cNvSpPr>
            <p:nvPr/>
          </p:nvSpPr>
          <p:spPr bwMode="auto">
            <a:xfrm>
              <a:off x="3432175" y="2217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1" name="Freeform 96"/>
            <p:cNvSpPr>
              <a:spLocks/>
            </p:cNvSpPr>
            <p:nvPr/>
          </p:nvSpPr>
          <p:spPr bwMode="auto">
            <a:xfrm>
              <a:off x="3432175" y="2271713"/>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2" name="Freeform 97"/>
            <p:cNvSpPr>
              <a:spLocks/>
            </p:cNvSpPr>
            <p:nvPr/>
          </p:nvSpPr>
          <p:spPr bwMode="auto">
            <a:xfrm>
              <a:off x="3432175" y="20970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3" name="Freeform 98"/>
            <p:cNvSpPr>
              <a:spLocks/>
            </p:cNvSpPr>
            <p:nvPr/>
          </p:nvSpPr>
          <p:spPr bwMode="auto">
            <a:xfrm>
              <a:off x="4040188" y="26193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4" name="Freeform 99"/>
            <p:cNvSpPr>
              <a:spLocks/>
            </p:cNvSpPr>
            <p:nvPr/>
          </p:nvSpPr>
          <p:spPr bwMode="auto">
            <a:xfrm>
              <a:off x="4040188" y="2554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5" name="Freeform 100"/>
            <p:cNvSpPr>
              <a:spLocks/>
            </p:cNvSpPr>
            <p:nvPr/>
          </p:nvSpPr>
          <p:spPr bwMode="auto">
            <a:xfrm>
              <a:off x="4040188" y="23129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6" name="Freeform 101"/>
            <p:cNvSpPr>
              <a:spLocks/>
            </p:cNvSpPr>
            <p:nvPr/>
          </p:nvSpPr>
          <p:spPr bwMode="auto">
            <a:xfrm>
              <a:off x="4040188" y="2595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7" name="Freeform 102"/>
            <p:cNvSpPr>
              <a:spLocks/>
            </p:cNvSpPr>
            <p:nvPr/>
          </p:nvSpPr>
          <p:spPr bwMode="auto">
            <a:xfrm>
              <a:off x="4040188" y="24526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8" name="Freeform 103"/>
            <p:cNvSpPr>
              <a:spLocks/>
            </p:cNvSpPr>
            <p:nvPr/>
          </p:nvSpPr>
          <p:spPr bwMode="auto">
            <a:xfrm>
              <a:off x="4040188" y="25352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9" name="Freeform 104"/>
            <p:cNvSpPr>
              <a:spLocks/>
            </p:cNvSpPr>
            <p:nvPr/>
          </p:nvSpPr>
          <p:spPr bwMode="auto">
            <a:xfrm>
              <a:off x="4646613" y="20462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05"/>
            <p:cNvSpPr>
              <a:spLocks/>
            </p:cNvSpPr>
            <p:nvPr/>
          </p:nvSpPr>
          <p:spPr bwMode="auto">
            <a:xfrm>
              <a:off x="4646613" y="20208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1" name="Freeform 106"/>
            <p:cNvSpPr>
              <a:spLocks/>
            </p:cNvSpPr>
            <p:nvPr/>
          </p:nvSpPr>
          <p:spPr bwMode="auto">
            <a:xfrm>
              <a:off x="4646613" y="17764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2" name="Freeform 107"/>
            <p:cNvSpPr>
              <a:spLocks/>
            </p:cNvSpPr>
            <p:nvPr/>
          </p:nvSpPr>
          <p:spPr bwMode="auto">
            <a:xfrm>
              <a:off x="4646613" y="1820863"/>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3" name="Freeform 108"/>
            <p:cNvSpPr>
              <a:spLocks/>
            </p:cNvSpPr>
            <p:nvPr/>
          </p:nvSpPr>
          <p:spPr bwMode="auto">
            <a:xfrm>
              <a:off x="4646613" y="16637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4" name="Freeform 109"/>
            <p:cNvSpPr>
              <a:spLocks/>
            </p:cNvSpPr>
            <p:nvPr/>
          </p:nvSpPr>
          <p:spPr bwMode="auto">
            <a:xfrm>
              <a:off x="4646613" y="18145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5" name="Rectangle 110"/>
            <p:cNvSpPr>
              <a:spLocks noChangeArrowheads="1"/>
            </p:cNvSpPr>
            <p:nvPr/>
          </p:nvSpPr>
          <p:spPr bwMode="auto">
            <a:xfrm>
              <a:off x="1741488" y="2319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6" name="Rectangle 111"/>
            <p:cNvSpPr>
              <a:spLocks noChangeArrowheads="1"/>
            </p:cNvSpPr>
            <p:nvPr/>
          </p:nvSpPr>
          <p:spPr bwMode="auto">
            <a:xfrm>
              <a:off x="1741488" y="23383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7" name="Rectangle 112"/>
            <p:cNvSpPr>
              <a:spLocks noChangeArrowheads="1"/>
            </p:cNvSpPr>
            <p:nvPr/>
          </p:nvSpPr>
          <p:spPr bwMode="auto">
            <a:xfrm>
              <a:off x="1741488" y="2224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8" name="Rectangle 113"/>
            <p:cNvSpPr>
              <a:spLocks noChangeArrowheads="1"/>
            </p:cNvSpPr>
            <p:nvPr/>
          </p:nvSpPr>
          <p:spPr bwMode="auto">
            <a:xfrm>
              <a:off x="1741488" y="2378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9" name="Rectangle 114"/>
            <p:cNvSpPr>
              <a:spLocks noChangeArrowheads="1"/>
            </p:cNvSpPr>
            <p:nvPr/>
          </p:nvSpPr>
          <p:spPr bwMode="auto">
            <a:xfrm>
              <a:off x="1741488" y="21637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0" name="Rectangle 115"/>
            <p:cNvSpPr>
              <a:spLocks noChangeArrowheads="1"/>
            </p:cNvSpPr>
            <p:nvPr/>
          </p:nvSpPr>
          <p:spPr bwMode="auto">
            <a:xfrm>
              <a:off x="1741488" y="23637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1" name="Rectangle 116"/>
            <p:cNvSpPr>
              <a:spLocks noChangeArrowheads="1"/>
            </p:cNvSpPr>
            <p:nvPr/>
          </p:nvSpPr>
          <p:spPr bwMode="auto">
            <a:xfrm>
              <a:off x="2349500" y="2320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2" name="Rectangle 117"/>
            <p:cNvSpPr>
              <a:spLocks noChangeArrowheads="1"/>
            </p:cNvSpPr>
            <p:nvPr/>
          </p:nvSpPr>
          <p:spPr bwMode="auto">
            <a:xfrm>
              <a:off x="2349500" y="224948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3" name="Rectangle 118"/>
            <p:cNvSpPr>
              <a:spLocks noChangeArrowheads="1"/>
            </p:cNvSpPr>
            <p:nvPr/>
          </p:nvSpPr>
          <p:spPr bwMode="auto">
            <a:xfrm>
              <a:off x="2349500" y="2193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4" name="Rectangle 119"/>
            <p:cNvSpPr>
              <a:spLocks noChangeArrowheads="1"/>
            </p:cNvSpPr>
            <p:nvPr/>
          </p:nvSpPr>
          <p:spPr bwMode="auto">
            <a:xfrm>
              <a:off x="2349500" y="21574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20"/>
            <p:cNvSpPr>
              <a:spLocks noChangeArrowheads="1"/>
            </p:cNvSpPr>
            <p:nvPr/>
          </p:nvSpPr>
          <p:spPr bwMode="auto">
            <a:xfrm>
              <a:off x="2349500" y="19700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6" name="Rectangle 121"/>
            <p:cNvSpPr>
              <a:spLocks noChangeArrowheads="1"/>
            </p:cNvSpPr>
            <p:nvPr/>
          </p:nvSpPr>
          <p:spPr bwMode="auto">
            <a:xfrm>
              <a:off x="2349500" y="19875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22"/>
            <p:cNvSpPr>
              <a:spLocks noChangeArrowheads="1"/>
            </p:cNvSpPr>
            <p:nvPr/>
          </p:nvSpPr>
          <p:spPr bwMode="auto">
            <a:xfrm>
              <a:off x="2955925" y="251936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8" name="Rectangle 123"/>
            <p:cNvSpPr>
              <a:spLocks noChangeArrowheads="1"/>
            </p:cNvSpPr>
            <p:nvPr/>
          </p:nvSpPr>
          <p:spPr bwMode="auto">
            <a:xfrm>
              <a:off x="2955925" y="2500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24"/>
            <p:cNvSpPr>
              <a:spLocks noChangeArrowheads="1"/>
            </p:cNvSpPr>
            <p:nvPr/>
          </p:nvSpPr>
          <p:spPr bwMode="auto">
            <a:xfrm>
              <a:off x="2955925" y="2562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0" name="Rectangle 125"/>
            <p:cNvSpPr>
              <a:spLocks noChangeArrowheads="1"/>
            </p:cNvSpPr>
            <p:nvPr/>
          </p:nvSpPr>
          <p:spPr bwMode="auto">
            <a:xfrm>
              <a:off x="2955925" y="24892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26"/>
            <p:cNvSpPr>
              <a:spLocks noChangeArrowheads="1"/>
            </p:cNvSpPr>
            <p:nvPr/>
          </p:nvSpPr>
          <p:spPr bwMode="auto">
            <a:xfrm>
              <a:off x="2955925" y="2486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2" name="Rectangle 127"/>
            <p:cNvSpPr>
              <a:spLocks noChangeArrowheads="1"/>
            </p:cNvSpPr>
            <p:nvPr/>
          </p:nvSpPr>
          <p:spPr bwMode="auto">
            <a:xfrm>
              <a:off x="2955925" y="251460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28"/>
            <p:cNvSpPr>
              <a:spLocks noChangeArrowheads="1"/>
            </p:cNvSpPr>
            <p:nvPr/>
          </p:nvSpPr>
          <p:spPr bwMode="auto">
            <a:xfrm>
              <a:off x="3563938" y="22431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4" name="Rectangle 129"/>
            <p:cNvSpPr>
              <a:spLocks noChangeArrowheads="1"/>
            </p:cNvSpPr>
            <p:nvPr/>
          </p:nvSpPr>
          <p:spPr bwMode="auto">
            <a:xfrm>
              <a:off x="3563938" y="2054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0"/>
            <p:cNvSpPr>
              <a:spLocks noChangeArrowheads="1"/>
            </p:cNvSpPr>
            <p:nvPr/>
          </p:nvSpPr>
          <p:spPr bwMode="auto">
            <a:xfrm>
              <a:off x="3563938" y="1890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6" name="Rectangle 131"/>
            <p:cNvSpPr>
              <a:spLocks noChangeArrowheads="1"/>
            </p:cNvSpPr>
            <p:nvPr/>
          </p:nvSpPr>
          <p:spPr bwMode="auto">
            <a:xfrm>
              <a:off x="3563938" y="1316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2"/>
            <p:cNvSpPr>
              <a:spLocks noChangeArrowheads="1"/>
            </p:cNvSpPr>
            <p:nvPr/>
          </p:nvSpPr>
          <p:spPr bwMode="auto">
            <a:xfrm>
              <a:off x="3563938" y="1136650"/>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8" name="Rectangle 133"/>
            <p:cNvSpPr>
              <a:spLocks noChangeArrowheads="1"/>
            </p:cNvSpPr>
            <p:nvPr/>
          </p:nvSpPr>
          <p:spPr bwMode="auto">
            <a:xfrm>
              <a:off x="3563938" y="9239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4"/>
            <p:cNvSpPr>
              <a:spLocks noChangeArrowheads="1"/>
            </p:cNvSpPr>
            <p:nvPr/>
          </p:nvSpPr>
          <p:spPr bwMode="auto">
            <a:xfrm>
              <a:off x="4170363" y="2052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0" name="Rectangle 135"/>
            <p:cNvSpPr>
              <a:spLocks noChangeArrowheads="1"/>
            </p:cNvSpPr>
            <p:nvPr/>
          </p:nvSpPr>
          <p:spPr bwMode="auto">
            <a:xfrm>
              <a:off x="4170363" y="20955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6"/>
            <p:cNvSpPr>
              <a:spLocks noChangeArrowheads="1"/>
            </p:cNvSpPr>
            <p:nvPr/>
          </p:nvSpPr>
          <p:spPr bwMode="auto">
            <a:xfrm>
              <a:off x="4170363" y="1792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2" name="Rectangle 137"/>
            <p:cNvSpPr>
              <a:spLocks noChangeArrowheads="1"/>
            </p:cNvSpPr>
            <p:nvPr/>
          </p:nvSpPr>
          <p:spPr bwMode="auto">
            <a:xfrm>
              <a:off x="4170363" y="1924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8"/>
            <p:cNvSpPr>
              <a:spLocks noChangeArrowheads="1"/>
            </p:cNvSpPr>
            <p:nvPr/>
          </p:nvSpPr>
          <p:spPr bwMode="auto">
            <a:xfrm>
              <a:off x="4170363" y="1851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4" name="Rectangle 139"/>
            <p:cNvSpPr>
              <a:spLocks noChangeArrowheads="1"/>
            </p:cNvSpPr>
            <p:nvPr/>
          </p:nvSpPr>
          <p:spPr bwMode="auto">
            <a:xfrm>
              <a:off x="4170363" y="1893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40"/>
            <p:cNvSpPr>
              <a:spLocks noChangeArrowheads="1"/>
            </p:cNvSpPr>
            <p:nvPr/>
          </p:nvSpPr>
          <p:spPr bwMode="auto">
            <a:xfrm>
              <a:off x="4778375" y="16795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6" name="Rectangle 141"/>
            <p:cNvSpPr>
              <a:spLocks noChangeArrowheads="1"/>
            </p:cNvSpPr>
            <p:nvPr/>
          </p:nvSpPr>
          <p:spPr bwMode="auto">
            <a:xfrm>
              <a:off x="4778375" y="155098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42"/>
            <p:cNvSpPr>
              <a:spLocks noChangeArrowheads="1"/>
            </p:cNvSpPr>
            <p:nvPr/>
          </p:nvSpPr>
          <p:spPr bwMode="auto">
            <a:xfrm>
              <a:off x="4778375" y="15557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8" name="Rectangle 143"/>
            <p:cNvSpPr>
              <a:spLocks noChangeArrowheads="1"/>
            </p:cNvSpPr>
            <p:nvPr/>
          </p:nvSpPr>
          <p:spPr bwMode="auto">
            <a:xfrm>
              <a:off x="4778375" y="1758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44"/>
            <p:cNvSpPr>
              <a:spLocks noChangeArrowheads="1"/>
            </p:cNvSpPr>
            <p:nvPr/>
          </p:nvSpPr>
          <p:spPr bwMode="auto">
            <a:xfrm>
              <a:off x="4778375" y="1670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0" name="Rectangle 145"/>
            <p:cNvSpPr>
              <a:spLocks noChangeArrowheads="1"/>
            </p:cNvSpPr>
            <p:nvPr/>
          </p:nvSpPr>
          <p:spPr bwMode="auto">
            <a:xfrm>
              <a:off x="4778375" y="18573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46"/>
            <p:cNvSpPr>
              <a:spLocks noChangeArrowheads="1"/>
            </p:cNvSpPr>
            <p:nvPr/>
          </p:nvSpPr>
          <p:spPr bwMode="auto">
            <a:xfrm>
              <a:off x="5386388" y="17494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2" name="Rectangle 147"/>
            <p:cNvSpPr>
              <a:spLocks noChangeArrowheads="1"/>
            </p:cNvSpPr>
            <p:nvPr/>
          </p:nvSpPr>
          <p:spPr bwMode="auto">
            <a:xfrm>
              <a:off x="5386388" y="14525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8"/>
            <p:cNvSpPr>
              <a:spLocks noChangeArrowheads="1"/>
            </p:cNvSpPr>
            <p:nvPr/>
          </p:nvSpPr>
          <p:spPr bwMode="auto">
            <a:xfrm>
              <a:off x="5386388" y="13271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4" name="Rectangle 149"/>
            <p:cNvSpPr>
              <a:spLocks noChangeArrowheads="1"/>
            </p:cNvSpPr>
            <p:nvPr/>
          </p:nvSpPr>
          <p:spPr bwMode="auto">
            <a:xfrm>
              <a:off x="5386388" y="1382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50"/>
            <p:cNvSpPr>
              <a:spLocks noChangeArrowheads="1"/>
            </p:cNvSpPr>
            <p:nvPr/>
          </p:nvSpPr>
          <p:spPr bwMode="auto">
            <a:xfrm>
              <a:off x="5386388" y="14605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6" name="Rectangle 151"/>
            <p:cNvSpPr>
              <a:spLocks noChangeArrowheads="1"/>
            </p:cNvSpPr>
            <p:nvPr/>
          </p:nvSpPr>
          <p:spPr bwMode="auto">
            <a:xfrm>
              <a:off x="5386388" y="13858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7" name="Freeform 152"/>
            <p:cNvSpPr>
              <a:spLocks/>
            </p:cNvSpPr>
            <p:nvPr/>
          </p:nvSpPr>
          <p:spPr bwMode="auto">
            <a:xfrm>
              <a:off x="1847850" y="23241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53"/>
            <p:cNvSpPr>
              <a:spLocks/>
            </p:cNvSpPr>
            <p:nvPr/>
          </p:nvSpPr>
          <p:spPr bwMode="auto">
            <a:xfrm>
              <a:off x="1847850" y="20462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9" name="Freeform 154"/>
            <p:cNvSpPr>
              <a:spLocks/>
            </p:cNvSpPr>
            <p:nvPr/>
          </p:nvSpPr>
          <p:spPr bwMode="auto">
            <a:xfrm>
              <a:off x="1847850" y="2000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55"/>
            <p:cNvSpPr>
              <a:spLocks/>
            </p:cNvSpPr>
            <p:nvPr/>
          </p:nvSpPr>
          <p:spPr bwMode="auto">
            <a:xfrm>
              <a:off x="1847850" y="20828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1" name="Freeform 156"/>
            <p:cNvSpPr>
              <a:spLocks/>
            </p:cNvSpPr>
            <p:nvPr/>
          </p:nvSpPr>
          <p:spPr bwMode="auto">
            <a:xfrm>
              <a:off x="1847850" y="17621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57"/>
            <p:cNvSpPr>
              <a:spLocks/>
            </p:cNvSpPr>
            <p:nvPr/>
          </p:nvSpPr>
          <p:spPr bwMode="auto">
            <a:xfrm>
              <a:off x="1847850" y="19224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3" name="Freeform 158"/>
            <p:cNvSpPr>
              <a:spLocks/>
            </p:cNvSpPr>
            <p:nvPr/>
          </p:nvSpPr>
          <p:spPr bwMode="auto">
            <a:xfrm>
              <a:off x="2454275" y="2341563"/>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59"/>
            <p:cNvSpPr>
              <a:spLocks/>
            </p:cNvSpPr>
            <p:nvPr/>
          </p:nvSpPr>
          <p:spPr bwMode="auto">
            <a:xfrm>
              <a:off x="2454275" y="2370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60"/>
            <p:cNvSpPr>
              <a:spLocks/>
            </p:cNvSpPr>
            <p:nvPr/>
          </p:nvSpPr>
          <p:spPr bwMode="auto">
            <a:xfrm>
              <a:off x="2454275" y="22621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61"/>
            <p:cNvSpPr>
              <a:spLocks/>
            </p:cNvSpPr>
            <p:nvPr/>
          </p:nvSpPr>
          <p:spPr bwMode="auto">
            <a:xfrm>
              <a:off x="2454275" y="2078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62"/>
            <p:cNvSpPr>
              <a:spLocks/>
            </p:cNvSpPr>
            <p:nvPr/>
          </p:nvSpPr>
          <p:spPr bwMode="auto">
            <a:xfrm>
              <a:off x="2454275" y="19669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63"/>
            <p:cNvSpPr>
              <a:spLocks/>
            </p:cNvSpPr>
            <p:nvPr/>
          </p:nvSpPr>
          <p:spPr bwMode="auto">
            <a:xfrm>
              <a:off x="2454275" y="227171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64"/>
            <p:cNvSpPr>
              <a:spLocks/>
            </p:cNvSpPr>
            <p:nvPr/>
          </p:nvSpPr>
          <p:spPr bwMode="auto">
            <a:xfrm>
              <a:off x="3062288" y="23701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65"/>
            <p:cNvSpPr>
              <a:spLocks/>
            </p:cNvSpPr>
            <p:nvPr/>
          </p:nvSpPr>
          <p:spPr bwMode="auto">
            <a:xfrm>
              <a:off x="3062288" y="22621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66"/>
            <p:cNvSpPr>
              <a:spLocks/>
            </p:cNvSpPr>
            <p:nvPr/>
          </p:nvSpPr>
          <p:spPr bwMode="auto">
            <a:xfrm>
              <a:off x="3062288" y="21574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67"/>
            <p:cNvSpPr>
              <a:spLocks/>
            </p:cNvSpPr>
            <p:nvPr/>
          </p:nvSpPr>
          <p:spPr bwMode="auto">
            <a:xfrm>
              <a:off x="3062288" y="2108200"/>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68"/>
            <p:cNvSpPr>
              <a:spLocks/>
            </p:cNvSpPr>
            <p:nvPr/>
          </p:nvSpPr>
          <p:spPr bwMode="auto">
            <a:xfrm>
              <a:off x="3062288" y="20367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69"/>
            <p:cNvSpPr>
              <a:spLocks/>
            </p:cNvSpPr>
            <p:nvPr/>
          </p:nvSpPr>
          <p:spPr bwMode="auto">
            <a:xfrm>
              <a:off x="3062288" y="21526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70"/>
            <p:cNvSpPr>
              <a:spLocks/>
            </p:cNvSpPr>
            <p:nvPr/>
          </p:nvSpPr>
          <p:spPr bwMode="auto">
            <a:xfrm>
              <a:off x="3670300" y="21224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71"/>
            <p:cNvSpPr>
              <a:spLocks/>
            </p:cNvSpPr>
            <p:nvPr/>
          </p:nvSpPr>
          <p:spPr bwMode="auto">
            <a:xfrm>
              <a:off x="3670300" y="18288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72"/>
            <p:cNvSpPr>
              <a:spLocks/>
            </p:cNvSpPr>
            <p:nvPr/>
          </p:nvSpPr>
          <p:spPr bwMode="auto">
            <a:xfrm>
              <a:off x="3670300" y="16256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73"/>
            <p:cNvSpPr>
              <a:spLocks/>
            </p:cNvSpPr>
            <p:nvPr/>
          </p:nvSpPr>
          <p:spPr bwMode="auto">
            <a:xfrm>
              <a:off x="3670300" y="17145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74"/>
            <p:cNvSpPr>
              <a:spLocks/>
            </p:cNvSpPr>
            <p:nvPr/>
          </p:nvSpPr>
          <p:spPr bwMode="auto">
            <a:xfrm>
              <a:off x="3670300" y="16510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0" name="Freeform 175"/>
            <p:cNvSpPr>
              <a:spLocks/>
            </p:cNvSpPr>
            <p:nvPr/>
          </p:nvSpPr>
          <p:spPr bwMode="auto">
            <a:xfrm>
              <a:off x="3670300" y="161290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76"/>
            <p:cNvSpPr>
              <a:spLocks/>
            </p:cNvSpPr>
            <p:nvPr/>
          </p:nvSpPr>
          <p:spPr bwMode="auto">
            <a:xfrm>
              <a:off x="4276725" y="21463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77"/>
            <p:cNvSpPr>
              <a:spLocks/>
            </p:cNvSpPr>
            <p:nvPr/>
          </p:nvSpPr>
          <p:spPr bwMode="auto">
            <a:xfrm>
              <a:off x="4276725" y="24701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78"/>
            <p:cNvSpPr>
              <a:spLocks/>
            </p:cNvSpPr>
            <p:nvPr/>
          </p:nvSpPr>
          <p:spPr bwMode="auto">
            <a:xfrm>
              <a:off x="4276725" y="1989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79"/>
            <p:cNvSpPr>
              <a:spLocks/>
            </p:cNvSpPr>
            <p:nvPr/>
          </p:nvSpPr>
          <p:spPr bwMode="auto">
            <a:xfrm>
              <a:off x="4276725" y="2016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80"/>
            <p:cNvSpPr>
              <a:spLocks/>
            </p:cNvSpPr>
            <p:nvPr/>
          </p:nvSpPr>
          <p:spPr bwMode="auto">
            <a:xfrm>
              <a:off x="4276725" y="20113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81"/>
            <p:cNvSpPr>
              <a:spLocks/>
            </p:cNvSpPr>
            <p:nvPr/>
          </p:nvSpPr>
          <p:spPr bwMode="auto">
            <a:xfrm>
              <a:off x="4276725" y="16573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82"/>
            <p:cNvSpPr>
              <a:spLocks/>
            </p:cNvSpPr>
            <p:nvPr/>
          </p:nvSpPr>
          <p:spPr bwMode="auto">
            <a:xfrm>
              <a:off x="4884738" y="17795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83"/>
            <p:cNvSpPr>
              <a:spLocks/>
            </p:cNvSpPr>
            <p:nvPr/>
          </p:nvSpPr>
          <p:spPr bwMode="auto">
            <a:xfrm>
              <a:off x="4884738" y="1811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84"/>
            <p:cNvSpPr>
              <a:spLocks/>
            </p:cNvSpPr>
            <p:nvPr/>
          </p:nvSpPr>
          <p:spPr bwMode="auto">
            <a:xfrm>
              <a:off x="4884738" y="1670050"/>
              <a:ext cx="87313" cy="74613"/>
            </a:xfrm>
            <a:custGeom>
              <a:avLst/>
              <a:gdLst>
                <a:gd name="T0" fmla="*/ 28 w 55"/>
                <a:gd name="T1" fmla="*/ 47 h 47"/>
                <a:gd name="T2" fmla="*/ 0 w 55"/>
                <a:gd name="T3" fmla="*/ 0 h 47"/>
                <a:gd name="T4" fmla="*/ 55 w 55"/>
                <a:gd name="T5" fmla="*/ 0 h 47"/>
                <a:gd name="T6" fmla="*/ 28 w 55"/>
                <a:gd name="T7" fmla="*/ 47 h 47"/>
              </a:gdLst>
              <a:ahLst/>
              <a:cxnLst>
                <a:cxn ang="0">
                  <a:pos x="T0" y="T1"/>
                </a:cxn>
                <a:cxn ang="0">
                  <a:pos x="T2" y="T3"/>
                </a:cxn>
                <a:cxn ang="0">
                  <a:pos x="T4" y="T5"/>
                </a:cxn>
                <a:cxn ang="0">
                  <a:pos x="T6" y="T7"/>
                </a:cxn>
              </a:cxnLst>
              <a:rect l="0" t="0" r="r" b="b"/>
              <a:pathLst>
                <a:path w="55" h="47">
                  <a:moveTo>
                    <a:pt x="28" y="47"/>
                  </a:moveTo>
                  <a:lnTo>
                    <a:pt x="0" y="0"/>
                  </a:lnTo>
                  <a:lnTo>
                    <a:pt x="55"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85"/>
            <p:cNvSpPr>
              <a:spLocks/>
            </p:cNvSpPr>
            <p:nvPr/>
          </p:nvSpPr>
          <p:spPr bwMode="auto">
            <a:xfrm>
              <a:off x="4884738" y="1741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86"/>
            <p:cNvSpPr>
              <a:spLocks/>
            </p:cNvSpPr>
            <p:nvPr/>
          </p:nvSpPr>
          <p:spPr bwMode="auto">
            <a:xfrm>
              <a:off x="4884738" y="1233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87"/>
            <p:cNvSpPr>
              <a:spLocks/>
            </p:cNvSpPr>
            <p:nvPr/>
          </p:nvSpPr>
          <p:spPr bwMode="auto">
            <a:xfrm>
              <a:off x="4884738" y="11763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3" name="Rectangle 188"/>
            <p:cNvSpPr>
              <a:spLocks noChangeArrowheads="1"/>
            </p:cNvSpPr>
            <p:nvPr/>
          </p:nvSpPr>
          <p:spPr bwMode="auto">
            <a:xfrm>
              <a:off x="1581150" y="804863"/>
              <a:ext cx="1044575" cy="563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Rectangle 189"/>
            <p:cNvSpPr>
              <a:spLocks noChangeArrowheads="1"/>
            </p:cNvSpPr>
            <p:nvPr/>
          </p:nvSpPr>
          <p:spPr bwMode="auto">
            <a:xfrm>
              <a:off x="2030413" y="838200"/>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15" name="Freeform 190"/>
            <p:cNvSpPr>
              <a:spLocks/>
            </p:cNvSpPr>
            <p:nvPr/>
          </p:nvSpPr>
          <p:spPr bwMode="auto">
            <a:xfrm>
              <a:off x="1773238" y="8588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6" name="Rectangle 191"/>
            <p:cNvSpPr>
              <a:spLocks noChangeArrowheads="1"/>
            </p:cNvSpPr>
            <p:nvPr/>
          </p:nvSpPr>
          <p:spPr bwMode="auto">
            <a:xfrm>
              <a:off x="2030413" y="101441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17" name="Rectangle 192"/>
            <p:cNvSpPr>
              <a:spLocks noChangeArrowheads="1"/>
            </p:cNvSpPr>
            <p:nvPr/>
          </p:nvSpPr>
          <p:spPr bwMode="auto">
            <a:xfrm>
              <a:off x="1782763" y="1057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8" name="Rectangle 193"/>
            <p:cNvSpPr>
              <a:spLocks noChangeArrowheads="1"/>
            </p:cNvSpPr>
            <p:nvPr/>
          </p:nvSpPr>
          <p:spPr bwMode="auto">
            <a:xfrm>
              <a:off x="2030413" y="119221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19" name="Freeform 194"/>
            <p:cNvSpPr>
              <a:spLocks/>
            </p:cNvSpPr>
            <p:nvPr/>
          </p:nvSpPr>
          <p:spPr bwMode="auto">
            <a:xfrm>
              <a:off x="1766888" y="1238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0" name="Rectangle 195"/>
            <p:cNvSpPr>
              <a:spLocks noChangeArrowheads="1"/>
            </p:cNvSpPr>
            <p:nvPr/>
          </p:nvSpPr>
          <p:spPr bwMode="auto">
            <a:xfrm>
              <a:off x="1581150" y="804863"/>
              <a:ext cx="1044575" cy="563563"/>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 name="Group 1"/>
          <p:cNvGrpSpPr/>
          <p:nvPr/>
        </p:nvGrpSpPr>
        <p:grpSpPr>
          <a:xfrm>
            <a:off x="6258854" y="675143"/>
            <a:ext cx="5016500" cy="2759076"/>
            <a:chOff x="6258854" y="675143"/>
            <a:chExt cx="5016500" cy="2759076"/>
          </a:xfrm>
        </p:grpSpPr>
        <p:sp>
          <p:nvSpPr>
            <p:cNvPr id="4022" name="Line 197"/>
            <p:cNvSpPr>
              <a:spLocks noChangeShapeType="1"/>
            </p:cNvSpPr>
            <p:nvPr/>
          </p:nvSpPr>
          <p:spPr bwMode="auto">
            <a:xfrm>
              <a:off x="6701767" y="3110368"/>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3" name="Line 198"/>
            <p:cNvSpPr>
              <a:spLocks noChangeShapeType="1"/>
            </p:cNvSpPr>
            <p:nvPr/>
          </p:nvSpPr>
          <p:spPr bwMode="auto">
            <a:xfrm>
              <a:off x="6701767" y="95613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4" name="Line 199"/>
            <p:cNvSpPr>
              <a:spLocks noChangeShapeType="1"/>
            </p:cNvSpPr>
            <p:nvPr/>
          </p:nvSpPr>
          <p:spPr bwMode="auto">
            <a:xfrm>
              <a:off x="6701767"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5" name="Line 200"/>
            <p:cNvSpPr>
              <a:spLocks noChangeShapeType="1"/>
            </p:cNvSpPr>
            <p:nvPr/>
          </p:nvSpPr>
          <p:spPr bwMode="auto">
            <a:xfrm>
              <a:off x="7258979"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6" name="Line 201"/>
            <p:cNvSpPr>
              <a:spLocks noChangeShapeType="1"/>
            </p:cNvSpPr>
            <p:nvPr/>
          </p:nvSpPr>
          <p:spPr bwMode="auto">
            <a:xfrm>
              <a:off x="7817779"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7" name="Line 202"/>
            <p:cNvSpPr>
              <a:spLocks noChangeShapeType="1"/>
            </p:cNvSpPr>
            <p:nvPr/>
          </p:nvSpPr>
          <p:spPr bwMode="auto">
            <a:xfrm>
              <a:off x="8374992"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8" name="Line 203"/>
            <p:cNvSpPr>
              <a:spLocks noChangeShapeType="1"/>
            </p:cNvSpPr>
            <p:nvPr/>
          </p:nvSpPr>
          <p:spPr bwMode="auto">
            <a:xfrm>
              <a:off x="8933792"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9" name="Line 204"/>
            <p:cNvSpPr>
              <a:spLocks noChangeShapeType="1"/>
            </p:cNvSpPr>
            <p:nvPr/>
          </p:nvSpPr>
          <p:spPr bwMode="auto">
            <a:xfrm>
              <a:off x="9491004"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2" name="Line 206"/>
            <p:cNvSpPr>
              <a:spLocks noChangeShapeType="1"/>
            </p:cNvSpPr>
            <p:nvPr/>
          </p:nvSpPr>
          <p:spPr bwMode="auto">
            <a:xfrm>
              <a:off x="10049804"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3" name="Line 207"/>
            <p:cNvSpPr>
              <a:spLocks noChangeShapeType="1"/>
            </p:cNvSpPr>
            <p:nvPr/>
          </p:nvSpPr>
          <p:spPr bwMode="auto">
            <a:xfrm>
              <a:off x="10607017"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5" name="Line 208"/>
            <p:cNvSpPr>
              <a:spLocks noChangeShapeType="1"/>
            </p:cNvSpPr>
            <p:nvPr/>
          </p:nvSpPr>
          <p:spPr bwMode="auto">
            <a:xfrm>
              <a:off x="11165817" y="3110368"/>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 name="Line 209"/>
            <p:cNvSpPr>
              <a:spLocks noChangeShapeType="1"/>
            </p:cNvSpPr>
            <p:nvPr/>
          </p:nvSpPr>
          <p:spPr bwMode="auto">
            <a:xfrm flipV="1">
              <a:off x="6701767"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6" name="Line 210"/>
            <p:cNvSpPr>
              <a:spLocks noChangeShapeType="1"/>
            </p:cNvSpPr>
            <p:nvPr/>
          </p:nvSpPr>
          <p:spPr bwMode="auto">
            <a:xfrm flipV="1">
              <a:off x="7258979"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1" name="Line 211"/>
            <p:cNvSpPr>
              <a:spLocks noChangeShapeType="1"/>
            </p:cNvSpPr>
            <p:nvPr/>
          </p:nvSpPr>
          <p:spPr bwMode="auto">
            <a:xfrm flipV="1">
              <a:off x="7817779"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2" name="Line 212"/>
            <p:cNvSpPr>
              <a:spLocks noChangeShapeType="1"/>
            </p:cNvSpPr>
            <p:nvPr/>
          </p:nvSpPr>
          <p:spPr bwMode="auto">
            <a:xfrm flipV="1">
              <a:off x="8374992"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3" name="Line 213"/>
            <p:cNvSpPr>
              <a:spLocks noChangeShapeType="1"/>
            </p:cNvSpPr>
            <p:nvPr/>
          </p:nvSpPr>
          <p:spPr bwMode="auto">
            <a:xfrm flipV="1">
              <a:off x="8933792"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4" name="Line 214"/>
            <p:cNvSpPr>
              <a:spLocks noChangeShapeType="1"/>
            </p:cNvSpPr>
            <p:nvPr/>
          </p:nvSpPr>
          <p:spPr bwMode="auto">
            <a:xfrm flipV="1">
              <a:off x="9491004"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5" name="Line 215"/>
            <p:cNvSpPr>
              <a:spLocks noChangeShapeType="1"/>
            </p:cNvSpPr>
            <p:nvPr/>
          </p:nvSpPr>
          <p:spPr bwMode="auto">
            <a:xfrm flipV="1">
              <a:off x="10049804"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6" name="Line 216"/>
            <p:cNvSpPr>
              <a:spLocks noChangeShapeType="1"/>
            </p:cNvSpPr>
            <p:nvPr/>
          </p:nvSpPr>
          <p:spPr bwMode="auto">
            <a:xfrm flipV="1">
              <a:off x="10607017"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7" name="Line 217"/>
            <p:cNvSpPr>
              <a:spLocks noChangeShapeType="1"/>
            </p:cNvSpPr>
            <p:nvPr/>
          </p:nvSpPr>
          <p:spPr bwMode="auto">
            <a:xfrm flipV="1">
              <a:off x="11165817" y="91168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8" name="Rectangle 218"/>
            <p:cNvSpPr>
              <a:spLocks noChangeArrowheads="1"/>
            </p:cNvSpPr>
            <p:nvPr/>
          </p:nvSpPr>
          <p:spPr bwMode="auto">
            <a:xfrm>
              <a:off x="6658904"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75" name="Rectangle 219"/>
            <p:cNvSpPr>
              <a:spLocks noChangeArrowheads="1"/>
            </p:cNvSpPr>
            <p:nvPr/>
          </p:nvSpPr>
          <p:spPr bwMode="auto">
            <a:xfrm>
              <a:off x="7216117"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76" name="Rectangle 220"/>
            <p:cNvSpPr>
              <a:spLocks noChangeArrowheads="1"/>
            </p:cNvSpPr>
            <p:nvPr/>
          </p:nvSpPr>
          <p:spPr bwMode="auto">
            <a:xfrm>
              <a:off x="7773329"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77" name="Rectangle 221"/>
            <p:cNvSpPr>
              <a:spLocks noChangeArrowheads="1"/>
            </p:cNvSpPr>
            <p:nvPr/>
          </p:nvSpPr>
          <p:spPr bwMode="auto">
            <a:xfrm>
              <a:off x="8330542"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78" name="Rectangle 222"/>
            <p:cNvSpPr>
              <a:spLocks noChangeArrowheads="1"/>
            </p:cNvSpPr>
            <p:nvPr/>
          </p:nvSpPr>
          <p:spPr bwMode="auto">
            <a:xfrm>
              <a:off x="8892517"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79" name="Rectangle 223"/>
            <p:cNvSpPr>
              <a:spLocks noChangeArrowheads="1"/>
            </p:cNvSpPr>
            <p:nvPr/>
          </p:nvSpPr>
          <p:spPr bwMode="auto">
            <a:xfrm>
              <a:off x="9449729"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80" name="Rectangle 224"/>
            <p:cNvSpPr>
              <a:spLocks noChangeArrowheads="1"/>
            </p:cNvSpPr>
            <p:nvPr/>
          </p:nvSpPr>
          <p:spPr bwMode="auto">
            <a:xfrm>
              <a:off x="10006942"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81" name="Rectangle 225"/>
            <p:cNvSpPr>
              <a:spLocks noChangeArrowheads="1"/>
            </p:cNvSpPr>
            <p:nvPr/>
          </p:nvSpPr>
          <p:spPr bwMode="auto">
            <a:xfrm>
              <a:off x="10564154"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82" name="Rectangle 226"/>
            <p:cNvSpPr>
              <a:spLocks noChangeArrowheads="1"/>
            </p:cNvSpPr>
            <p:nvPr/>
          </p:nvSpPr>
          <p:spPr bwMode="auto">
            <a:xfrm>
              <a:off x="11122954" y="3229431"/>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23" name="Line 228"/>
            <p:cNvSpPr>
              <a:spLocks noChangeShapeType="1"/>
            </p:cNvSpPr>
            <p:nvPr/>
          </p:nvSpPr>
          <p:spPr bwMode="auto">
            <a:xfrm flipV="1">
              <a:off x="6701767" y="956131"/>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7" name="Line 229"/>
            <p:cNvSpPr>
              <a:spLocks noChangeShapeType="1"/>
            </p:cNvSpPr>
            <p:nvPr/>
          </p:nvSpPr>
          <p:spPr bwMode="auto">
            <a:xfrm flipV="1">
              <a:off x="11165817" y="956131"/>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8" name="Line 230"/>
            <p:cNvSpPr>
              <a:spLocks noChangeShapeType="1"/>
            </p:cNvSpPr>
            <p:nvPr/>
          </p:nvSpPr>
          <p:spPr bwMode="auto">
            <a:xfrm flipH="1">
              <a:off x="6657317" y="311036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9" name="Line 231"/>
            <p:cNvSpPr>
              <a:spLocks noChangeShapeType="1"/>
            </p:cNvSpPr>
            <p:nvPr/>
          </p:nvSpPr>
          <p:spPr bwMode="auto">
            <a:xfrm flipH="1">
              <a:off x="6657317" y="27515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0" name="Line 232"/>
            <p:cNvSpPr>
              <a:spLocks noChangeShapeType="1"/>
            </p:cNvSpPr>
            <p:nvPr/>
          </p:nvSpPr>
          <p:spPr bwMode="auto">
            <a:xfrm flipH="1">
              <a:off x="6657317" y="239281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1" name="Line 233"/>
            <p:cNvSpPr>
              <a:spLocks noChangeShapeType="1"/>
            </p:cNvSpPr>
            <p:nvPr/>
          </p:nvSpPr>
          <p:spPr bwMode="auto">
            <a:xfrm flipH="1">
              <a:off x="6657317" y="203404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2" name="Line 234"/>
            <p:cNvSpPr>
              <a:spLocks noChangeShapeType="1"/>
            </p:cNvSpPr>
            <p:nvPr/>
          </p:nvSpPr>
          <p:spPr bwMode="auto">
            <a:xfrm flipH="1">
              <a:off x="6657317" y="167526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3" name="Line 235"/>
            <p:cNvSpPr>
              <a:spLocks noChangeShapeType="1"/>
            </p:cNvSpPr>
            <p:nvPr/>
          </p:nvSpPr>
          <p:spPr bwMode="auto">
            <a:xfrm flipH="1">
              <a:off x="6657317" y="13164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4" name="Line 236"/>
            <p:cNvSpPr>
              <a:spLocks noChangeShapeType="1"/>
            </p:cNvSpPr>
            <p:nvPr/>
          </p:nvSpPr>
          <p:spPr bwMode="auto">
            <a:xfrm flipH="1">
              <a:off x="6657317" y="956131"/>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9" name="Line 237"/>
            <p:cNvSpPr>
              <a:spLocks noChangeShapeType="1"/>
            </p:cNvSpPr>
            <p:nvPr/>
          </p:nvSpPr>
          <p:spPr bwMode="auto">
            <a:xfrm>
              <a:off x="11165817" y="311036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7" name="Line 238"/>
            <p:cNvSpPr>
              <a:spLocks noChangeShapeType="1"/>
            </p:cNvSpPr>
            <p:nvPr/>
          </p:nvSpPr>
          <p:spPr bwMode="auto">
            <a:xfrm>
              <a:off x="11165817" y="27515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 name="Line 239"/>
            <p:cNvSpPr>
              <a:spLocks noChangeShapeType="1"/>
            </p:cNvSpPr>
            <p:nvPr/>
          </p:nvSpPr>
          <p:spPr bwMode="auto">
            <a:xfrm>
              <a:off x="11165817" y="239281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 name="Line 240"/>
            <p:cNvSpPr>
              <a:spLocks noChangeShapeType="1"/>
            </p:cNvSpPr>
            <p:nvPr/>
          </p:nvSpPr>
          <p:spPr bwMode="auto">
            <a:xfrm>
              <a:off x="11165817" y="203404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 name="Line 241"/>
            <p:cNvSpPr>
              <a:spLocks noChangeShapeType="1"/>
            </p:cNvSpPr>
            <p:nvPr/>
          </p:nvSpPr>
          <p:spPr bwMode="auto">
            <a:xfrm>
              <a:off x="11165817" y="167526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1" name="Line 242"/>
            <p:cNvSpPr>
              <a:spLocks noChangeShapeType="1"/>
            </p:cNvSpPr>
            <p:nvPr/>
          </p:nvSpPr>
          <p:spPr bwMode="auto">
            <a:xfrm>
              <a:off x="11165817" y="13164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 name="Line 243"/>
            <p:cNvSpPr>
              <a:spLocks noChangeShapeType="1"/>
            </p:cNvSpPr>
            <p:nvPr/>
          </p:nvSpPr>
          <p:spPr bwMode="auto">
            <a:xfrm>
              <a:off x="11165817" y="956131"/>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3" name="Rectangle 244"/>
            <p:cNvSpPr>
              <a:spLocks noChangeArrowheads="1"/>
            </p:cNvSpPr>
            <p:nvPr/>
          </p:nvSpPr>
          <p:spPr bwMode="auto">
            <a:xfrm>
              <a:off x="6516029" y="3034168"/>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14" name="Rectangle 245"/>
            <p:cNvSpPr>
              <a:spLocks noChangeArrowheads="1"/>
            </p:cNvSpPr>
            <p:nvPr/>
          </p:nvSpPr>
          <p:spPr bwMode="auto">
            <a:xfrm>
              <a:off x="6344579" y="2676981"/>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15" name="Rectangle 246"/>
            <p:cNvSpPr>
              <a:spLocks noChangeArrowheads="1"/>
            </p:cNvSpPr>
            <p:nvPr/>
          </p:nvSpPr>
          <p:spPr bwMode="auto">
            <a:xfrm>
              <a:off x="6258854" y="2315031"/>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33" name="Rectangle 247"/>
            <p:cNvSpPr>
              <a:spLocks noChangeArrowheads="1"/>
            </p:cNvSpPr>
            <p:nvPr/>
          </p:nvSpPr>
          <p:spPr bwMode="auto">
            <a:xfrm>
              <a:off x="6258854" y="1957843"/>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51" name="Rectangle 248"/>
            <p:cNvSpPr>
              <a:spLocks noChangeArrowheads="1"/>
            </p:cNvSpPr>
            <p:nvPr/>
          </p:nvSpPr>
          <p:spPr bwMode="auto">
            <a:xfrm>
              <a:off x="6258854" y="1600656"/>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73" name="Rectangle 249"/>
            <p:cNvSpPr>
              <a:spLocks noChangeArrowheads="1"/>
            </p:cNvSpPr>
            <p:nvPr/>
          </p:nvSpPr>
          <p:spPr bwMode="auto">
            <a:xfrm>
              <a:off x="6258854" y="1237118"/>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74" name="Rectangle 250"/>
            <p:cNvSpPr>
              <a:spLocks noChangeArrowheads="1"/>
            </p:cNvSpPr>
            <p:nvPr/>
          </p:nvSpPr>
          <p:spPr bwMode="auto">
            <a:xfrm>
              <a:off x="6258854" y="879931"/>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3000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83" name="Rectangle 259"/>
            <p:cNvSpPr>
              <a:spLocks noChangeArrowheads="1"/>
            </p:cNvSpPr>
            <p:nvPr/>
          </p:nvSpPr>
          <p:spPr bwMode="auto">
            <a:xfrm>
              <a:off x="6739867" y="675143"/>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Group B**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84" name="Rectangle 260"/>
            <p:cNvSpPr>
              <a:spLocks noChangeArrowheads="1"/>
            </p:cNvSpPr>
            <p:nvPr/>
          </p:nvSpPr>
          <p:spPr bwMode="auto">
            <a:xfrm>
              <a:off x="7925729" y="784681"/>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85" name="Rectangle 261"/>
            <p:cNvSpPr>
              <a:spLocks noChangeArrowheads="1"/>
            </p:cNvSpPr>
            <p:nvPr/>
          </p:nvSpPr>
          <p:spPr bwMode="auto">
            <a:xfrm>
              <a:off x="8025742" y="675143"/>
              <a:ext cx="790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:0.4,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86" name="Rectangle 262"/>
            <p:cNvSpPr>
              <a:spLocks noChangeArrowheads="1"/>
            </p:cNvSpPr>
            <p:nvPr/>
          </p:nvSpPr>
          <p:spPr bwMode="auto">
            <a:xfrm>
              <a:off x="8697254" y="78468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87" name="Rectangle 263"/>
            <p:cNvSpPr>
              <a:spLocks noChangeArrowheads="1"/>
            </p:cNvSpPr>
            <p:nvPr/>
          </p:nvSpPr>
          <p:spPr bwMode="auto">
            <a:xfrm>
              <a:off x="8868704" y="67514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:0.82,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88" name="Rectangle 264"/>
            <p:cNvSpPr>
              <a:spLocks noChangeArrowheads="1"/>
            </p:cNvSpPr>
            <p:nvPr/>
          </p:nvSpPr>
          <p:spPr bwMode="auto">
            <a:xfrm>
              <a:off x="9635467" y="78468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89" name="Rectangle 265"/>
            <p:cNvSpPr>
              <a:spLocks noChangeArrowheads="1"/>
            </p:cNvSpPr>
            <p:nvPr/>
          </p:nvSpPr>
          <p:spPr bwMode="auto">
            <a:xfrm>
              <a:off x="9806917" y="675143"/>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:0.66,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90" name="Rectangle 266"/>
            <p:cNvSpPr>
              <a:spLocks noChangeArrowheads="1"/>
            </p:cNvSpPr>
            <p:nvPr/>
          </p:nvSpPr>
          <p:spPr bwMode="auto">
            <a:xfrm>
              <a:off x="10573679" y="784681"/>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91" name="Rectangle 267"/>
            <p:cNvSpPr>
              <a:spLocks noChangeArrowheads="1"/>
            </p:cNvSpPr>
            <p:nvPr/>
          </p:nvSpPr>
          <p:spPr bwMode="auto">
            <a:xfrm>
              <a:off x="10746717" y="675143"/>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:0.79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92" name="Freeform 268"/>
            <p:cNvSpPr>
              <a:spLocks/>
            </p:cNvSpPr>
            <p:nvPr/>
          </p:nvSpPr>
          <p:spPr bwMode="auto">
            <a:xfrm>
              <a:off x="7109754" y="15514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3" name="Freeform 269"/>
            <p:cNvSpPr>
              <a:spLocks/>
            </p:cNvSpPr>
            <p:nvPr/>
          </p:nvSpPr>
          <p:spPr bwMode="auto">
            <a:xfrm>
              <a:off x="7109754" y="15181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4" name="Freeform 270"/>
            <p:cNvSpPr>
              <a:spLocks/>
            </p:cNvSpPr>
            <p:nvPr/>
          </p:nvSpPr>
          <p:spPr bwMode="auto">
            <a:xfrm>
              <a:off x="7109754" y="170225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5" name="Freeform 271"/>
            <p:cNvSpPr>
              <a:spLocks/>
            </p:cNvSpPr>
            <p:nvPr/>
          </p:nvSpPr>
          <p:spPr bwMode="auto">
            <a:xfrm>
              <a:off x="7109754" y="15927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6" name="Freeform 272"/>
            <p:cNvSpPr>
              <a:spLocks/>
            </p:cNvSpPr>
            <p:nvPr/>
          </p:nvSpPr>
          <p:spPr bwMode="auto">
            <a:xfrm>
              <a:off x="7109754" y="1546681"/>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7" name="Freeform 273"/>
            <p:cNvSpPr>
              <a:spLocks/>
            </p:cNvSpPr>
            <p:nvPr/>
          </p:nvSpPr>
          <p:spPr bwMode="auto">
            <a:xfrm>
              <a:off x="7109754" y="151493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8" name="Freeform 274"/>
            <p:cNvSpPr>
              <a:spLocks/>
            </p:cNvSpPr>
            <p:nvPr/>
          </p:nvSpPr>
          <p:spPr bwMode="auto">
            <a:xfrm>
              <a:off x="7666967" y="258490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9" name="Freeform 275"/>
            <p:cNvSpPr>
              <a:spLocks/>
            </p:cNvSpPr>
            <p:nvPr/>
          </p:nvSpPr>
          <p:spPr bwMode="auto">
            <a:xfrm>
              <a:off x="7666967" y="2564268"/>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0" name="Freeform 276"/>
            <p:cNvSpPr>
              <a:spLocks/>
            </p:cNvSpPr>
            <p:nvPr/>
          </p:nvSpPr>
          <p:spPr bwMode="auto">
            <a:xfrm>
              <a:off x="7666967" y="245155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1" name="Freeform 277"/>
            <p:cNvSpPr>
              <a:spLocks/>
            </p:cNvSpPr>
            <p:nvPr/>
          </p:nvSpPr>
          <p:spPr bwMode="auto">
            <a:xfrm>
              <a:off x="7666967" y="239440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2" name="Freeform 278"/>
            <p:cNvSpPr>
              <a:spLocks/>
            </p:cNvSpPr>
            <p:nvPr/>
          </p:nvSpPr>
          <p:spPr bwMode="auto">
            <a:xfrm>
              <a:off x="7666967" y="2291218"/>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3" name="Freeform 279"/>
            <p:cNvSpPr>
              <a:spLocks/>
            </p:cNvSpPr>
            <p:nvPr/>
          </p:nvSpPr>
          <p:spPr bwMode="auto">
            <a:xfrm>
              <a:off x="7666967" y="2083256"/>
              <a:ext cx="77788" cy="101600"/>
            </a:xfrm>
            <a:custGeom>
              <a:avLst/>
              <a:gdLst>
                <a:gd name="T0" fmla="*/ 0 w 49"/>
                <a:gd name="T1" fmla="*/ 32 h 64"/>
                <a:gd name="T2" fmla="*/ 24 w 49"/>
                <a:gd name="T3" fmla="*/ 64 h 64"/>
                <a:gd name="T4" fmla="*/ 49 w 49"/>
                <a:gd name="T5" fmla="*/ 32 h 64"/>
                <a:gd name="T6" fmla="*/ 24 w 49"/>
                <a:gd name="T7" fmla="*/ 0 h 64"/>
                <a:gd name="T8" fmla="*/ 0 w 49"/>
                <a:gd name="T9" fmla="*/ 32 h 64"/>
              </a:gdLst>
              <a:ahLst/>
              <a:cxnLst>
                <a:cxn ang="0">
                  <a:pos x="T0" y="T1"/>
                </a:cxn>
                <a:cxn ang="0">
                  <a:pos x="T2" y="T3"/>
                </a:cxn>
                <a:cxn ang="0">
                  <a:pos x="T4" y="T5"/>
                </a:cxn>
                <a:cxn ang="0">
                  <a:pos x="T6" y="T7"/>
                </a:cxn>
                <a:cxn ang="0">
                  <a:pos x="T8" y="T9"/>
                </a:cxn>
              </a:cxnLst>
              <a:rect l="0" t="0" r="r" b="b"/>
              <a:pathLst>
                <a:path w="49" h="64">
                  <a:moveTo>
                    <a:pt x="0" y="32"/>
                  </a:moveTo>
                  <a:lnTo>
                    <a:pt x="24" y="64"/>
                  </a:lnTo>
                  <a:lnTo>
                    <a:pt x="49"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4" name="Freeform 280"/>
            <p:cNvSpPr>
              <a:spLocks/>
            </p:cNvSpPr>
            <p:nvPr/>
          </p:nvSpPr>
          <p:spPr bwMode="auto">
            <a:xfrm>
              <a:off x="8225767" y="21531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5" name="Freeform 281"/>
            <p:cNvSpPr>
              <a:spLocks/>
            </p:cNvSpPr>
            <p:nvPr/>
          </p:nvSpPr>
          <p:spPr bwMode="auto">
            <a:xfrm>
              <a:off x="8225767" y="21642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6" name="Freeform 282"/>
            <p:cNvSpPr>
              <a:spLocks/>
            </p:cNvSpPr>
            <p:nvPr/>
          </p:nvSpPr>
          <p:spPr bwMode="auto">
            <a:xfrm>
              <a:off x="8225767" y="211818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7" name="Freeform 283"/>
            <p:cNvSpPr>
              <a:spLocks/>
            </p:cNvSpPr>
            <p:nvPr/>
          </p:nvSpPr>
          <p:spPr bwMode="auto">
            <a:xfrm>
              <a:off x="8225767" y="205785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8" name="Freeform 284"/>
            <p:cNvSpPr>
              <a:spLocks/>
            </p:cNvSpPr>
            <p:nvPr/>
          </p:nvSpPr>
          <p:spPr bwMode="auto">
            <a:xfrm>
              <a:off x="8225767" y="199118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9" name="Freeform 285"/>
            <p:cNvSpPr>
              <a:spLocks/>
            </p:cNvSpPr>
            <p:nvPr/>
          </p:nvSpPr>
          <p:spPr bwMode="auto">
            <a:xfrm>
              <a:off x="8225767" y="20467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0" name="Freeform 286"/>
            <p:cNvSpPr>
              <a:spLocks/>
            </p:cNvSpPr>
            <p:nvPr/>
          </p:nvSpPr>
          <p:spPr bwMode="auto">
            <a:xfrm>
              <a:off x="8782979" y="192133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1" name="Freeform 287"/>
            <p:cNvSpPr>
              <a:spLocks/>
            </p:cNvSpPr>
            <p:nvPr/>
          </p:nvSpPr>
          <p:spPr bwMode="auto">
            <a:xfrm>
              <a:off x="8782979" y="1914981"/>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2" name="Freeform 288"/>
            <p:cNvSpPr>
              <a:spLocks/>
            </p:cNvSpPr>
            <p:nvPr/>
          </p:nvSpPr>
          <p:spPr bwMode="auto">
            <a:xfrm>
              <a:off x="8782979" y="20261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3" name="Freeform 289"/>
            <p:cNvSpPr>
              <a:spLocks/>
            </p:cNvSpPr>
            <p:nvPr/>
          </p:nvSpPr>
          <p:spPr bwMode="auto">
            <a:xfrm>
              <a:off x="8782979" y="207373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4" name="Freeform 290"/>
            <p:cNvSpPr>
              <a:spLocks/>
            </p:cNvSpPr>
            <p:nvPr/>
          </p:nvSpPr>
          <p:spPr bwMode="auto">
            <a:xfrm>
              <a:off x="8782979" y="214993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5" name="Freeform 291"/>
            <p:cNvSpPr>
              <a:spLocks/>
            </p:cNvSpPr>
            <p:nvPr/>
          </p:nvSpPr>
          <p:spPr bwMode="auto">
            <a:xfrm>
              <a:off x="8782979" y="219279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6" name="Freeform 292"/>
            <p:cNvSpPr>
              <a:spLocks/>
            </p:cNvSpPr>
            <p:nvPr/>
          </p:nvSpPr>
          <p:spPr bwMode="auto">
            <a:xfrm>
              <a:off x="9341779" y="22308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7" name="Freeform 293"/>
            <p:cNvSpPr>
              <a:spLocks/>
            </p:cNvSpPr>
            <p:nvPr/>
          </p:nvSpPr>
          <p:spPr bwMode="auto">
            <a:xfrm>
              <a:off x="9341779" y="214516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8" name="Freeform 294"/>
            <p:cNvSpPr>
              <a:spLocks/>
            </p:cNvSpPr>
            <p:nvPr/>
          </p:nvSpPr>
          <p:spPr bwMode="auto">
            <a:xfrm>
              <a:off x="9341779" y="21515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9" name="Freeform 295"/>
            <p:cNvSpPr>
              <a:spLocks/>
            </p:cNvSpPr>
            <p:nvPr/>
          </p:nvSpPr>
          <p:spPr bwMode="auto">
            <a:xfrm>
              <a:off x="9341779" y="240075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0" name="Freeform 296"/>
            <p:cNvSpPr>
              <a:spLocks/>
            </p:cNvSpPr>
            <p:nvPr/>
          </p:nvSpPr>
          <p:spPr bwMode="auto">
            <a:xfrm>
              <a:off x="9341779" y="21642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1" name="Freeform 297"/>
            <p:cNvSpPr>
              <a:spLocks/>
            </p:cNvSpPr>
            <p:nvPr/>
          </p:nvSpPr>
          <p:spPr bwMode="auto">
            <a:xfrm>
              <a:off x="9341779" y="217215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2" name="Freeform 298"/>
            <p:cNvSpPr>
              <a:spLocks/>
            </p:cNvSpPr>
            <p:nvPr/>
          </p:nvSpPr>
          <p:spPr bwMode="auto">
            <a:xfrm>
              <a:off x="9898992" y="200388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3" name="Freeform 299"/>
            <p:cNvSpPr>
              <a:spLocks/>
            </p:cNvSpPr>
            <p:nvPr/>
          </p:nvSpPr>
          <p:spPr bwMode="auto">
            <a:xfrm>
              <a:off x="9898992" y="158478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4" name="Freeform 300"/>
            <p:cNvSpPr>
              <a:spLocks/>
            </p:cNvSpPr>
            <p:nvPr/>
          </p:nvSpPr>
          <p:spPr bwMode="auto">
            <a:xfrm>
              <a:off x="9898992" y="15831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5" name="Freeform 301"/>
            <p:cNvSpPr>
              <a:spLocks/>
            </p:cNvSpPr>
            <p:nvPr/>
          </p:nvSpPr>
          <p:spPr bwMode="auto">
            <a:xfrm>
              <a:off x="9898992" y="1597481"/>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6" name="Freeform 302"/>
            <p:cNvSpPr>
              <a:spLocks/>
            </p:cNvSpPr>
            <p:nvPr/>
          </p:nvSpPr>
          <p:spPr bwMode="auto">
            <a:xfrm>
              <a:off x="9898992" y="11879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7" name="Freeform 303"/>
            <p:cNvSpPr>
              <a:spLocks/>
            </p:cNvSpPr>
            <p:nvPr/>
          </p:nvSpPr>
          <p:spPr bwMode="auto">
            <a:xfrm>
              <a:off x="9898992" y="1276806"/>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8" name="Freeform 304"/>
            <p:cNvSpPr>
              <a:spLocks/>
            </p:cNvSpPr>
            <p:nvPr/>
          </p:nvSpPr>
          <p:spPr bwMode="auto">
            <a:xfrm>
              <a:off x="10457792" y="199276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9" name="Freeform 305"/>
            <p:cNvSpPr>
              <a:spLocks/>
            </p:cNvSpPr>
            <p:nvPr/>
          </p:nvSpPr>
          <p:spPr bwMode="auto">
            <a:xfrm>
              <a:off x="10457792" y="1686381"/>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0" name="Freeform 306"/>
            <p:cNvSpPr>
              <a:spLocks/>
            </p:cNvSpPr>
            <p:nvPr/>
          </p:nvSpPr>
          <p:spPr bwMode="auto">
            <a:xfrm>
              <a:off x="10457792" y="17990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1" name="Freeform 307"/>
            <p:cNvSpPr>
              <a:spLocks/>
            </p:cNvSpPr>
            <p:nvPr/>
          </p:nvSpPr>
          <p:spPr bwMode="auto">
            <a:xfrm>
              <a:off x="10457792" y="18244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2" name="Freeform 308"/>
            <p:cNvSpPr>
              <a:spLocks/>
            </p:cNvSpPr>
            <p:nvPr/>
          </p:nvSpPr>
          <p:spPr bwMode="auto">
            <a:xfrm>
              <a:off x="10457792" y="19070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3" name="Rectangle 309"/>
            <p:cNvSpPr>
              <a:spLocks noChangeArrowheads="1"/>
            </p:cNvSpPr>
            <p:nvPr/>
          </p:nvSpPr>
          <p:spPr bwMode="auto">
            <a:xfrm>
              <a:off x="7230404" y="218168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4" name="Rectangle 310"/>
            <p:cNvSpPr>
              <a:spLocks noChangeArrowheads="1"/>
            </p:cNvSpPr>
            <p:nvPr/>
          </p:nvSpPr>
          <p:spPr bwMode="auto">
            <a:xfrm>
              <a:off x="7230404" y="23261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5" name="Rectangle 311"/>
            <p:cNvSpPr>
              <a:spLocks noChangeArrowheads="1"/>
            </p:cNvSpPr>
            <p:nvPr/>
          </p:nvSpPr>
          <p:spPr bwMode="auto">
            <a:xfrm>
              <a:off x="7230404" y="23801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6" name="Rectangle 312"/>
            <p:cNvSpPr>
              <a:spLocks noChangeArrowheads="1"/>
            </p:cNvSpPr>
            <p:nvPr/>
          </p:nvSpPr>
          <p:spPr bwMode="auto">
            <a:xfrm>
              <a:off x="7230404" y="23769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7" name="Rectangle 313"/>
            <p:cNvSpPr>
              <a:spLocks noChangeArrowheads="1"/>
            </p:cNvSpPr>
            <p:nvPr/>
          </p:nvSpPr>
          <p:spPr bwMode="auto">
            <a:xfrm>
              <a:off x="7230404" y="23166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8" name="Rectangle 314"/>
            <p:cNvSpPr>
              <a:spLocks noChangeArrowheads="1"/>
            </p:cNvSpPr>
            <p:nvPr/>
          </p:nvSpPr>
          <p:spPr bwMode="auto">
            <a:xfrm>
              <a:off x="7230404" y="234360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9" name="Rectangle 315"/>
            <p:cNvSpPr>
              <a:spLocks noChangeArrowheads="1"/>
            </p:cNvSpPr>
            <p:nvPr/>
          </p:nvSpPr>
          <p:spPr bwMode="auto">
            <a:xfrm>
              <a:off x="7789204" y="19546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0" name="Rectangle 316"/>
            <p:cNvSpPr>
              <a:spLocks noChangeArrowheads="1"/>
            </p:cNvSpPr>
            <p:nvPr/>
          </p:nvSpPr>
          <p:spPr bwMode="auto">
            <a:xfrm>
              <a:off x="7789204" y="19197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1" name="Rectangle 317"/>
            <p:cNvSpPr>
              <a:spLocks noChangeArrowheads="1"/>
            </p:cNvSpPr>
            <p:nvPr/>
          </p:nvSpPr>
          <p:spPr bwMode="auto">
            <a:xfrm>
              <a:off x="7789204" y="21007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2" name="Rectangle 318"/>
            <p:cNvSpPr>
              <a:spLocks noChangeArrowheads="1"/>
            </p:cNvSpPr>
            <p:nvPr/>
          </p:nvSpPr>
          <p:spPr bwMode="auto">
            <a:xfrm>
              <a:off x="7789204" y="20324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3" name="Rectangle 319"/>
            <p:cNvSpPr>
              <a:spLocks noChangeArrowheads="1"/>
            </p:cNvSpPr>
            <p:nvPr/>
          </p:nvSpPr>
          <p:spPr bwMode="auto">
            <a:xfrm>
              <a:off x="7789204" y="202769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4" name="Rectangle 320"/>
            <p:cNvSpPr>
              <a:spLocks noChangeArrowheads="1"/>
            </p:cNvSpPr>
            <p:nvPr/>
          </p:nvSpPr>
          <p:spPr bwMode="auto">
            <a:xfrm>
              <a:off x="7789204" y="22594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5" name="Rectangle 321"/>
            <p:cNvSpPr>
              <a:spLocks noChangeArrowheads="1"/>
            </p:cNvSpPr>
            <p:nvPr/>
          </p:nvSpPr>
          <p:spPr bwMode="auto">
            <a:xfrm>
              <a:off x="8346417" y="22594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6" name="Rectangle 322"/>
            <p:cNvSpPr>
              <a:spLocks noChangeArrowheads="1"/>
            </p:cNvSpPr>
            <p:nvPr/>
          </p:nvSpPr>
          <p:spPr bwMode="auto">
            <a:xfrm>
              <a:off x="8346417" y="19689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7" name="Rectangle 323"/>
            <p:cNvSpPr>
              <a:spLocks noChangeArrowheads="1"/>
            </p:cNvSpPr>
            <p:nvPr/>
          </p:nvSpPr>
          <p:spPr bwMode="auto">
            <a:xfrm>
              <a:off x="8346417" y="18546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8" name="Rectangle 324"/>
            <p:cNvSpPr>
              <a:spLocks noChangeArrowheads="1"/>
            </p:cNvSpPr>
            <p:nvPr/>
          </p:nvSpPr>
          <p:spPr bwMode="auto">
            <a:xfrm>
              <a:off x="8346417" y="18816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9" name="Rectangle 325"/>
            <p:cNvSpPr>
              <a:spLocks noChangeArrowheads="1"/>
            </p:cNvSpPr>
            <p:nvPr/>
          </p:nvSpPr>
          <p:spPr bwMode="auto">
            <a:xfrm>
              <a:off x="8346417" y="19451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0" name="Rectangle 326"/>
            <p:cNvSpPr>
              <a:spLocks noChangeArrowheads="1"/>
            </p:cNvSpPr>
            <p:nvPr/>
          </p:nvSpPr>
          <p:spPr bwMode="auto">
            <a:xfrm>
              <a:off x="8346417" y="18689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1" name="Rectangle 327"/>
            <p:cNvSpPr>
              <a:spLocks noChangeArrowheads="1"/>
            </p:cNvSpPr>
            <p:nvPr/>
          </p:nvSpPr>
          <p:spPr bwMode="auto">
            <a:xfrm>
              <a:off x="8905217" y="227693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2" name="Rectangle 328"/>
            <p:cNvSpPr>
              <a:spLocks noChangeArrowheads="1"/>
            </p:cNvSpPr>
            <p:nvPr/>
          </p:nvSpPr>
          <p:spPr bwMode="auto">
            <a:xfrm>
              <a:off x="8905217" y="170860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3" name="Rectangle 329"/>
            <p:cNvSpPr>
              <a:spLocks noChangeArrowheads="1"/>
            </p:cNvSpPr>
            <p:nvPr/>
          </p:nvSpPr>
          <p:spPr bwMode="auto">
            <a:xfrm>
              <a:off x="8905217" y="15244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4" name="Rectangle 330"/>
            <p:cNvSpPr>
              <a:spLocks noChangeArrowheads="1"/>
            </p:cNvSpPr>
            <p:nvPr/>
          </p:nvSpPr>
          <p:spPr bwMode="auto">
            <a:xfrm>
              <a:off x="8905217" y="13974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5" name="Rectangle 331"/>
            <p:cNvSpPr>
              <a:spLocks noChangeArrowheads="1"/>
            </p:cNvSpPr>
            <p:nvPr/>
          </p:nvSpPr>
          <p:spPr bwMode="auto">
            <a:xfrm>
              <a:off x="8905217" y="141333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6" name="Rectangle 332"/>
            <p:cNvSpPr>
              <a:spLocks noChangeArrowheads="1"/>
            </p:cNvSpPr>
            <p:nvPr/>
          </p:nvSpPr>
          <p:spPr bwMode="auto">
            <a:xfrm>
              <a:off x="8905217" y="13831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7" name="Rectangle 333"/>
            <p:cNvSpPr>
              <a:spLocks noChangeArrowheads="1"/>
            </p:cNvSpPr>
            <p:nvPr/>
          </p:nvSpPr>
          <p:spPr bwMode="auto">
            <a:xfrm>
              <a:off x="9462429" y="2327731"/>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8" name="Rectangle 334"/>
            <p:cNvSpPr>
              <a:spLocks noChangeArrowheads="1"/>
            </p:cNvSpPr>
            <p:nvPr/>
          </p:nvSpPr>
          <p:spPr bwMode="auto">
            <a:xfrm>
              <a:off x="9462429" y="21197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9" name="Rectangle 335"/>
            <p:cNvSpPr>
              <a:spLocks noChangeArrowheads="1"/>
            </p:cNvSpPr>
            <p:nvPr/>
          </p:nvSpPr>
          <p:spPr bwMode="auto">
            <a:xfrm>
              <a:off x="9462429" y="20848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0" name="Rectangle 336"/>
            <p:cNvSpPr>
              <a:spLocks noChangeArrowheads="1"/>
            </p:cNvSpPr>
            <p:nvPr/>
          </p:nvSpPr>
          <p:spPr bwMode="auto">
            <a:xfrm>
              <a:off x="9462429" y="201975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1" name="Rectangle 337"/>
            <p:cNvSpPr>
              <a:spLocks noChangeArrowheads="1"/>
            </p:cNvSpPr>
            <p:nvPr/>
          </p:nvSpPr>
          <p:spPr bwMode="auto">
            <a:xfrm>
              <a:off x="9462429" y="199753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2" name="Rectangle 338"/>
            <p:cNvSpPr>
              <a:spLocks noChangeArrowheads="1"/>
            </p:cNvSpPr>
            <p:nvPr/>
          </p:nvSpPr>
          <p:spPr bwMode="auto">
            <a:xfrm>
              <a:off x="9462429" y="2034043"/>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3" name="Rectangle 339"/>
            <p:cNvSpPr>
              <a:spLocks noChangeArrowheads="1"/>
            </p:cNvSpPr>
            <p:nvPr/>
          </p:nvSpPr>
          <p:spPr bwMode="auto">
            <a:xfrm>
              <a:off x="10021229" y="24023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4" name="Rectangle 340"/>
            <p:cNvSpPr>
              <a:spLocks noChangeArrowheads="1"/>
            </p:cNvSpPr>
            <p:nvPr/>
          </p:nvSpPr>
          <p:spPr bwMode="auto">
            <a:xfrm>
              <a:off x="10021229" y="23642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5" name="Rectangle 341"/>
            <p:cNvSpPr>
              <a:spLocks noChangeArrowheads="1"/>
            </p:cNvSpPr>
            <p:nvPr/>
          </p:nvSpPr>
          <p:spPr bwMode="auto">
            <a:xfrm>
              <a:off x="10021229" y="230391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6" name="Rectangle 342"/>
            <p:cNvSpPr>
              <a:spLocks noChangeArrowheads="1"/>
            </p:cNvSpPr>
            <p:nvPr/>
          </p:nvSpPr>
          <p:spPr bwMode="auto">
            <a:xfrm>
              <a:off x="10021229" y="2203906"/>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7" name="Rectangle 343"/>
            <p:cNvSpPr>
              <a:spLocks noChangeArrowheads="1"/>
            </p:cNvSpPr>
            <p:nvPr/>
          </p:nvSpPr>
          <p:spPr bwMode="auto">
            <a:xfrm>
              <a:off x="10021229" y="21769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8" name="Rectangle 344"/>
            <p:cNvSpPr>
              <a:spLocks noChangeArrowheads="1"/>
            </p:cNvSpPr>
            <p:nvPr/>
          </p:nvSpPr>
          <p:spPr bwMode="auto">
            <a:xfrm>
              <a:off x="10021229" y="20943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9" name="Freeform 345"/>
            <p:cNvSpPr>
              <a:spLocks/>
            </p:cNvSpPr>
            <p:nvPr/>
          </p:nvSpPr>
          <p:spPr bwMode="auto">
            <a:xfrm>
              <a:off x="7327242" y="27039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0" name="Freeform 346"/>
            <p:cNvSpPr>
              <a:spLocks/>
            </p:cNvSpPr>
            <p:nvPr/>
          </p:nvSpPr>
          <p:spPr bwMode="auto">
            <a:xfrm>
              <a:off x="7327242" y="25515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1" name="Freeform 347"/>
            <p:cNvSpPr>
              <a:spLocks/>
            </p:cNvSpPr>
            <p:nvPr/>
          </p:nvSpPr>
          <p:spPr bwMode="auto">
            <a:xfrm>
              <a:off x="7327242" y="25102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2" name="Freeform 348"/>
            <p:cNvSpPr>
              <a:spLocks/>
            </p:cNvSpPr>
            <p:nvPr/>
          </p:nvSpPr>
          <p:spPr bwMode="auto">
            <a:xfrm>
              <a:off x="7327242" y="2467431"/>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3" name="Freeform 349"/>
            <p:cNvSpPr>
              <a:spLocks/>
            </p:cNvSpPr>
            <p:nvPr/>
          </p:nvSpPr>
          <p:spPr bwMode="auto">
            <a:xfrm>
              <a:off x="7327242" y="247854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4" name="Freeform 350"/>
            <p:cNvSpPr>
              <a:spLocks/>
            </p:cNvSpPr>
            <p:nvPr/>
          </p:nvSpPr>
          <p:spPr bwMode="auto">
            <a:xfrm>
              <a:off x="7327242" y="24213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5" name="Freeform 351"/>
            <p:cNvSpPr>
              <a:spLocks/>
            </p:cNvSpPr>
            <p:nvPr/>
          </p:nvSpPr>
          <p:spPr bwMode="auto">
            <a:xfrm>
              <a:off x="7884454" y="283890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6" name="Freeform 352"/>
            <p:cNvSpPr>
              <a:spLocks/>
            </p:cNvSpPr>
            <p:nvPr/>
          </p:nvSpPr>
          <p:spPr bwMode="auto">
            <a:xfrm>
              <a:off x="7884454" y="27706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7" name="Freeform 353"/>
            <p:cNvSpPr>
              <a:spLocks/>
            </p:cNvSpPr>
            <p:nvPr/>
          </p:nvSpPr>
          <p:spPr bwMode="auto">
            <a:xfrm>
              <a:off x="7884454" y="27293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8" name="Freeform 354"/>
            <p:cNvSpPr>
              <a:spLocks/>
            </p:cNvSpPr>
            <p:nvPr/>
          </p:nvSpPr>
          <p:spPr bwMode="auto">
            <a:xfrm>
              <a:off x="7884454" y="262141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9" name="Freeform 355"/>
            <p:cNvSpPr>
              <a:spLocks/>
            </p:cNvSpPr>
            <p:nvPr/>
          </p:nvSpPr>
          <p:spPr bwMode="auto">
            <a:xfrm>
              <a:off x="7884454" y="264523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0" name="Freeform 356"/>
            <p:cNvSpPr>
              <a:spLocks/>
            </p:cNvSpPr>
            <p:nvPr/>
          </p:nvSpPr>
          <p:spPr bwMode="auto">
            <a:xfrm>
              <a:off x="7884454" y="25388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1" name="Freeform 357"/>
            <p:cNvSpPr>
              <a:spLocks/>
            </p:cNvSpPr>
            <p:nvPr/>
          </p:nvSpPr>
          <p:spPr bwMode="auto">
            <a:xfrm>
              <a:off x="8443254" y="2718256"/>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2" name="Freeform 358"/>
            <p:cNvSpPr>
              <a:spLocks/>
            </p:cNvSpPr>
            <p:nvPr/>
          </p:nvSpPr>
          <p:spPr bwMode="auto">
            <a:xfrm>
              <a:off x="8443254" y="28150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3" name="Freeform 359"/>
            <p:cNvSpPr>
              <a:spLocks/>
            </p:cNvSpPr>
            <p:nvPr/>
          </p:nvSpPr>
          <p:spPr bwMode="auto">
            <a:xfrm>
              <a:off x="8443254" y="27515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4" name="Freeform 360"/>
            <p:cNvSpPr>
              <a:spLocks/>
            </p:cNvSpPr>
            <p:nvPr/>
          </p:nvSpPr>
          <p:spPr bwMode="auto">
            <a:xfrm>
              <a:off x="8443254" y="27293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5" name="Freeform 361"/>
            <p:cNvSpPr>
              <a:spLocks/>
            </p:cNvSpPr>
            <p:nvPr/>
          </p:nvSpPr>
          <p:spPr bwMode="auto">
            <a:xfrm>
              <a:off x="8443254" y="27801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6" name="Freeform 362"/>
            <p:cNvSpPr>
              <a:spLocks/>
            </p:cNvSpPr>
            <p:nvPr/>
          </p:nvSpPr>
          <p:spPr bwMode="auto">
            <a:xfrm>
              <a:off x="8443254" y="267221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7" name="Freeform 363"/>
            <p:cNvSpPr>
              <a:spLocks/>
            </p:cNvSpPr>
            <p:nvPr/>
          </p:nvSpPr>
          <p:spPr bwMode="auto">
            <a:xfrm>
              <a:off x="9000467" y="24277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8" name="Freeform 364"/>
            <p:cNvSpPr>
              <a:spLocks/>
            </p:cNvSpPr>
            <p:nvPr/>
          </p:nvSpPr>
          <p:spPr bwMode="auto">
            <a:xfrm>
              <a:off x="9000467" y="233090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9" name="Freeform 365"/>
            <p:cNvSpPr>
              <a:spLocks/>
            </p:cNvSpPr>
            <p:nvPr/>
          </p:nvSpPr>
          <p:spPr bwMode="auto">
            <a:xfrm>
              <a:off x="9000467" y="21737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0" name="Freeform 366"/>
            <p:cNvSpPr>
              <a:spLocks/>
            </p:cNvSpPr>
            <p:nvPr/>
          </p:nvSpPr>
          <p:spPr bwMode="auto">
            <a:xfrm>
              <a:off x="9000467" y="20562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1" name="Freeform 367"/>
            <p:cNvSpPr>
              <a:spLocks/>
            </p:cNvSpPr>
            <p:nvPr/>
          </p:nvSpPr>
          <p:spPr bwMode="auto">
            <a:xfrm>
              <a:off x="9000467" y="196101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2" name="Freeform 368"/>
            <p:cNvSpPr>
              <a:spLocks/>
            </p:cNvSpPr>
            <p:nvPr/>
          </p:nvSpPr>
          <p:spPr bwMode="auto">
            <a:xfrm>
              <a:off x="9559267" y="255791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3" name="Freeform 369"/>
            <p:cNvSpPr>
              <a:spLocks/>
            </p:cNvSpPr>
            <p:nvPr/>
          </p:nvSpPr>
          <p:spPr bwMode="auto">
            <a:xfrm>
              <a:off x="9559267" y="256585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4" name="Freeform 370"/>
            <p:cNvSpPr>
              <a:spLocks/>
            </p:cNvSpPr>
            <p:nvPr/>
          </p:nvSpPr>
          <p:spPr bwMode="auto">
            <a:xfrm>
              <a:off x="9559267" y="261030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5" name="Freeform 371"/>
            <p:cNvSpPr>
              <a:spLocks/>
            </p:cNvSpPr>
            <p:nvPr/>
          </p:nvSpPr>
          <p:spPr bwMode="auto">
            <a:xfrm>
              <a:off x="9559267" y="259601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6" name="Freeform 372"/>
            <p:cNvSpPr>
              <a:spLocks/>
            </p:cNvSpPr>
            <p:nvPr/>
          </p:nvSpPr>
          <p:spPr bwMode="auto">
            <a:xfrm>
              <a:off x="9559267" y="259443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7" name="Freeform 373"/>
            <p:cNvSpPr>
              <a:spLocks/>
            </p:cNvSpPr>
            <p:nvPr/>
          </p:nvSpPr>
          <p:spPr bwMode="auto">
            <a:xfrm>
              <a:off x="9559267" y="264205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8" name="Freeform 374"/>
            <p:cNvSpPr>
              <a:spLocks/>
            </p:cNvSpPr>
            <p:nvPr/>
          </p:nvSpPr>
          <p:spPr bwMode="auto">
            <a:xfrm>
              <a:off x="10116479" y="2280106"/>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9" name="Freeform 375"/>
            <p:cNvSpPr>
              <a:spLocks/>
            </p:cNvSpPr>
            <p:nvPr/>
          </p:nvSpPr>
          <p:spPr bwMode="auto">
            <a:xfrm>
              <a:off x="10116479" y="243091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0" name="Freeform 376"/>
            <p:cNvSpPr>
              <a:spLocks/>
            </p:cNvSpPr>
            <p:nvPr/>
          </p:nvSpPr>
          <p:spPr bwMode="auto">
            <a:xfrm>
              <a:off x="10116479" y="24404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1" name="Freeform 377"/>
            <p:cNvSpPr>
              <a:spLocks/>
            </p:cNvSpPr>
            <p:nvPr/>
          </p:nvSpPr>
          <p:spPr bwMode="auto">
            <a:xfrm>
              <a:off x="10116479" y="241663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2" name="Freeform 378"/>
            <p:cNvSpPr>
              <a:spLocks/>
            </p:cNvSpPr>
            <p:nvPr/>
          </p:nvSpPr>
          <p:spPr bwMode="auto">
            <a:xfrm>
              <a:off x="10116479" y="2359481"/>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3" name="Freeform 379"/>
            <p:cNvSpPr>
              <a:spLocks/>
            </p:cNvSpPr>
            <p:nvPr/>
          </p:nvSpPr>
          <p:spPr bwMode="auto">
            <a:xfrm>
              <a:off x="10116479" y="22975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4" name="Freeform 380"/>
            <p:cNvSpPr>
              <a:spLocks/>
            </p:cNvSpPr>
            <p:nvPr/>
          </p:nvSpPr>
          <p:spPr bwMode="auto">
            <a:xfrm>
              <a:off x="10675279" y="223248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5" name="Freeform 381"/>
            <p:cNvSpPr>
              <a:spLocks/>
            </p:cNvSpPr>
            <p:nvPr/>
          </p:nvSpPr>
          <p:spPr bwMode="auto">
            <a:xfrm>
              <a:off x="10675279" y="220549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6" name="Freeform 382"/>
            <p:cNvSpPr>
              <a:spLocks/>
            </p:cNvSpPr>
            <p:nvPr/>
          </p:nvSpPr>
          <p:spPr bwMode="auto">
            <a:xfrm>
              <a:off x="10675279" y="223883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7" name="Freeform 383"/>
            <p:cNvSpPr>
              <a:spLocks/>
            </p:cNvSpPr>
            <p:nvPr/>
          </p:nvSpPr>
          <p:spPr bwMode="auto">
            <a:xfrm>
              <a:off x="10675279" y="225946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8" name="Freeform 384"/>
            <p:cNvSpPr>
              <a:spLocks/>
            </p:cNvSpPr>
            <p:nvPr/>
          </p:nvSpPr>
          <p:spPr bwMode="auto">
            <a:xfrm>
              <a:off x="10675279" y="2346781"/>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9" name="Freeform 385"/>
            <p:cNvSpPr>
              <a:spLocks/>
            </p:cNvSpPr>
            <p:nvPr/>
          </p:nvSpPr>
          <p:spPr bwMode="auto">
            <a:xfrm>
              <a:off x="10675279" y="2546806"/>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386"/>
            <p:cNvSpPr>
              <a:spLocks noChangeArrowheads="1"/>
            </p:cNvSpPr>
            <p:nvPr/>
          </p:nvSpPr>
          <p:spPr bwMode="auto">
            <a:xfrm>
              <a:off x="7501867" y="1065668"/>
              <a:ext cx="1042988" cy="5635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Rectangle 387"/>
            <p:cNvSpPr>
              <a:spLocks noChangeArrowheads="1"/>
            </p:cNvSpPr>
            <p:nvPr/>
          </p:nvSpPr>
          <p:spPr bwMode="auto">
            <a:xfrm>
              <a:off x="7949542" y="1099006"/>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12" name="Freeform 388"/>
            <p:cNvSpPr>
              <a:spLocks/>
            </p:cNvSpPr>
            <p:nvPr/>
          </p:nvSpPr>
          <p:spPr bwMode="auto">
            <a:xfrm>
              <a:off x="7692367" y="11196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3" name="Rectangle 389"/>
            <p:cNvSpPr>
              <a:spLocks noChangeArrowheads="1"/>
            </p:cNvSpPr>
            <p:nvPr/>
          </p:nvSpPr>
          <p:spPr bwMode="auto">
            <a:xfrm>
              <a:off x="7949542" y="127521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14" name="Rectangle 390"/>
            <p:cNvSpPr>
              <a:spLocks noChangeArrowheads="1"/>
            </p:cNvSpPr>
            <p:nvPr/>
          </p:nvSpPr>
          <p:spPr bwMode="auto">
            <a:xfrm>
              <a:off x="7701892" y="1318081"/>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5" name="Rectangle 391"/>
            <p:cNvSpPr>
              <a:spLocks noChangeArrowheads="1"/>
            </p:cNvSpPr>
            <p:nvPr/>
          </p:nvSpPr>
          <p:spPr bwMode="auto">
            <a:xfrm>
              <a:off x="7949542" y="145301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16" name="Freeform 392"/>
            <p:cNvSpPr>
              <a:spLocks/>
            </p:cNvSpPr>
            <p:nvPr/>
          </p:nvSpPr>
          <p:spPr bwMode="auto">
            <a:xfrm>
              <a:off x="7686017" y="1499056"/>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393"/>
            <p:cNvSpPr>
              <a:spLocks noChangeArrowheads="1"/>
            </p:cNvSpPr>
            <p:nvPr/>
          </p:nvSpPr>
          <p:spPr bwMode="auto">
            <a:xfrm>
              <a:off x="7501867" y="1065668"/>
              <a:ext cx="1042988" cy="563563"/>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030" name="Group 4029"/>
          <p:cNvGrpSpPr/>
          <p:nvPr/>
        </p:nvGrpSpPr>
        <p:grpSpPr>
          <a:xfrm>
            <a:off x="1224892" y="3702505"/>
            <a:ext cx="4865688" cy="2759076"/>
            <a:chOff x="804863" y="3489325"/>
            <a:chExt cx="4865688" cy="2759076"/>
          </a:xfrm>
        </p:grpSpPr>
        <p:sp>
          <p:nvSpPr>
            <p:cNvPr id="3819" name="Line 395"/>
            <p:cNvSpPr>
              <a:spLocks noChangeShapeType="1"/>
            </p:cNvSpPr>
            <p:nvPr/>
          </p:nvSpPr>
          <p:spPr bwMode="auto">
            <a:xfrm>
              <a:off x="1162050" y="5924551"/>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0" name="Line 396"/>
            <p:cNvSpPr>
              <a:spLocks noChangeShapeType="1"/>
            </p:cNvSpPr>
            <p:nvPr/>
          </p:nvSpPr>
          <p:spPr bwMode="auto">
            <a:xfrm>
              <a:off x="1162050" y="3770313"/>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1" name="Line 397"/>
            <p:cNvSpPr>
              <a:spLocks noChangeShapeType="1"/>
            </p:cNvSpPr>
            <p:nvPr/>
          </p:nvSpPr>
          <p:spPr bwMode="auto">
            <a:xfrm>
              <a:off x="1162050"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2" name="Line 398"/>
            <p:cNvSpPr>
              <a:spLocks noChangeShapeType="1"/>
            </p:cNvSpPr>
            <p:nvPr/>
          </p:nvSpPr>
          <p:spPr bwMode="auto">
            <a:xfrm>
              <a:off x="2108200"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3" name="Line 399"/>
            <p:cNvSpPr>
              <a:spLocks noChangeShapeType="1"/>
            </p:cNvSpPr>
            <p:nvPr/>
          </p:nvSpPr>
          <p:spPr bwMode="auto">
            <a:xfrm>
              <a:off x="3052763"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4" name="Line 400"/>
            <p:cNvSpPr>
              <a:spLocks noChangeShapeType="1"/>
            </p:cNvSpPr>
            <p:nvPr/>
          </p:nvSpPr>
          <p:spPr bwMode="auto">
            <a:xfrm>
              <a:off x="3997325"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5" name="Line 401"/>
            <p:cNvSpPr>
              <a:spLocks noChangeShapeType="1"/>
            </p:cNvSpPr>
            <p:nvPr/>
          </p:nvSpPr>
          <p:spPr bwMode="auto">
            <a:xfrm>
              <a:off x="4941888" y="5924551"/>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6" name="Line 402"/>
            <p:cNvSpPr>
              <a:spLocks noChangeShapeType="1"/>
            </p:cNvSpPr>
            <p:nvPr/>
          </p:nvSpPr>
          <p:spPr bwMode="auto">
            <a:xfrm flipV="1">
              <a:off x="1162050"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7" name="Line 403"/>
            <p:cNvSpPr>
              <a:spLocks noChangeShapeType="1"/>
            </p:cNvSpPr>
            <p:nvPr/>
          </p:nvSpPr>
          <p:spPr bwMode="auto">
            <a:xfrm flipV="1">
              <a:off x="2108200"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8" name="Line 404"/>
            <p:cNvSpPr>
              <a:spLocks noChangeShapeType="1"/>
            </p:cNvSpPr>
            <p:nvPr/>
          </p:nvSpPr>
          <p:spPr bwMode="auto">
            <a:xfrm flipV="1">
              <a:off x="3052763"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9" name="Line 405"/>
            <p:cNvSpPr>
              <a:spLocks noChangeShapeType="1"/>
            </p:cNvSpPr>
            <p:nvPr/>
          </p:nvSpPr>
          <p:spPr bwMode="auto">
            <a:xfrm flipV="1">
              <a:off x="3997325"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2" name="Line 407"/>
            <p:cNvSpPr>
              <a:spLocks noChangeShapeType="1"/>
            </p:cNvSpPr>
            <p:nvPr/>
          </p:nvSpPr>
          <p:spPr bwMode="auto">
            <a:xfrm flipV="1">
              <a:off x="4941888" y="372586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4" name="Rectangle 408"/>
            <p:cNvSpPr>
              <a:spLocks noChangeArrowheads="1"/>
            </p:cNvSpPr>
            <p:nvPr/>
          </p:nvSpPr>
          <p:spPr bwMode="auto">
            <a:xfrm>
              <a:off x="111918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45" name="Rectangle 409"/>
            <p:cNvSpPr>
              <a:spLocks noChangeArrowheads="1"/>
            </p:cNvSpPr>
            <p:nvPr/>
          </p:nvSpPr>
          <p:spPr bwMode="auto">
            <a:xfrm>
              <a:off x="2063751"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46" name="Rectangle 410"/>
            <p:cNvSpPr>
              <a:spLocks noChangeArrowheads="1"/>
            </p:cNvSpPr>
            <p:nvPr/>
          </p:nvSpPr>
          <p:spPr bwMode="auto">
            <a:xfrm>
              <a:off x="301148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47" name="Rectangle 411"/>
            <p:cNvSpPr>
              <a:spLocks noChangeArrowheads="1"/>
            </p:cNvSpPr>
            <p:nvPr/>
          </p:nvSpPr>
          <p:spPr bwMode="auto">
            <a:xfrm>
              <a:off x="3954463"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48" name="Rectangle 412"/>
            <p:cNvSpPr>
              <a:spLocks noChangeArrowheads="1"/>
            </p:cNvSpPr>
            <p:nvPr/>
          </p:nvSpPr>
          <p:spPr bwMode="auto">
            <a:xfrm>
              <a:off x="4897438" y="604361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50" name="Line 414"/>
            <p:cNvSpPr>
              <a:spLocks noChangeShapeType="1"/>
            </p:cNvSpPr>
            <p:nvPr/>
          </p:nvSpPr>
          <p:spPr bwMode="auto">
            <a:xfrm flipV="1">
              <a:off x="1162051"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1" name="Line 415"/>
            <p:cNvSpPr>
              <a:spLocks noChangeShapeType="1"/>
            </p:cNvSpPr>
            <p:nvPr/>
          </p:nvSpPr>
          <p:spPr bwMode="auto">
            <a:xfrm flipV="1">
              <a:off x="5626101" y="377031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2" name="Line 416"/>
            <p:cNvSpPr>
              <a:spLocks noChangeShapeType="1"/>
            </p:cNvSpPr>
            <p:nvPr/>
          </p:nvSpPr>
          <p:spPr bwMode="auto">
            <a:xfrm flipH="1">
              <a:off x="1117601" y="59245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3" name="Line 417"/>
            <p:cNvSpPr>
              <a:spLocks noChangeShapeType="1"/>
            </p:cNvSpPr>
            <p:nvPr/>
          </p:nvSpPr>
          <p:spPr bwMode="auto">
            <a:xfrm flipH="1">
              <a:off x="1117601" y="5564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4" name="Line 418"/>
            <p:cNvSpPr>
              <a:spLocks noChangeShapeType="1"/>
            </p:cNvSpPr>
            <p:nvPr/>
          </p:nvSpPr>
          <p:spPr bwMode="auto">
            <a:xfrm flipH="1">
              <a:off x="1117601" y="52054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5" name="Line 419"/>
            <p:cNvSpPr>
              <a:spLocks noChangeShapeType="1"/>
            </p:cNvSpPr>
            <p:nvPr/>
          </p:nvSpPr>
          <p:spPr bwMode="auto">
            <a:xfrm flipH="1">
              <a:off x="1117601" y="484663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6" name="Line 420"/>
            <p:cNvSpPr>
              <a:spLocks noChangeShapeType="1"/>
            </p:cNvSpPr>
            <p:nvPr/>
          </p:nvSpPr>
          <p:spPr bwMode="auto">
            <a:xfrm flipH="1">
              <a:off x="1117601" y="44878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7" name="Line 421"/>
            <p:cNvSpPr>
              <a:spLocks noChangeShapeType="1"/>
            </p:cNvSpPr>
            <p:nvPr/>
          </p:nvSpPr>
          <p:spPr bwMode="auto">
            <a:xfrm flipH="1">
              <a:off x="1117601" y="41290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8" name="Line 422"/>
            <p:cNvSpPr>
              <a:spLocks noChangeShapeType="1"/>
            </p:cNvSpPr>
            <p:nvPr/>
          </p:nvSpPr>
          <p:spPr bwMode="auto">
            <a:xfrm flipH="1">
              <a:off x="1117601"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9" name="Line 423"/>
            <p:cNvSpPr>
              <a:spLocks noChangeShapeType="1"/>
            </p:cNvSpPr>
            <p:nvPr/>
          </p:nvSpPr>
          <p:spPr bwMode="auto">
            <a:xfrm>
              <a:off x="5626101" y="592455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0" name="Line 424"/>
            <p:cNvSpPr>
              <a:spLocks noChangeShapeType="1"/>
            </p:cNvSpPr>
            <p:nvPr/>
          </p:nvSpPr>
          <p:spPr bwMode="auto">
            <a:xfrm>
              <a:off x="5626101" y="55641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1" name="Line 425"/>
            <p:cNvSpPr>
              <a:spLocks noChangeShapeType="1"/>
            </p:cNvSpPr>
            <p:nvPr/>
          </p:nvSpPr>
          <p:spPr bwMode="auto">
            <a:xfrm>
              <a:off x="5626101" y="52054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2" name="Line 426"/>
            <p:cNvSpPr>
              <a:spLocks noChangeShapeType="1"/>
            </p:cNvSpPr>
            <p:nvPr/>
          </p:nvSpPr>
          <p:spPr bwMode="auto">
            <a:xfrm>
              <a:off x="5626101" y="484663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3" name="Line 427"/>
            <p:cNvSpPr>
              <a:spLocks noChangeShapeType="1"/>
            </p:cNvSpPr>
            <p:nvPr/>
          </p:nvSpPr>
          <p:spPr bwMode="auto">
            <a:xfrm>
              <a:off x="5626101" y="448786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4" name="Line 428"/>
            <p:cNvSpPr>
              <a:spLocks noChangeShapeType="1"/>
            </p:cNvSpPr>
            <p:nvPr/>
          </p:nvSpPr>
          <p:spPr bwMode="auto">
            <a:xfrm>
              <a:off x="5626101" y="4129088"/>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5" name="Line 429"/>
            <p:cNvSpPr>
              <a:spLocks noChangeShapeType="1"/>
            </p:cNvSpPr>
            <p:nvPr/>
          </p:nvSpPr>
          <p:spPr bwMode="auto">
            <a:xfrm>
              <a:off x="5626101" y="377031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6" name="Rectangle 430"/>
            <p:cNvSpPr>
              <a:spLocks noChangeArrowheads="1"/>
            </p:cNvSpPr>
            <p:nvPr/>
          </p:nvSpPr>
          <p:spPr bwMode="auto">
            <a:xfrm>
              <a:off x="976313" y="5848350"/>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67" name="Rectangle 431"/>
            <p:cNvSpPr>
              <a:spLocks noChangeArrowheads="1"/>
            </p:cNvSpPr>
            <p:nvPr/>
          </p:nvSpPr>
          <p:spPr bwMode="auto">
            <a:xfrm>
              <a:off x="890588" y="5489575"/>
              <a:ext cx="2333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68" name="Rectangle 432"/>
            <p:cNvSpPr>
              <a:spLocks noChangeArrowheads="1"/>
            </p:cNvSpPr>
            <p:nvPr/>
          </p:nvSpPr>
          <p:spPr bwMode="auto">
            <a:xfrm>
              <a:off x="804863" y="5127625"/>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69" name="Rectangle 433"/>
            <p:cNvSpPr>
              <a:spLocks noChangeArrowheads="1"/>
            </p:cNvSpPr>
            <p:nvPr/>
          </p:nvSpPr>
          <p:spPr bwMode="auto">
            <a:xfrm>
              <a:off x="804863" y="4770438"/>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71" name="Rectangle 434"/>
            <p:cNvSpPr>
              <a:spLocks noChangeArrowheads="1"/>
            </p:cNvSpPr>
            <p:nvPr/>
          </p:nvSpPr>
          <p:spPr bwMode="auto">
            <a:xfrm>
              <a:off x="804863" y="441325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72" name="Rectangle 435"/>
            <p:cNvSpPr>
              <a:spLocks noChangeArrowheads="1"/>
            </p:cNvSpPr>
            <p:nvPr/>
          </p:nvSpPr>
          <p:spPr bwMode="auto">
            <a:xfrm>
              <a:off x="804863" y="405130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73" name="Rectangle 436"/>
            <p:cNvSpPr>
              <a:spLocks noChangeArrowheads="1"/>
            </p:cNvSpPr>
            <p:nvPr/>
          </p:nvSpPr>
          <p:spPr bwMode="auto">
            <a:xfrm>
              <a:off x="804863" y="3694113"/>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300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82" name="Rectangle 445"/>
            <p:cNvSpPr>
              <a:spLocks noChangeArrowheads="1"/>
            </p:cNvSpPr>
            <p:nvPr/>
          </p:nvSpPr>
          <p:spPr bwMode="auto">
            <a:xfrm>
              <a:off x="1247776" y="3489325"/>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Group C**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83" name="Rectangle 446"/>
            <p:cNvSpPr>
              <a:spLocks noChangeArrowheads="1"/>
            </p:cNvSpPr>
            <p:nvPr/>
          </p:nvSpPr>
          <p:spPr bwMode="auto">
            <a:xfrm>
              <a:off x="2435226" y="3598863"/>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84" name="Rectangle 447"/>
            <p:cNvSpPr>
              <a:spLocks noChangeArrowheads="1"/>
            </p:cNvSpPr>
            <p:nvPr/>
          </p:nvSpPr>
          <p:spPr bwMode="auto">
            <a:xfrm>
              <a:off x="2535238"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:0.17,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3" name="Rectangle 448"/>
            <p:cNvSpPr>
              <a:spLocks noChangeArrowheads="1"/>
            </p:cNvSpPr>
            <p:nvPr/>
          </p:nvSpPr>
          <p:spPr bwMode="auto">
            <a:xfrm>
              <a:off x="3302001"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4" name="Rectangle 449"/>
            <p:cNvSpPr>
              <a:spLocks noChangeArrowheads="1"/>
            </p:cNvSpPr>
            <p:nvPr/>
          </p:nvSpPr>
          <p:spPr bwMode="auto">
            <a:xfrm>
              <a:off x="3473451" y="348932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:0.83,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5" name="Rectangle 450"/>
            <p:cNvSpPr>
              <a:spLocks noChangeArrowheads="1"/>
            </p:cNvSpPr>
            <p:nvPr/>
          </p:nvSpPr>
          <p:spPr bwMode="auto">
            <a:xfrm>
              <a:off x="4240213"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6" name="Rectangle 451"/>
            <p:cNvSpPr>
              <a:spLocks noChangeArrowheads="1"/>
            </p:cNvSpPr>
            <p:nvPr/>
          </p:nvSpPr>
          <p:spPr bwMode="auto">
            <a:xfrm>
              <a:off x="4411663" y="3489325"/>
              <a:ext cx="7905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:0.8,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7" name="Rectangle 452"/>
            <p:cNvSpPr>
              <a:spLocks noChangeArrowheads="1"/>
            </p:cNvSpPr>
            <p:nvPr/>
          </p:nvSpPr>
          <p:spPr bwMode="auto">
            <a:xfrm>
              <a:off x="5083176" y="359886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8" name="Rectangle 453"/>
            <p:cNvSpPr>
              <a:spLocks noChangeArrowheads="1"/>
            </p:cNvSpPr>
            <p:nvPr/>
          </p:nvSpPr>
          <p:spPr bwMode="auto">
            <a:xfrm>
              <a:off x="5254626" y="3489325"/>
              <a:ext cx="3905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99" name="Freeform 454"/>
            <p:cNvSpPr>
              <a:spLocks/>
            </p:cNvSpPr>
            <p:nvPr/>
          </p:nvSpPr>
          <p:spPr bwMode="auto">
            <a:xfrm>
              <a:off x="1503363" y="49403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0" name="Freeform 455"/>
            <p:cNvSpPr>
              <a:spLocks/>
            </p:cNvSpPr>
            <p:nvPr/>
          </p:nvSpPr>
          <p:spPr bwMode="auto">
            <a:xfrm>
              <a:off x="1503363" y="487521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1" name="Freeform 456"/>
            <p:cNvSpPr>
              <a:spLocks/>
            </p:cNvSpPr>
            <p:nvPr/>
          </p:nvSpPr>
          <p:spPr bwMode="auto">
            <a:xfrm>
              <a:off x="1503363" y="48021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2" name="Freeform 457"/>
            <p:cNvSpPr>
              <a:spLocks/>
            </p:cNvSpPr>
            <p:nvPr/>
          </p:nvSpPr>
          <p:spPr bwMode="auto">
            <a:xfrm>
              <a:off x="1503363" y="47831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3" name="Freeform 458"/>
            <p:cNvSpPr>
              <a:spLocks/>
            </p:cNvSpPr>
            <p:nvPr/>
          </p:nvSpPr>
          <p:spPr bwMode="auto">
            <a:xfrm>
              <a:off x="1503363" y="49815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4" name="Freeform 459"/>
            <p:cNvSpPr>
              <a:spLocks/>
            </p:cNvSpPr>
            <p:nvPr/>
          </p:nvSpPr>
          <p:spPr bwMode="auto">
            <a:xfrm>
              <a:off x="1974851" y="52657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5" name="Freeform 460"/>
            <p:cNvSpPr>
              <a:spLocks/>
            </p:cNvSpPr>
            <p:nvPr/>
          </p:nvSpPr>
          <p:spPr bwMode="auto">
            <a:xfrm>
              <a:off x="1974851" y="52578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6" name="Freeform 461"/>
            <p:cNvSpPr>
              <a:spLocks/>
            </p:cNvSpPr>
            <p:nvPr/>
          </p:nvSpPr>
          <p:spPr bwMode="auto">
            <a:xfrm>
              <a:off x="1974851" y="5165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7" name="Freeform 462"/>
            <p:cNvSpPr>
              <a:spLocks/>
            </p:cNvSpPr>
            <p:nvPr/>
          </p:nvSpPr>
          <p:spPr bwMode="auto">
            <a:xfrm>
              <a:off x="1974851" y="4968875"/>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8" name="Freeform 463"/>
            <p:cNvSpPr>
              <a:spLocks/>
            </p:cNvSpPr>
            <p:nvPr/>
          </p:nvSpPr>
          <p:spPr bwMode="auto">
            <a:xfrm>
              <a:off x="1974851" y="49180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9" name="Freeform 464"/>
            <p:cNvSpPr>
              <a:spLocks/>
            </p:cNvSpPr>
            <p:nvPr/>
          </p:nvSpPr>
          <p:spPr bwMode="auto">
            <a:xfrm>
              <a:off x="1974851" y="47752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0" name="Freeform 465"/>
            <p:cNvSpPr>
              <a:spLocks/>
            </p:cNvSpPr>
            <p:nvPr/>
          </p:nvSpPr>
          <p:spPr bwMode="auto">
            <a:xfrm>
              <a:off x="2447926" y="5213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1" name="Freeform 466"/>
            <p:cNvSpPr>
              <a:spLocks/>
            </p:cNvSpPr>
            <p:nvPr/>
          </p:nvSpPr>
          <p:spPr bwMode="auto">
            <a:xfrm>
              <a:off x="2447926" y="5424488"/>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2" name="Freeform 467"/>
            <p:cNvSpPr>
              <a:spLocks/>
            </p:cNvSpPr>
            <p:nvPr/>
          </p:nvSpPr>
          <p:spPr bwMode="auto">
            <a:xfrm>
              <a:off x="2447926" y="513238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3" name="Freeform 468"/>
            <p:cNvSpPr>
              <a:spLocks/>
            </p:cNvSpPr>
            <p:nvPr/>
          </p:nvSpPr>
          <p:spPr bwMode="auto">
            <a:xfrm>
              <a:off x="2447926" y="5549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4" name="Freeform 469"/>
            <p:cNvSpPr>
              <a:spLocks/>
            </p:cNvSpPr>
            <p:nvPr/>
          </p:nvSpPr>
          <p:spPr bwMode="auto">
            <a:xfrm>
              <a:off x="2447926" y="54435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5" name="Freeform 470"/>
            <p:cNvSpPr>
              <a:spLocks/>
            </p:cNvSpPr>
            <p:nvPr/>
          </p:nvSpPr>
          <p:spPr bwMode="auto">
            <a:xfrm>
              <a:off x="2447926" y="54419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6" name="Freeform 471"/>
            <p:cNvSpPr>
              <a:spLocks/>
            </p:cNvSpPr>
            <p:nvPr/>
          </p:nvSpPr>
          <p:spPr bwMode="auto">
            <a:xfrm>
              <a:off x="2919413" y="54800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7" name="Freeform 472"/>
            <p:cNvSpPr>
              <a:spLocks/>
            </p:cNvSpPr>
            <p:nvPr/>
          </p:nvSpPr>
          <p:spPr bwMode="auto">
            <a:xfrm>
              <a:off x="2919413" y="55800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8" name="Freeform 473"/>
            <p:cNvSpPr>
              <a:spLocks/>
            </p:cNvSpPr>
            <p:nvPr/>
          </p:nvSpPr>
          <p:spPr bwMode="auto">
            <a:xfrm>
              <a:off x="2919413" y="55038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9" name="Freeform 474"/>
            <p:cNvSpPr>
              <a:spLocks/>
            </p:cNvSpPr>
            <p:nvPr/>
          </p:nvSpPr>
          <p:spPr bwMode="auto">
            <a:xfrm>
              <a:off x="2919413" y="54673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0" name="Freeform 475"/>
            <p:cNvSpPr>
              <a:spLocks/>
            </p:cNvSpPr>
            <p:nvPr/>
          </p:nvSpPr>
          <p:spPr bwMode="auto">
            <a:xfrm>
              <a:off x="2919413" y="54768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1" name="Freeform 476"/>
            <p:cNvSpPr>
              <a:spLocks/>
            </p:cNvSpPr>
            <p:nvPr/>
          </p:nvSpPr>
          <p:spPr bwMode="auto">
            <a:xfrm>
              <a:off x="2919413" y="5292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2" name="Freeform 477"/>
            <p:cNvSpPr>
              <a:spLocks/>
            </p:cNvSpPr>
            <p:nvPr/>
          </p:nvSpPr>
          <p:spPr bwMode="auto">
            <a:xfrm>
              <a:off x="3392488" y="56769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3" name="Freeform 478"/>
            <p:cNvSpPr>
              <a:spLocks/>
            </p:cNvSpPr>
            <p:nvPr/>
          </p:nvSpPr>
          <p:spPr bwMode="auto">
            <a:xfrm>
              <a:off x="3392488" y="563403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4" name="Freeform 479"/>
            <p:cNvSpPr>
              <a:spLocks/>
            </p:cNvSpPr>
            <p:nvPr/>
          </p:nvSpPr>
          <p:spPr bwMode="auto">
            <a:xfrm>
              <a:off x="3392488" y="55165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5" name="Freeform 480"/>
            <p:cNvSpPr>
              <a:spLocks/>
            </p:cNvSpPr>
            <p:nvPr/>
          </p:nvSpPr>
          <p:spPr bwMode="auto">
            <a:xfrm>
              <a:off x="3392488" y="541655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6" name="Freeform 481"/>
            <p:cNvSpPr>
              <a:spLocks/>
            </p:cNvSpPr>
            <p:nvPr/>
          </p:nvSpPr>
          <p:spPr bwMode="auto">
            <a:xfrm>
              <a:off x="3392488" y="5434013"/>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7" name="Freeform 482"/>
            <p:cNvSpPr>
              <a:spLocks/>
            </p:cNvSpPr>
            <p:nvPr/>
          </p:nvSpPr>
          <p:spPr bwMode="auto">
            <a:xfrm>
              <a:off x="3392488" y="54102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9" name="Freeform 483"/>
            <p:cNvSpPr>
              <a:spLocks/>
            </p:cNvSpPr>
            <p:nvPr/>
          </p:nvSpPr>
          <p:spPr bwMode="auto">
            <a:xfrm>
              <a:off x="3863976" y="5594350"/>
              <a:ext cx="76200" cy="101600"/>
            </a:xfrm>
            <a:custGeom>
              <a:avLst/>
              <a:gdLst>
                <a:gd name="T0" fmla="*/ 0 w 48"/>
                <a:gd name="T1" fmla="*/ 33 h 64"/>
                <a:gd name="T2" fmla="*/ 24 w 48"/>
                <a:gd name="T3" fmla="*/ 64 h 64"/>
                <a:gd name="T4" fmla="*/ 48 w 48"/>
                <a:gd name="T5" fmla="*/ 33 h 64"/>
                <a:gd name="T6" fmla="*/ 24 w 48"/>
                <a:gd name="T7" fmla="*/ 0 h 64"/>
                <a:gd name="T8" fmla="*/ 0 w 48"/>
                <a:gd name="T9" fmla="*/ 33 h 64"/>
              </a:gdLst>
              <a:ahLst/>
              <a:cxnLst>
                <a:cxn ang="0">
                  <a:pos x="T0" y="T1"/>
                </a:cxn>
                <a:cxn ang="0">
                  <a:pos x="T2" y="T3"/>
                </a:cxn>
                <a:cxn ang="0">
                  <a:pos x="T4" y="T5"/>
                </a:cxn>
                <a:cxn ang="0">
                  <a:pos x="T6" y="T7"/>
                </a:cxn>
                <a:cxn ang="0">
                  <a:pos x="T8" y="T9"/>
                </a:cxn>
              </a:cxnLst>
              <a:rect l="0" t="0" r="r" b="b"/>
              <a:pathLst>
                <a:path w="48" h="64">
                  <a:moveTo>
                    <a:pt x="0" y="33"/>
                  </a:moveTo>
                  <a:lnTo>
                    <a:pt x="24" y="64"/>
                  </a:lnTo>
                  <a:lnTo>
                    <a:pt x="48" y="33"/>
                  </a:lnTo>
                  <a:lnTo>
                    <a:pt x="24" y="0"/>
                  </a:lnTo>
                  <a:lnTo>
                    <a:pt x="0" y="33"/>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0" name="Freeform 484"/>
            <p:cNvSpPr>
              <a:spLocks/>
            </p:cNvSpPr>
            <p:nvPr/>
          </p:nvSpPr>
          <p:spPr bwMode="auto">
            <a:xfrm>
              <a:off x="3863976" y="561340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1" name="Freeform 485"/>
            <p:cNvSpPr>
              <a:spLocks/>
            </p:cNvSpPr>
            <p:nvPr/>
          </p:nvSpPr>
          <p:spPr bwMode="auto">
            <a:xfrm>
              <a:off x="3863976" y="5546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2" name="Freeform 486"/>
            <p:cNvSpPr>
              <a:spLocks/>
            </p:cNvSpPr>
            <p:nvPr/>
          </p:nvSpPr>
          <p:spPr bwMode="auto">
            <a:xfrm>
              <a:off x="3863976" y="55467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3" name="Freeform 487"/>
            <p:cNvSpPr>
              <a:spLocks/>
            </p:cNvSpPr>
            <p:nvPr/>
          </p:nvSpPr>
          <p:spPr bwMode="auto">
            <a:xfrm>
              <a:off x="3863976" y="549592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4" name="Freeform 488"/>
            <p:cNvSpPr>
              <a:spLocks/>
            </p:cNvSpPr>
            <p:nvPr/>
          </p:nvSpPr>
          <p:spPr bwMode="auto">
            <a:xfrm>
              <a:off x="3863976" y="555466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5" name="Rectangle 489"/>
            <p:cNvSpPr>
              <a:spLocks noChangeArrowheads="1"/>
            </p:cNvSpPr>
            <p:nvPr/>
          </p:nvSpPr>
          <p:spPr bwMode="auto">
            <a:xfrm>
              <a:off x="1606551" y="5186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6" name="Rectangle 490"/>
            <p:cNvSpPr>
              <a:spLocks noChangeArrowheads="1"/>
            </p:cNvSpPr>
            <p:nvPr/>
          </p:nvSpPr>
          <p:spPr bwMode="auto">
            <a:xfrm>
              <a:off x="1606551" y="5207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7" name="Rectangle 491"/>
            <p:cNvSpPr>
              <a:spLocks noChangeArrowheads="1"/>
            </p:cNvSpPr>
            <p:nvPr/>
          </p:nvSpPr>
          <p:spPr bwMode="auto">
            <a:xfrm>
              <a:off x="1606551" y="52609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8" name="Rectangle 492"/>
            <p:cNvSpPr>
              <a:spLocks noChangeArrowheads="1"/>
            </p:cNvSpPr>
            <p:nvPr/>
          </p:nvSpPr>
          <p:spPr bwMode="auto">
            <a:xfrm>
              <a:off x="1606551" y="52260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9" name="Rectangle 493"/>
            <p:cNvSpPr>
              <a:spLocks noChangeArrowheads="1"/>
            </p:cNvSpPr>
            <p:nvPr/>
          </p:nvSpPr>
          <p:spPr bwMode="auto">
            <a:xfrm>
              <a:off x="1606551" y="5080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0" name="Rectangle 494"/>
            <p:cNvSpPr>
              <a:spLocks noChangeArrowheads="1"/>
            </p:cNvSpPr>
            <p:nvPr/>
          </p:nvSpPr>
          <p:spPr bwMode="auto">
            <a:xfrm>
              <a:off x="1606551" y="51117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1" name="Rectangle 495"/>
            <p:cNvSpPr>
              <a:spLocks noChangeArrowheads="1"/>
            </p:cNvSpPr>
            <p:nvPr/>
          </p:nvSpPr>
          <p:spPr bwMode="auto">
            <a:xfrm>
              <a:off x="2079626" y="53625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2" name="Rectangle 496"/>
            <p:cNvSpPr>
              <a:spLocks noChangeArrowheads="1"/>
            </p:cNvSpPr>
            <p:nvPr/>
          </p:nvSpPr>
          <p:spPr bwMode="auto">
            <a:xfrm>
              <a:off x="2079626" y="51530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3" name="Rectangle 497"/>
            <p:cNvSpPr>
              <a:spLocks noChangeArrowheads="1"/>
            </p:cNvSpPr>
            <p:nvPr/>
          </p:nvSpPr>
          <p:spPr bwMode="auto">
            <a:xfrm>
              <a:off x="2079626" y="5275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4" name="Rectangle 498"/>
            <p:cNvSpPr>
              <a:spLocks noChangeArrowheads="1"/>
            </p:cNvSpPr>
            <p:nvPr/>
          </p:nvSpPr>
          <p:spPr bwMode="auto">
            <a:xfrm>
              <a:off x="2079626" y="52673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5" name="Rectangle 499"/>
            <p:cNvSpPr>
              <a:spLocks noChangeArrowheads="1"/>
            </p:cNvSpPr>
            <p:nvPr/>
          </p:nvSpPr>
          <p:spPr bwMode="auto">
            <a:xfrm>
              <a:off x="2079626" y="51323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500"/>
            <p:cNvSpPr>
              <a:spLocks noChangeArrowheads="1"/>
            </p:cNvSpPr>
            <p:nvPr/>
          </p:nvSpPr>
          <p:spPr bwMode="auto">
            <a:xfrm>
              <a:off x="2079626" y="5126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501"/>
            <p:cNvSpPr>
              <a:spLocks noChangeArrowheads="1"/>
            </p:cNvSpPr>
            <p:nvPr/>
          </p:nvSpPr>
          <p:spPr bwMode="auto">
            <a:xfrm>
              <a:off x="2551113" y="53546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502"/>
            <p:cNvSpPr>
              <a:spLocks noChangeArrowheads="1"/>
            </p:cNvSpPr>
            <p:nvPr/>
          </p:nvSpPr>
          <p:spPr bwMode="auto">
            <a:xfrm>
              <a:off x="2551113" y="49625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0" name="Rectangle 503"/>
            <p:cNvSpPr>
              <a:spLocks noChangeArrowheads="1"/>
            </p:cNvSpPr>
            <p:nvPr/>
          </p:nvSpPr>
          <p:spPr bwMode="auto">
            <a:xfrm>
              <a:off x="2551113" y="51514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1" name="Rectangle 504"/>
            <p:cNvSpPr>
              <a:spLocks noChangeArrowheads="1"/>
            </p:cNvSpPr>
            <p:nvPr/>
          </p:nvSpPr>
          <p:spPr bwMode="auto">
            <a:xfrm>
              <a:off x="2551113" y="5080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2" name="Rectangle 505"/>
            <p:cNvSpPr>
              <a:spLocks noChangeArrowheads="1"/>
            </p:cNvSpPr>
            <p:nvPr/>
          </p:nvSpPr>
          <p:spPr bwMode="auto">
            <a:xfrm>
              <a:off x="2551113" y="48593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3" name="Rectangle 506"/>
            <p:cNvSpPr>
              <a:spLocks noChangeArrowheads="1"/>
            </p:cNvSpPr>
            <p:nvPr/>
          </p:nvSpPr>
          <p:spPr bwMode="auto">
            <a:xfrm>
              <a:off x="2551113" y="47609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4" name="Rectangle 507"/>
            <p:cNvSpPr>
              <a:spLocks noChangeArrowheads="1"/>
            </p:cNvSpPr>
            <p:nvPr/>
          </p:nvSpPr>
          <p:spPr bwMode="auto">
            <a:xfrm>
              <a:off x="3024188" y="51911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5" name="Rectangle 508"/>
            <p:cNvSpPr>
              <a:spLocks noChangeArrowheads="1"/>
            </p:cNvSpPr>
            <p:nvPr/>
          </p:nvSpPr>
          <p:spPr bwMode="auto">
            <a:xfrm>
              <a:off x="3024188" y="50419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6" name="Rectangle 509"/>
            <p:cNvSpPr>
              <a:spLocks noChangeArrowheads="1"/>
            </p:cNvSpPr>
            <p:nvPr/>
          </p:nvSpPr>
          <p:spPr bwMode="auto">
            <a:xfrm>
              <a:off x="3024188" y="48672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7" name="Rectangle 510"/>
            <p:cNvSpPr>
              <a:spLocks noChangeArrowheads="1"/>
            </p:cNvSpPr>
            <p:nvPr/>
          </p:nvSpPr>
          <p:spPr bwMode="auto">
            <a:xfrm>
              <a:off x="3024188" y="4779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8" name="Rectangle 511"/>
            <p:cNvSpPr>
              <a:spLocks noChangeArrowheads="1"/>
            </p:cNvSpPr>
            <p:nvPr/>
          </p:nvSpPr>
          <p:spPr bwMode="auto">
            <a:xfrm>
              <a:off x="3024188" y="51752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9" name="Rectangle 512"/>
            <p:cNvSpPr>
              <a:spLocks noChangeArrowheads="1"/>
            </p:cNvSpPr>
            <p:nvPr/>
          </p:nvSpPr>
          <p:spPr bwMode="auto">
            <a:xfrm>
              <a:off x="3024188" y="52197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0" name="Rectangle 513"/>
            <p:cNvSpPr>
              <a:spLocks noChangeArrowheads="1"/>
            </p:cNvSpPr>
            <p:nvPr/>
          </p:nvSpPr>
          <p:spPr bwMode="auto">
            <a:xfrm>
              <a:off x="3495676" y="52212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1" name="Rectangle 514"/>
            <p:cNvSpPr>
              <a:spLocks noChangeArrowheads="1"/>
            </p:cNvSpPr>
            <p:nvPr/>
          </p:nvSpPr>
          <p:spPr bwMode="auto">
            <a:xfrm>
              <a:off x="3495676" y="52641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2" name="Rectangle 515"/>
            <p:cNvSpPr>
              <a:spLocks noChangeArrowheads="1"/>
            </p:cNvSpPr>
            <p:nvPr/>
          </p:nvSpPr>
          <p:spPr bwMode="auto">
            <a:xfrm>
              <a:off x="3495676" y="52546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3" name="Rectangle 516"/>
            <p:cNvSpPr>
              <a:spLocks noChangeArrowheads="1"/>
            </p:cNvSpPr>
            <p:nvPr/>
          </p:nvSpPr>
          <p:spPr bwMode="auto">
            <a:xfrm>
              <a:off x="3495676" y="52736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4" name="Rectangle 517"/>
            <p:cNvSpPr>
              <a:spLocks noChangeArrowheads="1"/>
            </p:cNvSpPr>
            <p:nvPr/>
          </p:nvSpPr>
          <p:spPr bwMode="auto">
            <a:xfrm>
              <a:off x="3495676" y="52673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5" name="Rectangle 518"/>
            <p:cNvSpPr>
              <a:spLocks noChangeArrowheads="1"/>
            </p:cNvSpPr>
            <p:nvPr/>
          </p:nvSpPr>
          <p:spPr bwMode="auto">
            <a:xfrm>
              <a:off x="3495676" y="5341938"/>
              <a:ext cx="57150" cy="58738"/>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6" name="Rectangle 519"/>
            <p:cNvSpPr>
              <a:spLocks noChangeArrowheads="1"/>
            </p:cNvSpPr>
            <p:nvPr/>
          </p:nvSpPr>
          <p:spPr bwMode="auto">
            <a:xfrm>
              <a:off x="3968751" y="50546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 name="Rectangle 520"/>
            <p:cNvSpPr>
              <a:spLocks noChangeArrowheads="1"/>
            </p:cNvSpPr>
            <p:nvPr/>
          </p:nvSpPr>
          <p:spPr bwMode="auto">
            <a:xfrm>
              <a:off x="3968751" y="52879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6" name="Rectangle 521"/>
            <p:cNvSpPr>
              <a:spLocks noChangeArrowheads="1"/>
            </p:cNvSpPr>
            <p:nvPr/>
          </p:nvSpPr>
          <p:spPr bwMode="auto">
            <a:xfrm>
              <a:off x="3968751" y="542448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7" name="Rectangle 522"/>
            <p:cNvSpPr>
              <a:spLocks noChangeArrowheads="1"/>
            </p:cNvSpPr>
            <p:nvPr/>
          </p:nvSpPr>
          <p:spPr bwMode="auto">
            <a:xfrm>
              <a:off x="3968751" y="51308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8" name="Rectangle 523"/>
            <p:cNvSpPr>
              <a:spLocks noChangeArrowheads="1"/>
            </p:cNvSpPr>
            <p:nvPr/>
          </p:nvSpPr>
          <p:spPr bwMode="auto">
            <a:xfrm>
              <a:off x="3968751" y="52006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9" name="Rectangle 524"/>
            <p:cNvSpPr>
              <a:spLocks noChangeArrowheads="1"/>
            </p:cNvSpPr>
            <p:nvPr/>
          </p:nvSpPr>
          <p:spPr bwMode="auto">
            <a:xfrm>
              <a:off x="3968751" y="53641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0" name="Rectangle 525"/>
            <p:cNvSpPr>
              <a:spLocks noChangeArrowheads="1"/>
            </p:cNvSpPr>
            <p:nvPr/>
          </p:nvSpPr>
          <p:spPr bwMode="auto">
            <a:xfrm>
              <a:off x="4440238" y="41386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1" name="Rectangle 526"/>
            <p:cNvSpPr>
              <a:spLocks noChangeArrowheads="1"/>
            </p:cNvSpPr>
            <p:nvPr/>
          </p:nvSpPr>
          <p:spPr bwMode="auto">
            <a:xfrm>
              <a:off x="4440238" y="469900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2" name="Rectangle 527"/>
            <p:cNvSpPr>
              <a:spLocks noChangeArrowheads="1"/>
            </p:cNvSpPr>
            <p:nvPr/>
          </p:nvSpPr>
          <p:spPr bwMode="auto">
            <a:xfrm>
              <a:off x="4440238" y="39830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3" name="Rectangle 528"/>
            <p:cNvSpPr>
              <a:spLocks noChangeArrowheads="1"/>
            </p:cNvSpPr>
            <p:nvPr/>
          </p:nvSpPr>
          <p:spPr bwMode="auto">
            <a:xfrm>
              <a:off x="4440238" y="42084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4" name="Rectangle 529"/>
            <p:cNvSpPr>
              <a:spLocks noChangeArrowheads="1"/>
            </p:cNvSpPr>
            <p:nvPr/>
          </p:nvSpPr>
          <p:spPr bwMode="auto">
            <a:xfrm>
              <a:off x="4440238" y="415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5" name="Rectangle 530"/>
            <p:cNvSpPr>
              <a:spLocks noChangeArrowheads="1"/>
            </p:cNvSpPr>
            <p:nvPr/>
          </p:nvSpPr>
          <p:spPr bwMode="auto">
            <a:xfrm>
              <a:off x="4440238" y="4579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6" name="Rectangle 531"/>
            <p:cNvSpPr>
              <a:spLocks noChangeArrowheads="1"/>
            </p:cNvSpPr>
            <p:nvPr/>
          </p:nvSpPr>
          <p:spPr bwMode="auto">
            <a:xfrm>
              <a:off x="4913313" y="52149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7" name="Rectangle 532"/>
            <p:cNvSpPr>
              <a:spLocks noChangeArrowheads="1"/>
            </p:cNvSpPr>
            <p:nvPr/>
          </p:nvSpPr>
          <p:spPr bwMode="auto">
            <a:xfrm>
              <a:off x="4913313" y="50958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8" name="Rectangle 533"/>
            <p:cNvSpPr>
              <a:spLocks noChangeArrowheads="1"/>
            </p:cNvSpPr>
            <p:nvPr/>
          </p:nvSpPr>
          <p:spPr bwMode="auto">
            <a:xfrm>
              <a:off x="4913313" y="506095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9" name="Rectangle 534"/>
            <p:cNvSpPr>
              <a:spLocks noChangeArrowheads="1"/>
            </p:cNvSpPr>
            <p:nvPr/>
          </p:nvSpPr>
          <p:spPr bwMode="auto">
            <a:xfrm>
              <a:off x="4913313" y="50911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0" name="Rectangle 535"/>
            <p:cNvSpPr>
              <a:spLocks noChangeArrowheads="1"/>
            </p:cNvSpPr>
            <p:nvPr/>
          </p:nvSpPr>
          <p:spPr bwMode="auto">
            <a:xfrm>
              <a:off x="4913313" y="50450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1" name="Rectangle 536"/>
            <p:cNvSpPr>
              <a:spLocks noChangeArrowheads="1"/>
            </p:cNvSpPr>
            <p:nvPr/>
          </p:nvSpPr>
          <p:spPr bwMode="auto">
            <a:xfrm>
              <a:off x="4913313" y="51927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2" name="Rectangle 537"/>
            <p:cNvSpPr>
              <a:spLocks noChangeArrowheads="1"/>
            </p:cNvSpPr>
            <p:nvPr/>
          </p:nvSpPr>
          <p:spPr bwMode="auto">
            <a:xfrm>
              <a:off x="5386388" y="508317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3" name="Rectangle 538"/>
            <p:cNvSpPr>
              <a:spLocks noChangeArrowheads="1"/>
            </p:cNvSpPr>
            <p:nvPr/>
          </p:nvSpPr>
          <p:spPr bwMode="auto">
            <a:xfrm>
              <a:off x="5386388" y="513873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4" name="Rectangle 539"/>
            <p:cNvSpPr>
              <a:spLocks noChangeArrowheads="1"/>
            </p:cNvSpPr>
            <p:nvPr/>
          </p:nvSpPr>
          <p:spPr bwMode="auto">
            <a:xfrm>
              <a:off x="5386388" y="4975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5" name="Rectangle 540"/>
            <p:cNvSpPr>
              <a:spLocks noChangeArrowheads="1"/>
            </p:cNvSpPr>
            <p:nvPr/>
          </p:nvSpPr>
          <p:spPr bwMode="auto">
            <a:xfrm>
              <a:off x="5386388" y="51482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6" name="Rectangle 541"/>
            <p:cNvSpPr>
              <a:spLocks noChangeArrowheads="1"/>
            </p:cNvSpPr>
            <p:nvPr/>
          </p:nvSpPr>
          <p:spPr bwMode="auto">
            <a:xfrm>
              <a:off x="5386388" y="497522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7" name="Rectangle 542"/>
            <p:cNvSpPr>
              <a:spLocks noChangeArrowheads="1"/>
            </p:cNvSpPr>
            <p:nvPr/>
          </p:nvSpPr>
          <p:spPr bwMode="auto">
            <a:xfrm>
              <a:off x="5386388" y="518636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8" name="Freeform 543"/>
            <p:cNvSpPr>
              <a:spLocks/>
            </p:cNvSpPr>
            <p:nvPr/>
          </p:nvSpPr>
          <p:spPr bwMode="auto">
            <a:xfrm>
              <a:off x="1685926" y="52578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9" name="Freeform 544"/>
            <p:cNvSpPr>
              <a:spLocks/>
            </p:cNvSpPr>
            <p:nvPr/>
          </p:nvSpPr>
          <p:spPr bwMode="auto">
            <a:xfrm>
              <a:off x="1685926" y="4902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0" name="Freeform 545"/>
            <p:cNvSpPr>
              <a:spLocks/>
            </p:cNvSpPr>
            <p:nvPr/>
          </p:nvSpPr>
          <p:spPr bwMode="auto">
            <a:xfrm>
              <a:off x="1685926" y="51435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1" name="Freeform 546"/>
            <p:cNvSpPr>
              <a:spLocks/>
            </p:cNvSpPr>
            <p:nvPr/>
          </p:nvSpPr>
          <p:spPr bwMode="auto">
            <a:xfrm>
              <a:off x="1685926" y="50482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2" name="Freeform 547"/>
            <p:cNvSpPr>
              <a:spLocks/>
            </p:cNvSpPr>
            <p:nvPr/>
          </p:nvSpPr>
          <p:spPr bwMode="auto">
            <a:xfrm>
              <a:off x="1685926" y="541655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3" name="Freeform 548"/>
            <p:cNvSpPr>
              <a:spLocks/>
            </p:cNvSpPr>
            <p:nvPr/>
          </p:nvSpPr>
          <p:spPr bwMode="auto">
            <a:xfrm>
              <a:off x="1685926" y="535463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4" name="Freeform 549"/>
            <p:cNvSpPr>
              <a:spLocks/>
            </p:cNvSpPr>
            <p:nvPr/>
          </p:nvSpPr>
          <p:spPr bwMode="auto">
            <a:xfrm>
              <a:off x="2157413" y="55451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5" name="Freeform 550"/>
            <p:cNvSpPr>
              <a:spLocks/>
            </p:cNvSpPr>
            <p:nvPr/>
          </p:nvSpPr>
          <p:spPr bwMode="auto">
            <a:xfrm>
              <a:off x="2157413" y="533876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6" name="Freeform 551"/>
            <p:cNvSpPr>
              <a:spLocks/>
            </p:cNvSpPr>
            <p:nvPr/>
          </p:nvSpPr>
          <p:spPr bwMode="auto">
            <a:xfrm>
              <a:off x="2157413" y="52482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7" name="Freeform 552"/>
            <p:cNvSpPr>
              <a:spLocks/>
            </p:cNvSpPr>
            <p:nvPr/>
          </p:nvSpPr>
          <p:spPr bwMode="auto">
            <a:xfrm>
              <a:off x="2157413" y="53800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553"/>
            <p:cNvSpPr>
              <a:spLocks/>
            </p:cNvSpPr>
            <p:nvPr/>
          </p:nvSpPr>
          <p:spPr bwMode="auto">
            <a:xfrm>
              <a:off x="2157413" y="550227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3" name="Freeform 554"/>
            <p:cNvSpPr>
              <a:spLocks/>
            </p:cNvSpPr>
            <p:nvPr/>
          </p:nvSpPr>
          <p:spPr bwMode="auto">
            <a:xfrm>
              <a:off x="2157413" y="5191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4" name="Freeform 555"/>
            <p:cNvSpPr>
              <a:spLocks/>
            </p:cNvSpPr>
            <p:nvPr/>
          </p:nvSpPr>
          <p:spPr bwMode="auto">
            <a:xfrm>
              <a:off x="2630488" y="5424488"/>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Freeform 556"/>
            <p:cNvSpPr>
              <a:spLocks/>
            </p:cNvSpPr>
            <p:nvPr/>
          </p:nvSpPr>
          <p:spPr bwMode="auto">
            <a:xfrm>
              <a:off x="2630488" y="54022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Freeform 557"/>
            <p:cNvSpPr>
              <a:spLocks/>
            </p:cNvSpPr>
            <p:nvPr/>
          </p:nvSpPr>
          <p:spPr bwMode="auto">
            <a:xfrm>
              <a:off x="2630488" y="529272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Freeform 558"/>
            <p:cNvSpPr>
              <a:spLocks/>
            </p:cNvSpPr>
            <p:nvPr/>
          </p:nvSpPr>
          <p:spPr bwMode="auto">
            <a:xfrm>
              <a:off x="2630488" y="529431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559"/>
            <p:cNvSpPr>
              <a:spLocks/>
            </p:cNvSpPr>
            <p:nvPr/>
          </p:nvSpPr>
          <p:spPr bwMode="auto">
            <a:xfrm>
              <a:off x="2630488" y="541020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Freeform 560"/>
            <p:cNvSpPr>
              <a:spLocks/>
            </p:cNvSpPr>
            <p:nvPr/>
          </p:nvSpPr>
          <p:spPr bwMode="auto">
            <a:xfrm>
              <a:off x="2630488" y="526256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561"/>
            <p:cNvSpPr>
              <a:spLocks/>
            </p:cNvSpPr>
            <p:nvPr/>
          </p:nvSpPr>
          <p:spPr bwMode="auto">
            <a:xfrm>
              <a:off x="3103563" y="498951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Freeform 562"/>
            <p:cNvSpPr>
              <a:spLocks/>
            </p:cNvSpPr>
            <p:nvPr/>
          </p:nvSpPr>
          <p:spPr bwMode="auto">
            <a:xfrm>
              <a:off x="3103563" y="483552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563"/>
            <p:cNvSpPr>
              <a:spLocks/>
            </p:cNvSpPr>
            <p:nvPr/>
          </p:nvSpPr>
          <p:spPr bwMode="auto">
            <a:xfrm>
              <a:off x="3103563" y="497998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Freeform 564"/>
            <p:cNvSpPr>
              <a:spLocks/>
            </p:cNvSpPr>
            <p:nvPr/>
          </p:nvSpPr>
          <p:spPr bwMode="auto">
            <a:xfrm>
              <a:off x="3103563" y="521493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Freeform 565"/>
            <p:cNvSpPr>
              <a:spLocks/>
            </p:cNvSpPr>
            <p:nvPr/>
          </p:nvSpPr>
          <p:spPr bwMode="auto">
            <a:xfrm>
              <a:off x="3103563" y="49196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Freeform 566"/>
            <p:cNvSpPr>
              <a:spLocks/>
            </p:cNvSpPr>
            <p:nvPr/>
          </p:nvSpPr>
          <p:spPr bwMode="auto">
            <a:xfrm>
              <a:off x="3103563" y="502126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Freeform 567"/>
            <p:cNvSpPr>
              <a:spLocks/>
            </p:cNvSpPr>
            <p:nvPr/>
          </p:nvSpPr>
          <p:spPr bwMode="auto">
            <a:xfrm>
              <a:off x="3575051" y="53308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Freeform 568"/>
            <p:cNvSpPr>
              <a:spLocks/>
            </p:cNvSpPr>
            <p:nvPr/>
          </p:nvSpPr>
          <p:spPr bwMode="auto">
            <a:xfrm>
              <a:off x="3575051" y="531812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Freeform 569"/>
            <p:cNvSpPr>
              <a:spLocks/>
            </p:cNvSpPr>
            <p:nvPr/>
          </p:nvSpPr>
          <p:spPr bwMode="auto">
            <a:xfrm>
              <a:off x="3575051" y="53911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Freeform 570"/>
            <p:cNvSpPr>
              <a:spLocks/>
            </p:cNvSpPr>
            <p:nvPr/>
          </p:nvSpPr>
          <p:spPr bwMode="auto">
            <a:xfrm>
              <a:off x="3575051" y="534193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1" name="Freeform 571"/>
            <p:cNvSpPr>
              <a:spLocks/>
            </p:cNvSpPr>
            <p:nvPr/>
          </p:nvSpPr>
          <p:spPr bwMode="auto">
            <a:xfrm>
              <a:off x="3575051" y="535305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Freeform 572"/>
            <p:cNvSpPr>
              <a:spLocks/>
            </p:cNvSpPr>
            <p:nvPr/>
          </p:nvSpPr>
          <p:spPr bwMode="auto">
            <a:xfrm>
              <a:off x="3575051" y="529748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3" name="Rectangle 573"/>
            <p:cNvSpPr>
              <a:spLocks noChangeArrowheads="1"/>
            </p:cNvSpPr>
            <p:nvPr/>
          </p:nvSpPr>
          <p:spPr bwMode="auto">
            <a:xfrm>
              <a:off x="2568576" y="3898900"/>
              <a:ext cx="1042988" cy="561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4" name="Rectangle 574"/>
            <p:cNvSpPr>
              <a:spLocks noChangeArrowheads="1"/>
            </p:cNvSpPr>
            <p:nvPr/>
          </p:nvSpPr>
          <p:spPr bwMode="auto">
            <a:xfrm>
              <a:off x="3016251" y="393223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5" name="Freeform 575"/>
            <p:cNvSpPr>
              <a:spLocks/>
            </p:cNvSpPr>
            <p:nvPr/>
          </p:nvSpPr>
          <p:spPr bwMode="auto">
            <a:xfrm>
              <a:off x="2759076" y="395287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Rectangle 576"/>
            <p:cNvSpPr>
              <a:spLocks noChangeArrowheads="1"/>
            </p:cNvSpPr>
            <p:nvPr/>
          </p:nvSpPr>
          <p:spPr bwMode="auto">
            <a:xfrm>
              <a:off x="3016251" y="4108450"/>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7" name="Rectangle 577"/>
            <p:cNvSpPr>
              <a:spLocks noChangeArrowheads="1"/>
            </p:cNvSpPr>
            <p:nvPr/>
          </p:nvSpPr>
          <p:spPr bwMode="auto">
            <a:xfrm>
              <a:off x="2768601" y="415131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8" name="Rectangle 578"/>
            <p:cNvSpPr>
              <a:spLocks noChangeArrowheads="1"/>
            </p:cNvSpPr>
            <p:nvPr/>
          </p:nvSpPr>
          <p:spPr bwMode="auto">
            <a:xfrm>
              <a:off x="3016251" y="428466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99" name="Freeform 579"/>
            <p:cNvSpPr>
              <a:spLocks/>
            </p:cNvSpPr>
            <p:nvPr/>
          </p:nvSpPr>
          <p:spPr bwMode="auto">
            <a:xfrm>
              <a:off x="2752726" y="433070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0" name="Rectangle 580"/>
            <p:cNvSpPr>
              <a:spLocks noChangeArrowheads="1"/>
            </p:cNvSpPr>
            <p:nvPr/>
          </p:nvSpPr>
          <p:spPr bwMode="auto">
            <a:xfrm>
              <a:off x="2568576" y="3898900"/>
              <a:ext cx="1042988" cy="561975"/>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p:nvGrpSpPr>
        <p:grpSpPr>
          <a:xfrm>
            <a:off x="6258854" y="3702505"/>
            <a:ext cx="5026026" cy="2759076"/>
            <a:chOff x="6258854" y="3702505"/>
            <a:chExt cx="5026026" cy="2759076"/>
          </a:xfrm>
        </p:grpSpPr>
        <p:sp>
          <p:nvSpPr>
            <p:cNvPr id="3103" name="Line 582"/>
            <p:cNvSpPr>
              <a:spLocks noChangeShapeType="1"/>
            </p:cNvSpPr>
            <p:nvPr/>
          </p:nvSpPr>
          <p:spPr bwMode="auto">
            <a:xfrm>
              <a:off x="6701767" y="6137730"/>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4" name="Line 583"/>
            <p:cNvSpPr>
              <a:spLocks noChangeShapeType="1"/>
            </p:cNvSpPr>
            <p:nvPr/>
          </p:nvSpPr>
          <p:spPr bwMode="auto">
            <a:xfrm>
              <a:off x="6701767" y="3983493"/>
              <a:ext cx="44640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Line 584"/>
            <p:cNvSpPr>
              <a:spLocks noChangeShapeType="1"/>
            </p:cNvSpPr>
            <p:nvPr/>
          </p:nvSpPr>
          <p:spPr bwMode="auto">
            <a:xfrm>
              <a:off x="6701767" y="613773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6" name="Line 585"/>
            <p:cNvSpPr>
              <a:spLocks noChangeShapeType="1"/>
            </p:cNvSpPr>
            <p:nvPr/>
          </p:nvSpPr>
          <p:spPr bwMode="auto">
            <a:xfrm>
              <a:off x="7646330" y="613773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Line 586"/>
            <p:cNvSpPr>
              <a:spLocks noChangeShapeType="1"/>
            </p:cNvSpPr>
            <p:nvPr/>
          </p:nvSpPr>
          <p:spPr bwMode="auto">
            <a:xfrm>
              <a:off x="8590892" y="613773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8" name="Line 587"/>
            <p:cNvSpPr>
              <a:spLocks noChangeShapeType="1"/>
            </p:cNvSpPr>
            <p:nvPr/>
          </p:nvSpPr>
          <p:spPr bwMode="auto">
            <a:xfrm>
              <a:off x="9535455" y="613773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Line 588"/>
            <p:cNvSpPr>
              <a:spLocks noChangeShapeType="1"/>
            </p:cNvSpPr>
            <p:nvPr/>
          </p:nvSpPr>
          <p:spPr bwMode="auto">
            <a:xfrm>
              <a:off x="10480017" y="6137730"/>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0" name="Line 589"/>
            <p:cNvSpPr>
              <a:spLocks noChangeShapeType="1"/>
            </p:cNvSpPr>
            <p:nvPr/>
          </p:nvSpPr>
          <p:spPr bwMode="auto">
            <a:xfrm flipV="1">
              <a:off x="6701767" y="393904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Line 590"/>
            <p:cNvSpPr>
              <a:spLocks noChangeShapeType="1"/>
            </p:cNvSpPr>
            <p:nvPr/>
          </p:nvSpPr>
          <p:spPr bwMode="auto">
            <a:xfrm flipV="1">
              <a:off x="7646330" y="393904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2" name="Line 591"/>
            <p:cNvSpPr>
              <a:spLocks noChangeShapeType="1"/>
            </p:cNvSpPr>
            <p:nvPr/>
          </p:nvSpPr>
          <p:spPr bwMode="auto">
            <a:xfrm flipV="1">
              <a:off x="8590892" y="393904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Line 592"/>
            <p:cNvSpPr>
              <a:spLocks noChangeShapeType="1"/>
            </p:cNvSpPr>
            <p:nvPr/>
          </p:nvSpPr>
          <p:spPr bwMode="auto">
            <a:xfrm flipV="1">
              <a:off x="9535455" y="393904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4" name="Line 593"/>
            <p:cNvSpPr>
              <a:spLocks noChangeShapeType="1"/>
            </p:cNvSpPr>
            <p:nvPr/>
          </p:nvSpPr>
          <p:spPr bwMode="auto">
            <a:xfrm flipV="1">
              <a:off x="10480017" y="3939043"/>
              <a:ext cx="0" cy="4445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Rectangle 594"/>
            <p:cNvSpPr>
              <a:spLocks noChangeArrowheads="1"/>
            </p:cNvSpPr>
            <p:nvPr/>
          </p:nvSpPr>
          <p:spPr bwMode="auto">
            <a:xfrm>
              <a:off x="6658905" y="625679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6" name="Rectangle 595"/>
            <p:cNvSpPr>
              <a:spLocks noChangeArrowheads="1"/>
            </p:cNvSpPr>
            <p:nvPr/>
          </p:nvSpPr>
          <p:spPr bwMode="auto">
            <a:xfrm>
              <a:off x="7601880" y="625679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7" name="Rectangle 596"/>
            <p:cNvSpPr>
              <a:spLocks noChangeArrowheads="1"/>
            </p:cNvSpPr>
            <p:nvPr/>
          </p:nvSpPr>
          <p:spPr bwMode="auto">
            <a:xfrm>
              <a:off x="8549617" y="625679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8" name="Rectangle 597"/>
            <p:cNvSpPr>
              <a:spLocks noChangeArrowheads="1"/>
            </p:cNvSpPr>
            <p:nvPr/>
          </p:nvSpPr>
          <p:spPr bwMode="auto">
            <a:xfrm>
              <a:off x="9492592" y="625679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19" name="Rectangle 598"/>
            <p:cNvSpPr>
              <a:spLocks noChangeArrowheads="1"/>
            </p:cNvSpPr>
            <p:nvPr/>
          </p:nvSpPr>
          <p:spPr bwMode="auto">
            <a:xfrm>
              <a:off x="10435567" y="6256793"/>
              <a:ext cx="1524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21" name="Line 600"/>
            <p:cNvSpPr>
              <a:spLocks noChangeShapeType="1"/>
            </p:cNvSpPr>
            <p:nvPr/>
          </p:nvSpPr>
          <p:spPr bwMode="auto">
            <a:xfrm flipV="1">
              <a:off x="6701767" y="398349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2" name="Line 601"/>
            <p:cNvSpPr>
              <a:spLocks noChangeShapeType="1"/>
            </p:cNvSpPr>
            <p:nvPr/>
          </p:nvSpPr>
          <p:spPr bwMode="auto">
            <a:xfrm flipV="1">
              <a:off x="11165817" y="3983493"/>
              <a:ext cx="0" cy="2154238"/>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3" name="Line 602"/>
            <p:cNvSpPr>
              <a:spLocks noChangeShapeType="1"/>
            </p:cNvSpPr>
            <p:nvPr/>
          </p:nvSpPr>
          <p:spPr bwMode="auto">
            <a:xfrm flipH="1">
              <a:off x="6657317" y="602343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4" name="Line 603"/>
            <p:cNvSpPr>
              <a:spLocks noChangeShapeType="1"/>
            </p:cNvSpPr>
            <p:nvPr/>
          </p:nvSpPr>
          <p:spPr bwMode="auto">
            <a:xfrm flipH="1">
              <a:off x="6657317" y="534398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5" name="Line 604"/>
            <p:cNvSpPr>
              <a:spLocks noChangeShapeType="1"/>
            </p:cNvSpPr>
            <p:nvPr/>
          </p:nvSpPr>
          <p:spPr bwMode="auto">
            <a:xfrm flipH="1">
              <a:off x="6657317" y="466294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0" name="Line 605"/>
            <p:cNvSpPr>
              <a:spLocks noChangeShapeType="1"/>
            </p:cNvSpPr>
            <p:nvPr/>
          </p:nvSpPr>
          <p:spPr bwMode="auto">
            <a:xfrm flipH="1">
              <a:off x="6657317" y="39834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1" name="Line 606"/>
            <p:cNvSpPr>
              <a:spLocks noChangeShapeType="1"/>
            </p:cNvSpPr>
            <p:nvPr/>
          </p:nvSpPr>
          <p:spPr bwMode="auto">
            <a:xfrm>
              <a:off x="11165817" y="602343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9" name="Line 608"/>
            <p:cNvSpPr>
              <a:spLocks noChangeShapeType="1"/>
            </p:cNvSpPr>
            <p:nvPr/>
          </p:nvSpPr>
          <p:spPr bwMode="auto">
            <a:xfrm>
              <a:off x="11165817" y="5343980"/>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0" name="Line 609"/>
            <p:cNvSpPr>
              <a:spLocks noChangeShapeType="1"/>
            </p:cNvSpPr>
            <p:nvPr/>
          </p:nvSpPr>
          <p:spPr bwMode="auto">
            <a:xfrm>
              <a:off x="11165817" y="466294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1" name="Line 610"/>
            <p:cNvSpPr>
              <a:spLocks noChangeShapeType="1"/>
            </p:cNvSpPr>
            <p:nvPr/>
          </p:nvSpPr>
          <p:spPr bwMode="auto">
            <a:xfrm>
              <a:off x="11165817" y="3983493"/>
              <a:ext cx="44450" cy="0"/>
            </a:xfrm>
            <a:prstGeom prst="line">
              <a:avLst/>
            </a:prstGeom>
            <a:noFill/>
            <a:ln w="1270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2" name="Rectangle 611"/>
            <p:cNvSpPr>
              <a:spLocks noChangeArrowheads="1"/>
            </p:cNvSpPr>
            <p:nvPr/>
          </p:nvSpPr>
          <p:spPr bwMode="auto">
            <a:xfrm>
              <a:off x="6344579" y="5947230"/>
              <a:ext cx="31908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3" name="Rectangle 612"/>
            <p:cNvSpPr>
              <a:spLocks noChangeArrowheads="1"/>
            </p:cNvSpPr>
            <p:nvPr/>
          </p:nvSpPr>
          <p:spPr bwMode="auto">
            <a:xfrm>
              <a:off x="6258854" y="5264605"/>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4" name="Rectangle 613"/>
            <p:cNvSpPr>
              <a:spLocks noChangeArrowheads="1"/>
            </p:cNvSpPr>
            <p:nvPr/>
          </p:nvSpPr>
          <p:spPr bwMode="auto">
            <a:xfrm>
              <a:off x="6258854" y="4588330"/>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65" name="Rectangle 614"/>
            <p:cNvSpPr>
              <a:spLocks noChangeArrowheads="1"/>
            </p:cNvSpPr>
            <p:nvPr/>
          </p:nvSpPr>
          <p:spPr bwMode="auto">
            <a:xfrm>
              <a:off x="6258854" y="3907293"/>
              <a:ext cx="40481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62626"/>
                  </a:solidFill>
                  <a:effectLst/>
                  <a:latin typeface="Arial" panose="020B0604020202020204" pitchFamily="34"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0" name="Rectangle 623"/>
            <p:cNvSpPr>
              <a:spLocks noChangeArrowheads="1"/>
            </p:cNvSpPr>
            <p:nvPr/>
          </p:nvSpPr>
          <p:spPr bwMode="auto">
            <a:xfrm>
              <a:off x="6692242" y="3702505"/>
              <a:ext cx="13287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Group D**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1" name="Rectangle 624"/>
            <p:cNvSpPr>
              <a:spLocks noChangeArrowheads="1"/>
            </p:cNvSpPr>
            <p:nvPr/>
          </p:nvSpPr>
          <p:spPr bwMode="auto">
            <a:xfrm>
              <a:off x="7878104" y="3812043"/>
              <a:ext cx="1666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2" name="Rectangle 625"/>
            <p:cNvSpPr>
              <a:spLocks noChangeArrowheads="1"/>
            </p:cNvSpPr>
            <p:nvPr/>
          </p:nvSpPr>
          <p:spPr bwMode="auto">
            <a:xfrm>
              <a:off x="7978117" y="370250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:0.12,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3" name="Rectangle 626"/>
            <p:cNvSpPr>
              <a:spLocks noChangeArrowheads="1"/>
            </p:cNvSpPr>
            <p:nvPr/>
          </p:nvSpPr>
          <p:spPr bwMode="auto">
            <a:xfrm>
              <a:off x="8744879" y="381204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4" name="Rectangle 627"/>
            <p:cNvSpPr>
              <a:spLocks noChangeArrowheads="1"/>
            </p:cNvSpPr>
            <p:nvPr/>
          </p:nvSpPr>
          <p:spPr bwMode="auto">
            <a:xfrm>
              <a:off x="8916329" y="370250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:0.74,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5" name="Rectangle 628"/>
            <p:cNvSpPr>
              <a:spLocks noChangeArrowheads="1"/>
            </p:cNvSpPr>
            <p:nvPr/>
          </p:nvSpPr>
          <p:spPr bwMode="auto">
            <a:xfrm>
              <a:off x="9683092" y="381204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6" name="Rectangle 629"/>
            <p:cNvSpPr>
              <a:spLocks noChangeArrowheads="1"/>
            </p:cNvSpPr>
            <p:nvPr/>
          </p:nvSpPr>
          <p:spPr bwMode="auto">
            <a:xfrm>
              <a:off x="9854542" y="3702505"/>
              <a:ext cx="8905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:0.85, ICC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7" name="Rectangle 630"/>
            <p:cNvSpPr>
              <a:spLocks noChangeArrowheads="1"/>
            </p:cNvSpPr>
            <p:nvPr/>
          </p:nvSpPr>
          <p:spPr bwMode="auto">
            <a:xfrm>
              <a:off x="10621304" y="3812043"/>
              <a:ext cx="2428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C3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8" name="Rectangle 631"/>
            <p:cNvSpPr>
              <a:spLocks noChangeArrowheads="1"/>
            </p:cNvSpPr>
            <p:nvPr/>
          </p:nvSpPr>
          <p:spPr bwMode="auto">
            <a:xfrm>
              <a:off x="10794342" y="3702505"/>
              <a:ext cx="49053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:0.76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39" name="Freeform 632"/>
            <p:cNvSpPr>
              <a:spLocks/>
            </p:cNvSpPr>
            <p:nvPr/>
          </p:nvSpPr>
          <p:spPr bwMode="auto">
            <a:xfrm>
              <a:off x="7041492" y="56186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0" name="Freeform 633"/>
            <p:cNvSpPr>
              <a:spLocks/>
            </p:cNvSpPr>
            <p:nvPr/>
          </p:nvSpPr>
          <p:spPr bwMode="auto">
            <a:xfrm>
              <a:off x="7041492" y="571863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1" name="Freeform 634"/>
            <p:cNvSpPr>
              <a:spLocks/>
            </p:cNvSpPr>
            <p:nvPr/>
          </p:nvSpPr>
          <p:spPr bwMode="auto">
            <a:xfrm>
              <a:off x="7041492" y="586150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2" name="Freeform 635"/>
            <p:cNvSpPr>
              <a:spLocks/>
            </p:cNvSpPr>
            <p:nvPr/>
          </p:nvSpPr>
          <p:spPr bwMode="auto">
            <a:xfrm>
              <a:off x="7041492" y="57170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3" name="Freeform 636"/>
            <p:cNvSpPr>
              <a:spLocks/>
            </p:cNvSpPr>
            <p:nvPr/>
          </p:nvSpPr>
          <p:spPr bwMode="auto">
            <a:xfrm>
              <a:off x="7041492" y="569323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4" name="Freeform 637"/>
            <p:cNvSpPr>
              <a:spLocks/>
            </p:cNvSpPr>
            <p:nvPr/>
          </p:nvSpPr>
          <p:spPr bwMode="auto">
            <a:xfrm>
              <a:off x="7041492" y="56789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5" name="Freeform 638"/>
            <p:cNvSpPr>
              <a:spLocks/>
            </p:cNvSpPr>
            <p:nvPr/>
          </p:nvSpPr>
          <p:spPr bwMode="auto">
            <a:xfrm>
              <a:off x="7512979" y="579165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6" name="Freeform 639"/>
            <p:cNvSpPr>
              <a:spLocks/>
            </p:cNvSpPr>
            <p:nvPr/>
          </p:nvSpPr>
          <p:spPr bwMode="auto">
            <a:xfrm>
              <a:off x="7512979" y="58503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7" name="Freeform 640"/>
            <p:cNvSpPr>
              <a:spLocks/>
            </p:cNvSpPr>
            <p:nvPr/>
          </p:nvSpPr>
          <p:spPr bwMode="auto">
            <a:xfrm>
              <a:off x="7512979" y="579483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8" name="Freeform 641"/>
            <p:cNvSpPr>
              <a:spLocks/>
            </p:cNvSpPr>
            <p:nvPr/>
          </p:nvSpPr>
          <p:spPr bwMode="auto">
            <a:xfrm>
              <a:off x="7512979" y="557416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9" name="Freeform 642"/>
            <p:cNvSpPr>
              <a:spLocks/>
            </p:cNvSpPr>
            <p:nvPr/>
          </p:nvSpPr>
          <p:spPr bwMode="auto">
            <a:xfrm>
              <a:off x="7512979" y="562973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0" name="Freeform 643"/>
            <p:cNvSpPr>
              <a:spLocks/>
            </p:cNvSpPr>
            <p:nvPr/>
          </p:nvSpPr>
          <p:spPr bwMode="auto">
            <a:xfrm>
              <a:off x="7512979" y="549320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1" name="Freeform 644"/>
            <p:cNvSpPr>
              <a:spLocks/>
            </p:cNvSpPr>
            <p:nvPr/>
          </p:nvSpPr>
          <p:spPr bwMode="auto">
            <a:xfrm>
              <a:off x="7986054" y="583293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2" name="Freeform 645"/>
            <p:cNvSpPr>
              <a:spLocks/>
            </p:cNvSpPr>
            <p:nvPr/>
          </p:nvSpPr>
          <p:spPr bwMode="auto">
            <a:xfrm>
              <a:off x="7986054" y="5878968"/>
              <a:ext cx="76200" cy="100013"/>
            </a:xfrm>
            <a:custGeom>
              <a:avLst/>
              <a:gdLst>
                <a:gd name="T0" fmla="*/ 0 w 48"/>
                <a:gd name="T1" fmla="*/ 32 h 63"/>
                <a:gd name="T2" fmla="*/ 24 w 48"/>
                <a:gd name="T3" fmla="*/ 63 h 63"/>
                <a:gd name="T4" fmla="*/ 48 w 48"/>
                <a:gd name="T5" fmla="*/ 32 h 63"/>
                <a:gd name="T6" fmla="*/ 24 w 48"/>
                <a:gd name="T7" fmla="*/ 0 h 63"/>
                <a:gd name="T8" fmla="*/ 0 w 48"/>
                <a:gd name="T9" fmla="*/ 32 h 63"/>
              </a:gdLst>
              <a:ahLst/>
              <a:cxnLst>
                <a:cxn ang="0">
                  <a:pos x="T0" y="T1"/>
                </a:cxn>
                <a:cxn ang="0">
                  <a:pos x="T2" y="T3"/>
                </a:cxn>
                <a:cxn ang="0">
                  <a:pos x="T4" y="T5"/>
                </a:cxn>
                <a:cxn ang="0">
                  <a:pos x="T6" y="T7"/>
                </a:cxn>
                <a:cxn ang="0">
                  <a:pos x="T8" y="T9"/>
                </a:cxn>
              </a:cxnLst>
              <a:rect l="0" t="0" r="r" b="b"/>
              <a:pathLst>
                <a:path w="48" h="63">
                  <a:moveTo>
                    <a:pt x="0" y="32"/>
                  </a:moveTo>
                  <a:lnTo>
                    <a:pt x="24" y="63"/>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3" name="Freeform 646"/>
            <p:cNvSpPr>
              <a:spLocks/>
            </p:cNvSpPr>
            <p:nvPr/>
          </p:nvSpPr>
          <p:spPr bwMode="auto">
            <a:xfrm>
              <a:off x="7986054" y="56598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4" name="Freeform 647"/>
            <p:cNvSpPr>
              <a:spLocks/>
            </p:cNvSpPr>
            <p:nvPr/>
          </p:nvSpPr>
          <p:spPr bwMode="auto">
            <a:xfrm>
              <a:off x="7986054" y="548050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5" name="Freeform 648"/>
            <p:cNvSpPr>
              <a:spLocks/>
            </p:cNvSpPr>
            <p:nvPr/>
          </p:nvSpPr>
          <p:spPr bwMode="auto">
            <a:xfrm>
              <a:off x="7986054" y="5632905"/>
              <a:ext cx="76200" cy="100013"/>
            </a:xfrm>
            <a:custGeom>
              <a:avLst/>
              <a:gdLst>
                <a:gd name="T0" fmla="*/ 0 w 48"/>
                <a:gd name="T1" fmla="*/ 31 h 63"/>
                <a:gd name="T2" fmla="*/ 24 w 48"/>
                <a:gd name="T3" fmla="*/ 63 h 63"/>
                <a:gd name="T4" fmla="*/ 48 w 48"/>
                <a:gd name="T5" fmla="*/ 31 h 63"/>
                <a:gd name="T6" fmla="*/ 24 w 48"/>
                <a:gd name="T7" fmla="*/ 0 h 63"/>
                <a:gd name="T8" fmla="*/ 0 w 48"/>
                <a:gd name="T9" fmla="*/ 31 h 63"/>
              </a:gdLst>
              <a:ahLst/>
              <a:cxnLst>
                <a:cxn ang="0">
                  <a:pos x="T0" y="T1"/>
                </a:cxn>
                <a:cxn ang="0">
                  <a:pos x="T2" y="T3"/>
                </a:cxn>
                <a:cxn ang="0">
                  <a:pos x="T4" y="T5"/>
                </a:cxn>
                <a:cxn ang="0">
                  <a:pos x="T6" y="T7"/>
                </a:cxn>
                <a:cxn ang="0">
                  <a:pos x="T8" y="T9"/>
                </a:cxn>
              </a:cxnLst>
              <a:rect l="0" t="0" r="r" b="b"/>
              <a:pathLst>
                <a:path w="48" h="63">
                  <a:moveTo>
                    <a:pt x="0" y="31"/>
                  </a:moveTo>
                  <a:lnTo>
                    <a:pt x="24" y="63"/>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6" name="Freeform 649"/>
            <p:cNvSpPr>
              <a:spLocks/>
            </p:cNvSpPr>
            <p:nvPr/>
          </p:nvSpPr>
          <p:spPr bwMode="auto">
            <a:xfrm>
              <a:off x="7986054" y="573133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7" name="Freeform 650"/>
            <p:cNvSpPr>
              <a:spLocks/>
            </p:cNvSpPr>
            <p:nvPr/>
          </p:nvSpPr>
          <p:spPr bwMode="auto">
            <a:xfrm>
              <a:off x="8457542" y="55519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8" name="Freeform 651"/>
            <p:cNvSpPr>
              <a:spLocks/>
            </p:cNvSpPr>
            <p:nvPr/>
          </p:nvSpPr>
          <p:spPr bwMode="auto">
            <a:xfrm>
              <a:off x="8457542" y="55963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9" name="Freeform 652"/>
            <p:cNvSpPr>
              <a:spLocks/>
            </p:cNvSpPr>
            <p:nvPr/>
          </p:nvSpPr>
          <p:spPr bwMode="auto">
            <a:xfrm>
              <a:off x="8457542" y="551543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0" name="Freeform 653"/>
            <p:cNvSpPr>
              <a:spLocks/>
            </p:cNvSpPr>
            <p:nvPr/>
          </p:nvSpPr>
          <p:spPr bwMode="auto">
            <a:xfrm>
              <a:off x="8457542" y="546145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1" name="Freeform 654"/>
            <p:cNvSpPr>
              <a:spLocks/>
            </p:cNvSpPr>
            <p:nvPr/>
          </p:nvSpPr>
          <p:spPr bwMode="auto">
            <a:xfrm>
              <a:off x="8457542" y="536144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2" name="Freeform 655"/>
            <p:cNvSpPr>
              <a:spLocks/>
            </p:cNvSpPr>
            <p:nvPr/>
          </p:nvSpPr>
          <p:spPr bwMode="auto">
            <a:xfrm>
              <a:off x="8457542" y="54281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3" name="Freeform 656"/>
            <p:cNvSpPr>
              <a:spLocks/>
            </p:cNvSpPr>
            <p:nvPr/>
          </p:nvSpPr>
          <p:spPr bwMode="auto">
            <a:xfrm>
              <a:off x="8930617" y="56852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4" name="Freeform 657"/>
            <p:cNvSpPr>
              <a:spLocks/>
            </p:cNvSpPr>
            <p:nvPr/>
          </p:nvSpPr>
          <p:spPr bwMode="auto">
            <a:xfrm>
              <a:off x="8930617" y="4882018"/>
              <a:ext cx="76200" cy="101600"/>
            </a:xfrm>
            <a:custGeom>
              <a:avLst/>
              <a:gdLst>
                <a:gd name="T0" fmla="*/ 0 w 48"/>
                <a:gd name="T1" fmla="*/ 31 h 64"/>
                <a:gd name="T2" fmla="*/ 24 w 48"/>
                <a:gd name="T3" fmla="*/ 64 h 64"/>
                <a:gd name="T4" fmla="*/ 48 w 48"/>
                <a:gd name="T5" fmla="*/ 31 h 64"/>
                <a:gd name="T6" fmla="*/ 24 w 48"/>
                <a:gd name="T7" fmla="*/ 0 h 64"/>
                <a:gd name="T8" fmla="*/ 0 w 48"/>
                <a:gd name="T9" fmla="*/ 31 h 64"/>
              </a:gdLst>
              <a:ahLst/>
              <a:cxnLst>
                <a:cxn ang="0">
                  <a:pos x="T0" y="T1"/>
                </a:cxn>
                <a:cxn ang="0">
                  <a:pos x="T2" y="T3"/>
                </a:cxn>
                <a:cxn ang="0">
                  <a:pos x="T4" y="T5"/>
                </a:cxn>
                <a:cxn ang="0">
                  <a:pos x="T6" y="T7"/>
                </a:cxn>
                <a:cxn ang="0">
                  <a:pos x="T8" y="T9"/>
                </a:cxn>
              </a:cxnLst>
              <a:rect l="0" t="0" r="r" b="b"/>
              <a:pathLst>
                <a:path w="48" h="64">
                  <a:moveTo>
                    <a:pt x="0" y="31"/>
                  </a:moveTo>
                  <a:lnTo>
                    <a:pt x="24" y="64"/>
                  </a:lnTo>
                  <a:lnTo>
                    <a:pt x="48" y="31"/>
                  </a:lnTo>
                  <a:lnTo>
                    <a:pt x="24" y="0"/>
                  </a:lnTo>
                  <a:lnTo>
                    <a:pt x="0" y="31"/>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5" name="Freeform 658"/>
            <p:cNvSpPr>
              <a:spLocks/>
            </p:cNvSpPr>
            <p:nvPr/>
          </p:nvSpPr>
          <p:spPr bwMode="auto">
            <a:xfrm>
              <a:off x="8930617" y="467246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6" name="Freeform 659"/>
            <p:cNvSpPr>
              <a:spLocks/>
            </p:cNvSpPr>
            <p:nvPr/>
          </p:nvSpPr>
          <p:spPr bwMode="auto">
            <a:xfrm>
              <a:off x="8930617" y="44787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7" name="Freeform 660"/>
            <p:cNvSpPr>
              <a:spLocks/>
            </p:cNvSpPr>
            <p:nvPr/>
          </p:nvSpPr>
          <p:spPr bwMode="auto">
            <a:xfrm>
              <a:off x="8930617" y="431210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8" name="Freeform 661"/>
            <p:cNvSpPr>
              <a:spLocks/>
            </p:cNvSpPr>
            <p:nvPr/>
          </p:nvSpPr>
          <p:spPr bwMode="auto">
            <a:xfrm>
              <a:off x="8930617" y="397873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9" name="Freeform 662"/>
            <p:cNvSpPr>
              <a:spLocks/>
            </p:cNvSpPr>
            <p:nvPr/>
          </p:nvSpPr>
          <p:spPr bwMode="auto">
            <a:xfrm>
              <a:off x="9403692" y="601708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0" name="Freeform 663"/>
            <p:cNvSpPr>
              <a:spLocks/>
            </p:cNvSpPr>
            <p:nvPr/>
          </p:nvSpPr>
          <p:spPr bwMode="auto">
            <a:xfrm>
              <a:off x="9403692" y="591706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1" name="Freeform 664"/>
            <p:cNvSpPr>
              <a:spLocks/>
            </p:cNvSpPr>
            <p:nvPr/>
          </p:nvSpPr>
          <p:spPr bwMode="auto">
            <a:xfrm>
              <a:off x="9403692" y="5931355"/>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2" name="Freeform 665"/>
            <p:cNvSpPr>
              <a:spLocks/>
            </p:cNvSpPr>
            <p:nvPr/>
          </p:nvSpPr>
          <p:spPr bwMode="auto">
            <a:xfrm>
              <a:off x="9403692" y="5809118"/>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3" name="Freeform 666"/>
            <p:cNvSpPr>
              <a:spLocks/>
            </p:cNvSpPr>
            <p:nvPr/>
          </p:nvSpPr>
          <p:spPr bwMode="auto">
            <a:xfrm>
              <a:off x="9403692" y="5824993"/>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4" name="Rectangle 667"/>
            <p:cNvSpPr>
              <a:spLocks noChangeArrowheads="1"/>
            </p:cNvSpPr>
            <p:nvPr/>
          </p:nvSpPr>
          <p:spPr bwMode="auto">
            <a:xfrm>
              <a:off x="7144679" y="463119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5" name="Rectangle 668"/>
            <p:cNvSpPr>
              <a:spLocks noChangeArrowheads="1"/>
            </p:cNvSpPr>
            <p:nvPr/>
          </p:nvSpPr>
          <p:spPr bwMode="auto">
            <a:xfrm>
              <a:off x="7144679" y="503283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6" name="Rectangle 669"/>
            <p:cNvSpPr>
              <a:spLocks noChangeArrowheads="1"/>
            </p:cNvSpPr>
            <p:nvPr/>
          </p:nvSpPr>
          <p:spPr bwMode="auto">
            <a:xfrm>
              <a:off x="7144679" y="53090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7" name="Rectangle 670"/>
            <p:cNvSpPr>
              <a:spLocks noChangeArrowheads="1"/>
            </p:cNvSpPr>
            <p:nvPr/>
          </p:nvSpPr>
          <p:spPr bwMode="auto">
            <a:xfrm>
              <a:off x="7144679" y="54249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8" name="Rectangle 671"/>
            <p:cNvSpPr>
              <a:spLocks noChangeArrowheads="1"/>
            </p:cNvSpPr>
            <p:nvPr/>
          </p:nvSpPr>
          <p:spPr bwMode="auto">
            <a:xfrm>
              <a:off x="7144679" y="55678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0" name="Rectangle 672"/>
            <p:cNvSpPr>
              <a:spLocks noChangeArrowheads="1"/>
            </p:cNvSpPr>
            <p:nvPr/>
          </p:nvSpPr>
          <p:spPr bwMode="auto">
            <a:xfrm>
              <a:off x="7144679" y="551860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1" name="Rectangle 673"/>
            <p:cNvSpPr>
              <a:spLocks noChangeArrowheads="1"/>
            </p:cNvSpPr>
            <p:nvPr/>
          </p:nvSpPr>
          <p:spPr bwMode="auto">
            <a:xfrm>
              <a:off x="7617754" y="59297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2" name="Rectangle 674"/>
            <p:cNvSpPr>
              <a:spLocks noChangeArrowheads="1"/>
            </p:cNvSpPr>
            <p:nvPr/>
          </p:nvSpPr>
          <p:spPr bwMode="auto">
            <a:xfrm>
              <a:off x="7617754" y="58265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3" name="Rectangle 675"/>
            <p:cNvSpPr>
              <a:spLocks noChangeArrowheads="1"/>
            </p:cNvSpPr>
            <p:nvPr/>
          </p:nvSpPr>
          <p:spPr bwMode="auto">
            <a:xfrm>
              <a:off x="7617754" y="61091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4" name="Rectangle 676"/>
            <p:cNvSpPr>
              <a:spLocks noChangeArrowheads="1"/>
            </p:cNvSpPr>
            <p:nvPr/>
          </p:nvSpPr>
          <p:spPr bwMode="auto">
            <a:xfrm>
              <a:off x="7617754" y="57535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5" name="Rectangle 677"/>
            <p:cNvSpPr>
              <a:spLocks noChangeArrowheads="1"/>
            </p:cNvSpPr>
            <p:nvPr/>
          </p:nvSpPr>
          <p:spPr bwMode="auto">
            <a:xfrm>
              <a:off x="7617754" y="57170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6" name="Rectangle 678"/>
            <p:cNvSpPr>
              <a:spLocks noChangeArrowheads="1"/>
            </p:cNvSpPr>
            <p:nvPr/>
          </p:nvSpPr>
          <p:spPr bwMode="auto">
            <a:xfrm>
              <a:off x="7617754" y="56694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7" name="Rectangle 679"/>
            <p:cNvSpPr>
              <a:spLocks noChangeArrowheads="1"/>
            </p:cNvSpPr>
            <p:nvPr/>
          </p:nvSpPr>
          <p:spPr bwMode="auto">
            <a:xfrm>
              <a:off x="8089242" y="54995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8" name="Rectangle 680"/>
            <p:cNvSpPr>
              <a:spLocks noChangeArrowheads="1"/>
            </p:cNvSpPr>
            <p:nvPr/>
          </p:nvSpPr>
          <p:spPr bwMode="auto">
            <a:xfrm>
              <a:off x="8089242" y="540113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9" name="Rectangle 681"/>
            <p:cNvSpPr>
              <a:spLocks noChangeArrowheads="1"/>
            </p:cNvSpPr>
            <p:nvPr/>
          </p:nvSpPr>
          <p:spPr bwMode="auto">
            <a:xfrm>
              <a:off x="8089242" y="53947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0" name="Rectangle 682"/>
            <p:cNvSpPr>
              <a:spLocks noChangeArrowheads="1"/>
            </p:cNvSpPr>
            <p:nvPr/>
          </p:nvSpPr>
          <p:spPr bwMode="auto">
            <a:xfrm>
              <a:off x="8089242" y="530270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1" name="Rectangle 683"/>
            <p:cNvSpPr>
              <a:spLocks noChangeArrowheads="1"/>
            </p:cNvSpPr>
            <p:nvPr/>
          </p:nvSpPr>
          <p:spPr bwMode="auto">
            <a:xfrm>
              <a:off x="8089242" y="53312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2" name="Rectangle 684"/>
            <p:cNvSpPr>
              <a:spLocks noChangeArrowheads="1"/>
            </p:cNvSpPr>
            <p:nvPr/>
          </p:nvSpPr>
          <p:spPr bwMode="auto">
            <a:xfrm>
              <a:off x="8089242" y="554400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3" name="Rectangle 685"/>
            <p:cNvSpPr>
              <a:spLocks noChangeArrowheads="1"/>
            </p:cNvSpPr>
            <p:nvPr/>
          </p:nvSpPr>
          <p:spPr bwMode="auto">
            <a:xfrm>
              <a:off x="8562317" y="41247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4" name="Rectangle 686"/>
            <p:cNvSpPr>
              <a:spLocks noChangeArrowheads="1"/>
            </p:cNvSpPr>
            <p:nvPr/>
          </p:nvSpPr>
          <p:spPr bwMode="auto">
            <a:xfrm>
              <a:off x="8562317" y="43152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5" name="Rectangle 687"/>
            <p:cNvSpPr>
              <a:spLocks noChangeArrowheads="1"/>
            </p:cNvSpPr>
            <p:nvPr/>
          </p:nvSpPr>
          <p:spPr bwMode="auto">
            <a:xfrm>
              <a:off x="8562317" y="42279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6" name="Rectangle 688"/>
            <p:cNvSpPr>
              <a:spLocks noChangeArrowheads="1"/>
            </p:cNvSpPr>
            <p:nvPr/>
          </p:nvSpPr>
          <p:spPr bwMode="auto">
            <a:xfrm>
              <a:off x="8562317" y="45311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7" name="Rectangle 689"/>
            <p:cNvSpPr>
              <a:spLocks noChangeArrowheads="1"/>
            </p:cNvSpPr>
            <p:nvPr/>
          </p:nvSpPr>
          <p:spPr bwMode="auto">
            <a:xfrm>
              <a:off x="8562317" y="48518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8" name="Rectangle 690"/>
            <p:cNvSpPr>
              <a:spLocks noChangeArrowheads="1"/>
            </p:cNvSpPr>
            <p:nvPr/>
          </p:nvSpPr>
          <p:spPr bwMode="auto">
            <a:xfrm>
              <a:off x="8562317" y="476613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9" name="Rectangle 691"/>
            <p:cNvSpPr>
              <a:spLocks noChangeArrowheads="1"/>
            </p:cNvSpPr>
            <p:nvPr/>
          </p:nvSpPr>
          <p:spPr bwMode="auto">
            <a:xfrm>
              <a:off x="9035392" y="47423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0" name="Rectangle 692"/>
            <p:cNvSpPr>
              <a:spLocks noChangeArrowheads="1"/>
            </p:cNvSpPr>
            <p:nvPr/>
          </p:nvSpPr>
          <p:spPr bwMode="auto">
            <a:xfrm>
              <a:off x="9035392" y="451213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1" name="Rectangle 693"/>
            <p:cNvSpPr>
              <a:spLocks noChangeArrowheads="1"/>
            </p:cNvSpPr>
            <p:nvPr/>
          </p:nvSpPr>
          <p:spPr bwMode="auto">
            <a:xfrm>
              <a:off x="9035392" y="46740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2" name="Rectangle 694"/>
            <p:cNvSpPr>
              <a:spLocks noChangeArrowheads="1"/>
            </p:cNvSpPr>
            <p:nvPr/>
          </p:nvSpPr>
          <p:spPr bwMode="auto">
            <a:xfrm>
              <a:off x="9035392" y="46756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4" name="Rectangle 695"/>
            <p:cNvSpPr>
              <a:spLocks noChangeArrowheads="1"/>
            </p:cNvSpPr>
            <p:nvPr/>
          </p:nvSpPr>
          <p:spPr bwMode="auto">
            <a:xfrm>
              <a:off x="9035392" y="44454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5" name="Rectangle 696"/>
            <p:cNvSpPr>
              <a:spLocks noChangeArrowheads="1"/>
            </p:cNvSpPr>
            <p:nvPr/>
          </p:nvSpPr>
          <p:spPr bwMode="auto">
            <a:xfrm>
              <a:off x="9035392" y="43676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6" name="Rectangle 697"/>
            <p:cNvSpPr>
              <a:spLocks noChangeArrowheads="1"/>
            </p:cNvSpPr>
            <p:nvPr/>
          </p:nvSpPr>
          <p:spPr bwMode="auto">
            <a:xfrm>
              <a:off x="9506879" y="538049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7" name="Rectangle 698"/>
            <p:cNvSpPr>
              <a:spLocks noChangeArrowheads="1"/>
            </p:cNvSpPr>
            <p:nvPr/>
          </p:nvSpPr>
          <p:spPr bwMode="auto">
            <a:xfrm>
              <a:off x="9506879" y="516300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8" name="Rectangle 699"/>
            <p:cNvSpPr>
              <a:spLocks noChangeArrowheads="1"/>
            </p:cNvSpPr>
            <p:nvPr/>
          </p:nvSpPr>
          <p:spPr bwMode="auto">
            <a:xfrm>
              <a:off x="9506879" y="51280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9" name="Rectangle 700"/>
            <p:cNvSpPr>
              <a:spLocks noChangeArrowheads="1"/>
            </p:cNvSpPr>
            <p:nvPr/>
          </p:nvSpPr>
          <p:spPr bwMode="auto">
            <a:xfrm>
              <a:off x="9506879" y="51407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0" name="Rectangle 701"/>
            <p:cNvSpPr>
              <a:spLocks noChangeArrowheads="1"/>
            </p:cNvSpPr>
            <p:nvPr/>
          </p:nvSpPr>
          <p:spPr bwMode="auto">
            <a:xfrm>
              <a:off x="9506879" y="55868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1" name="Rectangle 702"/>
            <p:cNvSpPr>
              <a:spLocks noChangeArrowheads="1"/>
            </p:cNvSpPr>
            <p:nvPr/>
          </p:nvSpPr>
          <p:spPr bwMode="auto">
            <a:xfrm>
              <a:off x="9506879" y="52804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2" name="Rectangle 703"/>
            <p:cNvSpPr>
              <a:spLocks noChangeArrowheads="1"/>
            </p:cNvSpPr>
            <p:nvPr/>
          </p:nvSpPr>
          <p:spPr bwMode="auto">
            <a:xfrm>
              <a:off x="9979954" y="47486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3" name="Rectangle 704"/>
            <p:cNvSpPr>
              <a:spLocks noChangeArrowheads="1"/>
            </p:cNvSpPr>
            <p:nvPr/>
          </p:nvSpPr>
          <p:spPr bwMode="auto">
            <a:xfrm>
              <a:off x="9979954" y="48534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4" name="Rectangle 705"/>
            <p:cNvSpPr>
              <a:spLocks noChangeArrowheads="1"/>
            </p:cNvSpPr>
            <p:nvPr/>
          </p:nvSpPr>
          <p:spPr bwMode="auto">
            <a:xfrm>
              <a:off x="9979954" y="528048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5" name="Rectangle 706"/>
            <p:cNvSpPr>
              <a:spLocks noChangeArrowheads="1"/>
            </p:cNvSpPr>
            <p:nvPr/>
          </p:nvSpPr>
          <p:spPr bwMode="auto">
            <a:xfrm>
              <a:off x="9979954" y="51423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6" name="Rectangle 707"/>
            <p:cNvSpPr>
              <a:spLocks noChangeArrowheads="1"/>
            </p:cNvSpPr>
            <p:nvPr/>
          </p:nvSpPr>
          <p:spPr bwMode="auto">
            <a:xfrm>
              <a:off x="9979954" y="535350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7" name="Rectangle 708"/>
            <p:cNvSpPr>
              <a:spLocks noChangeArrowheads="1"/>
            </p:cNvSpPr>
            <p:nvPr/>
          </p:nvSpPr>
          <p:spPr bwMode="auto">
            <a:xfrm>
              <a:off x="9979954" y="53963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8" name="Rectangle 709"/>
            <p:cNvSpPr>
              <a:spLocks noChangeArrowheads="1"/>
            </p:cNvSpPr>
            <p:nvPr/>
          </p:nvSpPr>
          <p:spPr bwMode="auto">
            <a:xfrm>
              <a:off x="10451442" y="556146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9" name="Rectangle 710"/>
            <p:cNvSpPr>
              <a:spLocks noChangeArrowheads="1"/>
            </p:cNvSpPr>
            <p:nvPr/>
          </p:nvSpPr>
          <p:spPr bwMode="auto">
            <a:xfrm>
              <a:off x="10451442" y="553289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0" name="Rectangle 711"/>
            <p:cNvSpPr>
              <a:spLocks noChangeArrowheads="1"/>
            </p:cNvSpPr>
            <p:nvPr/>
          </p:nvSpPr>
          <p:spPr bwMode="auto">
            <a:xfrm>
              <a:off x="10451442" y="54376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1" name="Rectangle 712"/>
            <p:cNvSpPr>
              <a:spLocks noChangeArrowheads="1"/>
            </p:cNvSpPr>
            <p:nvPr/>
          </p:nvSpPr>
          <p:spPr bwMode="auto">
            <a:xfrm>
              <a:off x="10451442" y="539160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2" name="Rectangle 713"/>
            <p:cNvSpPr>
              <a:spLocks noChangeArrowheads="1"/>
            </p:cNvSpPr>
            <p:nvPr/>
          </p:nvSpPr>
          <p:spPr bwMode="auto">
            <a:xfrm>
              <a:off x="10451442" y="52503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3" name="Rectangle 714"/>
            <p:cNvSpPr>
              <a:spLocks noChangeArrowheads="1"/>
            </p:cNvSpPr>
            <p:nvPr/>
          </p:nvSpPr>
          <p:spPr bwMode="auto">
            <a:xfrm>
              <a:off x="10451442" y="5248730"/>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4" name="Rectangle 715"/>
            <p:cNvSpPr>
              <a:spLocks noChangeArrowheads="1"/>
            </p:cNvSpPr>
            <p:nvPr/>
          </p:nvSpPr>
          <p:spPr bwMode="auto">
            <a:xfrm>
              <a:off x="10924517" y="607740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5" name="Rectangle 716"/>
            <p:cNvSpPr>
              <a:spLocks noChangeArrowheads="1"/>
            </p:cNvSpPr>
            <p:nvPr/>
          </p:nvSpPr>
          <p:spPr bwMode="auto">
            <a:xfrm>
              <a:off x="10924517" y="58821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6" name="Rectangle 717"/>
            <p:cNvSpPr>
              <a:spLocks noChangeArrowheads="1"/>
            </p:cNvSpPr>
            <p:nvPr/>
          </p:nvSpPr>
          <p:spPr bwMode="auto">
            <a:xfrm>
              <a:off x="10924517" y="578689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7" name="Rectangle 718"/>
            <p:cNvSpPr>
              <a:spLocks noChangeArrowheads="1"/>
            </p:cNvSpPr>
            <p:nvPr/>
          </p:nvSpPr>
          <p:spPr bwMode="auto">
            <a:xfrm>
              <a:off x="10924517" y="58170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8" name="Rectangle 719"/>
            <p:cNvSpPr>
              <a:spLocks noChangeArrowheads="1"/>
            </p:cNvSpPr>
            <p:nvPr/>
          </p:nvSpPr>
          <p:spPr bwMode="auto">
            <a:xfrm>
              <a:off x="10924517" y="5893255"/>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9" name="Rectangle 720"/>
            <p:cNvSpPr>
              <a:spLocks noChangeArrowheads="1"/>
            </p:cNvSpPr>
            <p:nvPr/>
          </p:nvSpPr>
          <p:spPr bwMode="auto">
            <a:xfrm>
              <a:off x="10924517" y="5958343"/>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0" name="Freeform 721"/>
            <p:cNvSpPr>
              <a:spLocks/>
            </p:cNvSpPr>
            <p:nvPr/>
          </p:nvSpPr>
          <p:spPr bwMode="auto">
            <a:xfrm>
              <a:off x="7224054" y="57043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1" name="Freeform 722"/>
            <p:cNvSpPr>
              <a:spLocks/>
            </p:cNvSpPr>
            <p:nvPr/>
          </p:nvSpPr>
          <p:spPr bwMode="auto">
            <a:xfrm>
              <a:off x="7224054" y="578371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2" name="Freeform 723"/>
            <p:cNvSpPr>
              <a:spLocks/>
            </p:cNvSpPr>
            <p:nvPr/>
          </p:nvSpPr>
          <p:spPr bwMode="auto">
            <a:xfrm>
              <a:off x="7224054" y="559163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3" name="Freeform 724"/>
            <p:cNvSpPr>
              <a:spLocks/>
            </p:cNvSpPr>
            <p:nvPr/>
          </p:nvSpPr>
          <p:spPr bwMode="auto">
            <a:xfrm>
              <a:off x="7224054" y="586309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4" name="Freeform 725"/>
            <p:cNvSpPr>
              <a:spLocks/>
            </p:cNvSpPr>
            <p:nvPr/>
          </p:nvSpPr>
          <p:spPr bwMode="auto">
            <a:xfrm>
              <a:off x="7224054" y="564560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5" name="Freeform 726"/>
            <p:cNvSpPr>
              <a:spLocks/>
            </p:cNvSpPr>
            <p:nvPr/>
          </p:nvSpPr>
          <p:spPr bwMode="auto">
            <a:xfrm>
              <a:off x="7224054" y="5761493"/>
              <a:ext cx="88900" cy="74613"/>
            </a:xfrm>
            <a:custGeom>
              <a:avLst/>
              <a:gdLst>
                <a:gd name="T0" fmla="*/ 28 w 56"/>
                <a:gd name="T1" fmla="*/ 47 h 47"/>
                <a:gd name="T2" fmla="*/ 0 w 56"/>
                <a:gd name="T3" fmla="*/ 0 h 47"/>
                <a:gd name="T4" fmla="*/ 56 w 56"/>
                <a:gd name="T5" fmla="*/ 0 h 47"/>
                <a:gd name="T6" fmla="*/ 28 w 56"/>
                <a:gd name="T7" fmla="*/ 47 h 47"/>
              </a:gdLst>
              <a:ahLst/>
              <a:cxnLst>
                <a:cxn ang="0">
                  <a:pos x="T0" y="T1"/>
                </a:cxn>
                <a:cxn ang="0">
                  <a:pos x="T2" y="T3"/>
                </a:cxn>
                <a:cxn ang="0">
                  <a:pos x="T4" y="T5"/>
                </a:cxn>
                <a:cxn ang="0">
                  <a:pos x="T6" y="T7"/>
                </a:cxn>
              </a:cxnLst>
              <a:rect l="0" t="0" r="r" b="b"/>
              <a:pathLst>
                <a:path w="56" h="47">
                  <a:moveTo>
                    <a:pt x="28" y="47"/>
                  </a:moveTo>
                  <a:lnTo>
                    <a:pt x="0" y="0"/>
                  </a:lnTo>
                  <a:lnTo>
                    <a:pt x="56" y="0"/>
                  </a:lnTo>
                  <a:lnTo>
                    <a:pt x="28" y="47"/>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6" name="Freeform 727"/>
            <p:cNvSpPr>
              <a:spLocks/>
            </p:cNvSpPr>
            <p:nvPr/>
          </p:nvSpPr>
          <p:spPr bwMode="auto">
            <a:xfrm>
              <a:off x="7697129" y="5934530"/>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7" name="Freeform 728"/>
            <p:cNvSpPr>
              <a:spLocks/>
            </p:cNvSpPr>
            <p:nvPr/>
          </p:nvSpPr>
          <p:spPr bwMode="auto">
            <a:xfrm>
              <a:off x="7697129" y="58281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8" name="Freeform 729"/>
            <p:cNvSpPr>
              <a:spLocks/>
            </p:cNvSpPr>
            <p:nvPr/>
          </p:nvSpPr>
          <p:spPr bwMode="auto">
            <a:xfrm>
              <a:off x="7697129" y="587579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9" name="Freeform 730"/>
            <p:cNvSpPr>
              <a:spLocks/>
            </p:cNvSpPr>
            <p:nvPr/>
          </p:nvSpPr>
          <p:spPr bwMode="auto">
            <a:xfrm>
              <a:off x="7697129" y="5844043"/>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0" name="Freeform 731"/>
            <p:cNvSpPr>
              <a:spLocks/>
            </p:cNvSpPr>
            <p:nvPr/>
          </p:nvSpPr>
          <p:spPr bwMode="auto">
            <a:xfrm>
              <a:off x="7697129" y="576625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1" name="Freeform 732"/>
            <p:cNvSpPr>
              <a:spLocks/>
            </p:cNvSpPr>
            <p:nvPr/>
          </p:nvSpPr>
          <p:spPr bwMode="auto">
            <a:xfrm>
              <a:off x="7697129" y="5802768"/>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6" name="Freeform 733"/>
            <p:cNvSpPr>
              <a:spLocks/>
            </p:cNvSpPr>
            <p:nvPr/>
          </p:nvSpPr>
          <p:spPr bwMode="auto">
            <a:xfrm>
              <a:off x="8168617" y="572498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7" name="Freeform 734"/>
            <p:cNvSpPr>
              <a:spLocks/>
            </p:cNvSpPr>
            <p:nvPr/>
          </p:nvSpPr>
          <p:spPr bwMode="auto">
            <a:xfrm>
              <a:off x="8168617" y="5620205"/>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8" name="Freeform 735"/>
            <p:cNvSpPr>
              <a:spLocks/>
            </p:cNvSpPr>
            <p:nvPr/>
          </p:nvSpPr>
          <p:spPr bwMode="auto">
            <a:xfrm>
              <a:off x="8168617" y="55995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9" name="Freeform 736"/>
            <p:cNvSpPr>
              <a:spLocks/>
            </p:cNvSpPr>
            <p:nvPr/>
          </p:nvSpPr>
          <p:spPr bwMode="auto">
            <a:xfrm>
              <a:off x="8168617" y="5550355"/>
              <a:ext cx="88900" cy="77788"/>
            </a:xfrm>
            <a:custGeom>
              <a:avLst/>
              <a:gdLst>
                <a:gd name="T0" fmla="*/ 28 w 56"/>
                <a:gd name="T1" fmla="*/ 49 h 49"/>
                <a:gd name="T2" fmla="*/ 0 w 56"/>
                <a:gd name="T3" fmla="*/ 0 h 49"/>
                <a:gd name="T4" fmla="*/ 56 w 56"/>
                <a:gd name="T5" fmla="*/ 0 h 49"/>
                <a:gd name="T6" fmla="*/ 28 w 56"/>
                <a:gd name="T7" fmla="*/ 49 h 49"/>
              </a:gdLst>
              <a:ahLst/>
              <a:cxnLst>
                <a:cxn ang="0">
                  <a:pos x="T0" y="T1"/>
                </a:cxn>
                <a:cxn ang="0">
                  <a:pos x="T2" y="T3"/>
                </a:cxn>
                <a:cxn ang="0">
                  <a:pos x="T4" y="T5"/>
                </a:cxn>
                <a:cxn ang="0">
                  <a:pos x="T6" y="T7"/>
                </a:cxn>
              </a:cxnLst>
              <a:rect l="0" t="0" r="r" b="b"/>
              <a:pathLst>
                <a:path w="56" h="49">
                  <a:moveTo>
                    <a:pt x="28" y="49"/>
                  </a:moveTo>
                  <a:lnTo>
                    <a:pt x="0" y="0"/>
                  </a:lnTo>
                  <a:lnTo>
                    <a:pt x="56" y="0"/>
                  </a:lnTo>
                  <a:lnTo>
                    <a:pt x="28" y="49"/>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0" name="Freeform 737"/>
            <p:cNvSpPr>
              <a:spLocks/>
            </p:cNvSpPr>
            <p:nvPr/>
          </p:nvSpPr>
          <p:spPr bwMode="auto">
            <a:xfrm>
              <a:off x="8168617" y="533763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1" name="Freeform 738"/>
            <p:cNvSpPr>
              <a:spLocks/>
            </p:cNvSpPr>
            <p:nvPr/>
          </p:nvSpPr>
          <p:spPr bwMode="auto">
            <a:xfrm>
              <a:off x="8168617" y="527413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2" name="Freeform 739"/>
            <p:cNvSpPr>
              <a:spLocks/>
            </p:cNvSpPr>
            <p:nvPr/>
          </p:nvSpPr>
          <p:spPr bwMode="auto">
            <a:xfrm>
              <a:off x="8641692" y="574879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3" name="Freeform 740"/>
            <p:cNvSpPr>
              <a:spLocks/>
            </p:cNvSpPr>
            <p:nvPr/>
          </p:nvSpPr>
          <p:spPr bwMode="auto">
            <a:xfrm>
              <a:off x="8641692" y="567100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4" name="Freeform 741"/>
            <p:cNvSpPr>
              <a:spLocks/>
            </p:cNvSpPr>
            <p:nvPr/>
          </p:nvSpPr>
          <p:spPr bwMode="auto">
            <a:xfrm>
              <a:off x="8641692" y="5763080"/>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5" name="Freeform 742"/>
            <p:cNvSpPr>
              <a:spLocks/>
            </p:cNvSpPr>
            <p:nvPr/>
          </p:nvSpPr>
          <p:spPr bwMode="auto">
            <a:xfrm>
              <a:off x="8641692" y="585515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6" name="Freeform 743"/>
            <p:cNvSpPr>
              <a:spLocks/>
            </p:cNvSpPr>
            <p:nvPr/>
          </p:nvSpPr>
          <p:spPr bwMode="auto">
            <a:xfrm>
              <a:off x="8641692" y="5767843"/>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7" name="Freeform 744"/>
            <p:cNvSpPr>
              <a:spLocks/>
            </p:cNvSpPr>
            <p:nvPr/>
          </p:nvSpPr>
          <p:spPr bwMode="auto">
            <a:xfrm>
              <a:off x="8641692" y="5772605"/>
              <a:ext cx="87313" cy="76200"/>
            </a:xfrm>
            <a:custGeom>
              <a:avLst/>
              <a:gdLst>
                <a:gd name="T0" fmla="*/ 28 w 55"/>
                <a:gd name="T1" fmla="*/ 48 h 48"/>
                <a:gd name="T2" fmla="*/ 0 w 55"/>
                <a:gd name="T3" fmla="*/ 0 h 48"/>
                <a:gd name="T4" fmla="*/ 55 w 55"/>
                <a:gd name="T5" fmla="*/ 0 h 48"/>
                <a:gd name="T6" fmla="*/ 28 w 55"/>
                <a:gd name="T7" fmla="*/ 48 h 48"/>
              </a:gdLst>
              <a:ahLst/>
              <a:cxnLst>
                <a:cxn ang="0">
                  <a:pos x="T0" y="T1"/>
                </a:cxn>
                <a:cxn ang="0">
                  <a:pos x="T2" y="T3"/>
                </a:cxn>
                <a:cxn ang="0">
                  <a:pos x="T4" y="T5"/>
                </a:cxn>
                <a:cxn ang="0">
                  <a:pos x="T6" y="T7"/>
                </a:cxn>
              </a:cxnLst>
              <a:rect l="0" t="0" r="r" b="b"/>
              <a:pathLst>
                <a:path w="55" h="48">
                  <a:moveTo>
                    <a:pt x="28" y="48"/>
                  </a:moveTo>
                  <a:lnTo>
                    <a:pt x="0" y="0"/>
                  </a:lnTo>
                  <a:lnTo>
                    <a:pt x="55"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8" name="Freeform 745"/>
            <p:cNvSpPr>
              <a:spLocks/>
            </p:cNvSpPr>
            <p:nvPr/>
          </p:nvSpPr>
          <p:spPr bwMode="auto">
            <a:xfrm>
              <a:off x="9113179" y="5536068"/>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9" name="Freeform 746"/>
            <p:cNvSpPr>
              <a:spLocks/>
            </p:cNvSpPr>
            <p:nvPr/>
          </p:nvSpPr>
          <p:spPr bwMode="auto">
            <a:xfrm>
              <a:off x="9113179" y="5336043"/>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0" name="Freeform 747"/>
            <p:cNvSpPr>
              <a:spLocks/>
            </p:cNvSpPr>
            <p:nvPr/>
          </p:nvSpPr>
          <p:spPr bwMode="auto">
            <a:xfrm>
              <a:off x="9113179" y="529318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1" name="Freeform 748"/>
            <p:cNvSpPr>
              <a:spLocks/>
            </p:cNvSpPr>
            <p:nvPr/>
          </p:nvSpPr>
          <p:spPr bwMode="auto">
            <a:xfrm>
              <a:off x="9113179" y="512173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2" name="Freeform 749"/>
            <p:cNvSpPr>
              <a:spLocks/>
            </p:cNvSpPr>
            <p:nvPr/>
          </p:nvSpPr>
          <p:spPr bwMode="auto">
            <a:xfrm>
              <a:off x="9113179" y="525508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3" name="Freeform 750"/>
            <p:cNvSpPr>
              <a:spLocks/>
            </p:cNvSpPr>
            <p:nvPr/>
          </p:nvSpPr>
          <p:spPr bwMode="auto">
            <a:xfrm>
              <a:off x="9113179" y="4956630"/>
              <a:ext cx="88900" cy="76200"/>
            </a:xfrm>
            <a:custGeom>
              <a:avLst/>
              <a:gdLst>
                <a:gd name="T0" fmla="*/ 28 w 56"/>
                <a:gd name="T1" fmla="*/ 48 h 48"/>
                <a:gd name="T2" fmla="*/ 0 w 56"/>
                <a:gd name="T3" fmla="*/ 0 h 48"/>
                <a:gd name="T4" fmla="*/ 56 w 56"/>
                <a:gd name="T5" fmla="*/ 0 h 48"/>
                <a:gd name="T6" fmla="*/ 28 w 56"/>
                <a:gd name="T7" fmla="*/ 48 h 48"/>
              </a:gdLst>
              <a:ahLst/>
              <a:cxnLst>
                <a:cxn ang="0">
                  <a:pos x="T0" y="T1"/>
                </a:cxn>
                <a:cxn ang="0">
                  <a:pos x="T2" y="T3"/>
                </a:cxn>
                <a:cxn ang="0">
                  <a:pos x="T4" y="T5"/>
                </a:cxn>
                <a:cxn ang="0">
                  <a:pos x="T6" y="T7"/>
                </a:cxn>
              </a:cxnLst>
              <a:rect l="0" t="0" r="r" b="b"/>
              <a:pathLst>
                <a:path w="56" h="48">
                  <a:moveTo>
                    <a:pt x="28" y="48"/>
                  </a:moveTo>
                  <a:lnTo>
                    <a:pt x="0" y="0"/>
                  </a:lnTo>
                  <a:lnTo>
                    <a:pt x="56" y="0"/>
                  </a:lnTo>
                  <a:lnTo>
                    <a:pt x="28"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p:nvGrpSpPr>
          <p:grpSpPr>
            <a:xfrm>
              <a:off x="7341845" y="4084299"/>
              <a:ext cx="1066800" cy="566738"/>
              <a:chOff x="9940267" y="4083505"/>
              <a:chExt cx="1066800" cy="566738"/>
            </a:xfrm>
          </p:grpSpPr>
          <p:sp>
            <p:nvSpPr>
              <p:cNvPr id="2834" name="Rectangle 751"/>
              <p:cNvSpPr>
                <a:spLocks noChangeArrowheads="1"/>
              </p:cNvSpPr>
              <p:nvPr/>
            </p:nvSpPr>
            <p:spPr bwMode="auto">
              <a:xfrm>
                <a:off x="9940267" y="4083505"/>
                <a:ext cx="1044575" cy="561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5" name="Rectangle 752"/>
              <p:cNvSpPr>
                <a:spLocks noChangeArrowheads="1"/>
              </p:cNvSpPr>
              <p:nvPr/>
            </p:nvSpPr>
            <p:spPr bwMode="auto">
              <a:xfrm>
                <a:off x="10387942" y="4116843"/>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36" name="Freeform 753"/>
              <p:cNvSpPr>
                <a:spLocks/>
              </p:cNvSpPr>
              <p:nvPr/>
            </p:nvSpPr>
            <p:spPr bwMode="auto">
              <a:xfrm>
                <a:off x="10130767" y="4137480"/>
                <a:ext cx="76200" cy="101600"/>
              </a:xfrm>
              <a:custGeom>
                <a:avLst/>
                <a:gdLst>
                  <a:gd name="T0" fmla="*/ 0 w 48"/>
                  <a:gd name="T1" fmla="*/ 32 h 64"/>
                  <a:gd name="T2" fmla="*/ 24 w 48"/>
                  <a:gd name="T3" fmla="*/ 64 h 64"/>
                  <a:gd name="T4" fmla="*/ 48 w 48"/>
                  <a:gd name="T5" fmla="*/ 32 h 64"/>
                  <a:gd name="T6" fmla="*/ 24 w 48"/>
                  <a:gd name="T7" fmla="*/ 0 h 64"/>
                  <a:gd name="T8" fmla="*/ 0 w 48"/>
                  <a:gd name="T9" fmla="*/ 32 h 64"/>
                </a:gdLst>
                <a:ahLst/>
                <a:cxnLst>
                  <a:cxn ang="0">
                    <a:pos x="T0" y="T1"/>
                  </a:cxn>
                  <a:cxn ang="0">
                    <a:pos x="T2" y="T3"/>
                  </a:cxn>
                  <a:cxn ang="0">
                    <a:pos x="T4" y="T5"/>
                  </a:cxn>
                  <a:cxn ang="0">
                    <a:pos x="T6" y="T7"/>
                  </a:cxn>
                  <a:cxn ang="0">
                    <a:pos x="T8" y="T9"/>
                  </a:cxn>
                </a:cxnLst>
                <a:rect l="0" t="0" r="r" b="b"/>
                <a:pathLst>
                  <a:path w="48" h="64">
                    <a:moveTo>
                      <a:pt x="0" y="32"/>
                    </a:moveTo>
                    <a:lnTo>
                      <a:pt x="24" y="64"/>
                    </a:lnTo>
                    <a:lnTo>
                      <a:pt x="48" y="32"/>
                    </a:lnTo>
                    <a:lnTo>
                      <a:pt x="24" y="0"/>
                    </a:lnTo>
                    <a:lnTo>
                      <a:pt x="0" y="32"/>
                    </a:lnTo>
                    <a:close/>
                  </a:path>
                </a:pathLst>
              </a:custGeom>
              <a:noFill/>
              <a:ln w="12700" cap="flat">
                <a:solidFill>
                  <a:srgbClr val="7E2F8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7" name="Rectangle 754"/>
              <p:cNvSpPr>
                <a:spLocks noChangeArrowheads="1"/>
              </p:cNvSpPr>
              <p:nvPr/>
            </p:nvSpPr>
            <p:spPr bwMode="auto">
              <a:xfrm>
                <a:off x="10387942" y="4293055"/>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38" name="Rectangle 755"/>
              <p:cNvSpPr>
                <a:spLocks noChangeArrowheads="1"/>
              </p:cNvSpPr>
              <p:nvPr/>
            </p:nvSpPr>
            <p:spPr bwMode="auto">
              <a:xfrm>
                <a:off x="10140292" y="4335918"/>
                <a:ext cx="57150" cy="57150"/>
              </a:xfrm>
              <a:prstGeom prst="rect">
                <a:avLst/>
              </a:prstGeom>
              <a:noFill/>
              <a:ln w="12700" cap="flat">
                <a:solidFill>
                  <a:srgbClr val="77AC3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9" name="Rectangle 756"/>
              <p:cNvSpPr>
                <a:spLocks noChangeArrowheads="1"/>
              </p:cNvSpPr>
              <p:nvPr/>
            </p:nvSpPr>
            <p:spPr bwMode="auto">
              <a:xfrm>
                <a:off x="10387942" y="4469268"/>
                <a:ext cx="6191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rPr>
                  <a:t>Culture 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40" name="Freeform 757"/>
              <p:cNvSpPr>
                <a:spLocks/>
              </p:cNvSpPr>
              <p:nvPr/>
            </p:nvSpPr>
            <p:spPr bwMode="auto">
              <a:xfrm>
                <a:off x="10126004" y="4515305"/>
                <a:ext cx="87313" cy="76200"/>
              </a:xfrm>
              <a:custGeom>
                <a:avLst/>
                <a:gdLst>
                  <a:gd name="T0" fmla="*/ 27 w 55"/>
                  <a:gd name="T1" fmla="*/ 48 h 48"/>
                  <a:gd name="T2" fmla="*/ 0 w 55"/>
                  <a:gd name="T3" fmla="*/ 0 h 48"/>
                  <a:gd name="T4" fmla="*/ 55 w 55"/>
                  <a:gd name="T5" fmla="*/ 0 h 48"/>
                  <a:gd name="T6" fmla="*/ 27 w 55"/>
                  <a:gd name="T7" fmla="*/ 48 h 48"/>
                </a:gdLst>
                <a:ahLst/>
                <a:cxnLst>
                  <a:cxn ang="0">
                    <a:pos x="T0" y="T1"/>
                  </a:cxn>
                  <a:cxn ang="0">
                    <a:pos x="T2" y="T3"/>
                  </a:cxn>
                  <a:cxn ang="0">
                    <a:pos x="T4" y="T5"/>
                  </a:cxn>
                  <a:cxn ang="0">
                    <a:pos x="T6" y="T7"/>
                  </a:cxn>
                </a:cxnLst>
                <a:rect l="0" t="0" r="r" b="b"/>
                <a:pathLst>
                  <a:path w="55" h="48">
                    <a:moveTo>
                      <a:pt x="27" y="48"/>
                    </a:moveTo>
                    <a:lnTo>
                      <a:pt x="0" y="0"/>
                    </a:lnTo>
                    <a:lnTo>
                      <a:pt x="55" y="0"/>
                    </a:lnTo>
                    <a:lnTo>
                      <a:pt x="27" y="48"/>
                    </a:lnTo>
                    <a:close/>
                  </a:path>
                </a:pathLst>
              </a:custGeom>
              <a:noFill/>
              <a:ln w="12700" cap="flat">
                <a:solidFill>
                  <a:srgbClr val="4DBEE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1" name="Rectangle 758"/>
              <p:cNvSpPr>
                <a:spLocks noChangeArrowheads="1"/>
              </p:cNvSpPr>
              <p:nvPr/>
            </p:nvSpPr>
            <p:spPr bwMode="auto">
              <a:xfrm>
                <a:off x="9940267" y="4083505"/>
                <a:ext cx="1044575" cy="561975"/>
              </a:xfrm>
              <a:prstGeom prst="rect">
                <a:avLst/>
              </a:prstGeom>
              <a:noFill/>
              <a:ln w="12700" cap="flat">
                <a:solidFill>
                  <a:srgbClr val="26262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 name="TextBox 2"/>
          <p:cNvSpPr txBox="1"/>
          <p:nvPr/>
        </p:nvSpPr>
        <p:spPr>
          <a:xfrm>
            <a:off x="5107917" y="4016076"/>
            <a:ext cx="880369" cy="369332"/>
          </a:xfrm>
          <a:prstGeom prst="rect">
            <a:avLst/>
          </a:prstGeom>
          <a:noFill/>
        </p:spPr>
        <p:txBody>
          <a:bodyPr wrap="none" rtlCol="0">
            <a:spAutoFit/>
          </a:bodyPr>
          <a:lstStyle/>
          <a:p>
            <a:r>
              <a:rPr lang="en-US" b="1" dirty="0">
                <a:solidFill>
                  <a:srgbClr val="C00000"/>
                </a:solidFill>
              </a:rPr>
              <a:t>20 cells</a:t>
            </a:r>
          </a:p>
        </p:txBody>
      </p:sp>
      <p:sp>
        <p:nvSpPr>
          <p:cNvPr id="721" name="TextBox 720"/>
          <p:cNvSpPr txBox="1"/>
          <p:nvPr/>
        </p:nvSpPr>
        <p:spPr>
          <a:xfrm>
            <a:off x="5181635" y="947829"/>
            <a:ext cx="886781" cy="369332"/>
          </a:xfrm>
          <a:prstGeom prst="rect">
            <a:avLst/>
          </a:prstGeom>
          <a:noFill/>
        </p:spPr>
        <p:txBody>
          <a:bodyPr wrap="none" rtlCol="0">
            <a:spAutoFit/>
          </a:bodyPr>
          <a:lstStyle/>
          <a:p>
            <a:r>
              <a:rPr lang="en-US" b="1" dirty="0">
                <a:solidFill>
                  <a:srgbClr val="C00000"/>
                </a:solidFill>
              </a:rPr>
              <a:t>19 cells</a:t>
            </a:r>
          </a:p>
        </p:txBody>
      </p:sp>
      <p:sp>
        <p:nvSpPr>
          <p:cNvPr id="722" name="TextBox 721"/>
          <p:cNvSpPr txBox="1"/>
          <p:nvPr/>
        </p:nvSpPr>
        <p:spPr>
          <a:xfrm>
            <a:off x="10241445" y="992960"/>
            <a:ext cx="880369" cy="369332"/>
          </a:xfrm>
          <a:prstGeom prst="rect">
            <a:avLst/>
          </a:prstGeom>
          <a:noFill/>
        </p:spPr>
        <p:txBody>
          <a:bodyPr wrap="none" rtlCol="0">
            <a:spAutoFit/>
          </a:bodyPr>
          <a:lstStyle/>
          <a:p>
            <a:r>
              <a:rPr lang="en-US" b="1" dirty="0">
                <a:solidFill>
                  <a:srgbClr val="C00000"/>
                </a:solidFill>
              </a:rPr>
              <a:t>20 cells</a:t>
            </a:r>
          </a:p>
        </p:txBody>
      </p:sp>
      <p:sp>
        <p:nvSpPr>
          <p:cNvPr id="725" name="TextBox 724"/>
          <p:cNvSpPr txBox="1"/>
          <p:nvPr/>
        </p:nvSpPr>
        <p:spPr>
          <a:xfrm>
            <a:off x="10231095" y="4044794"/>
            <a:ext cx="880369" cy="369332"/>
          </a:xfrm>
          <a:prstGeom prst="rect">
            <a:avLst/>
          </a:prstGeom>
          <a:noFill/>
        </p:spPr>
        <p:txBody>
          <a:bodyPr wrap="none" rtlCol="0">
            <a:spAutoFit/>
          </a:bodyPr>
          <a:lstStyle/>
          <a:p>
            <a:r>
              <a:rPr lang="en-US" b="1" dirty="0">
                <a:solidFill>
                  <a:srgbClr val="C00000"/>
                </a:solidFill>
              </a:rPr>
              <a:t>20 cells</a:t>
            </a:r>
          </a:p>
        </p:txBody>
      </p:sp>
    </p:spTree>
    <p:extLst>
      <p:ext uri="{BB962C8B-B14F-4D97-AF65-F5344CB8AC3E}">
        <p14:creationId xmlns:p14="http://schemas.microsoft.com/office/powerpoint/2010/main" val="299642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13372" y="834110"/>
            <a:ext cx="6786475" cy="5089856"/>
          </a:xfrm>
          <a:prstGeom prst="rect">
            <a:avLst/>
          </a:prstGeom>
        </p:spPr>
      </p:pic>
      <p:sp>
        <p:nvSpPr>
          <p:cNvPr id="100" name="Rectangle 99"/>
          <p:cNvSpPr/>
          <p:nvPr/>
        </p:nvSpPr>
        <p:spPr>
          <a:xfrm>
            <a:off x="147519" y="91850"/>
            <a:ext cx="4303807" cy="369332"/>
          </a:xfrm>
          <a:prstGeom prst="rect">
            <a:avLst/>
          </a:prstGeom>
        </p:spPr>
        <p:txBody>
          <a:bodyPr wrap="none">
            <a:spAutoFit/>
          </a:bodyPr>
          <a:lstStyle/>
          <a:p>
            <a:r>
              <a:rPr lang="en-US" dirty="0"/>
              <a:t>Intra-cluster correlations for all experiments</a:t>
            </a:r>
          </a:p>
        </p:txBody>
      </p:sp>
    </p:spTree>
    <p:extLst>
      <p:ext uri="{BB962C8B-B14F-4D97-AF65-F5344CB8AC3E}">
        <p14:creationId xmlns:p14="http://schemas.microsoft.com/office/powerpoint/2010/main" val="322312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302910" y="949777"/>
            <a:ext cx="6765471" cy="5074103"/>
          </a:xfrm>
          <a:prstGeom prst="rect">
            <a:avLst/>
          </a:prstGeom>
        </p:spPr>
      </p:pic>
      <p:grpSp>
        <p:nvGrpSpPr>
          <p:cNvPr id="17" name="Group 16"/>
          <p:cNvGrpSpPr/>
          <p:nvPr/>
        </p:nvGrpSpPr>
        <p:grpSpPr>
          <a:xfrm>
            <a:off x="6300691" y="1042770"/>
            <a:ext cx="2143249" cy="1200329"/>
            <a:chOff x="7877051" y="1336684"/>
            <a:chExt cx="2143249" cy="1200329"/>
          </a:xfrm>
        </p:grpSpPr>
        <p:sp>
          <p:nvSpPr>
            <p:cNvPr id="5" name="Rectangle 4"/>
            <p:cNvSpPr/>
            <p:nvPr/>
          </p:nvSpPr>
          <p:spPr>
            <a:xfrm>
              <a:off x="7877051" y="1352516"/>
              <a:ext cx="2143249" cy="11844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94199" y="1408675"/>
              <a:ext cx="128029" cy="12802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159830" y="1336684"/>
              <a:ext cx="1857881" cy="1200329"/>
            </a:xfrm>
            <a:prstGeom prst="rect">
              <a:avLst/>
            </a:prstGeom>
            <a:noFill/>
          </p:spPr>
          <p:txBody>
            <a:bodyPr wrap="none" rtlCol="0">
              <a:spAutoFit/>
            </a:bodyPr>
            <a:lstStyle/>
            <a:p>
              <a:r>
                <a:rPr lang="en-US" sz="1200" dirty="0"/>
                <a:t>Hierarchical bootstrap</a:t>
              </a:r>
            </a:p>
            <a:p>
              <a:r>
                <a:rPr lang="en-US" sz="1200" dirty="0"/>
                <a:t>Hierarchical bootstrap</a:t>
              </a:r>
            </a:p>
            <a:p>
              <a:r>
                <a:rPr lang="en-US" sz="1200" dirty="0"/>
                <a:t>(excluding </a:t>
              </a:r>
              <a:r>
                <a:rPr lang="en-US" sz="1200" i="1" dirty="0"/>
                <a:t>batch</a:t>
              </a:r>
              <a:r>
                <a:rPr lang="en-US" sz="1200" dirty="0"/>
                <a:t>)</a:t>
              </a:r>
            </a:p>
            <a:p>
              <a:r>
                <a:rPr lang="en-US" sz="1200" dirty="0"/>
                <a:t>Non-hierarchical bootstrap</a:t>
              </a:r>
            </a:p>
            <a:p>
              <a:r>
                <a:rPr lang="en-US" sz="1200" dirty="0"/>
                <a:t>Experimental value</a:t>
              </a:r>
            </a:p>
            <a:p>
              <a:r>
                <a:rPr lang="en-US" sz="1200" dirty="0"/>
                <a:t>95% CI</a:t>
              </a:r>
            </a:p>
          </p:txBody>
        </p:sp>
        <p:cxnSp>
          <p:nvCxnSpPr>
            <p:cNvPr id="10" name="Straight Connector 9"/>
            <p:cNvCxnSpPr/>
            <p:nvPr/>
          </p:nvCxnSpPr>
          <p:spPr>
            <a:xfrm>
              <a:off x="7911319" y="2388641"/>
              <a:ext cx="29378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11319" y="2209029"/>
              <a:ext cx="293788" cy="0"/>
            </a:xfrm>
            <a:prstGeom prst="line">
              <a:avLst/>
            </a:prstGeom>
            <a:ln w="2857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94199" y="1610062"/>
              <a:ext cx="128029" cy="1280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994199" y="1958409"/>
              <a:ext cx="128029" cy="12802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147519" y="91850"/>
            <a:ext cx="3007426" cy="369332"/>
          </a:xfrm>
          <a:prstGeom prst="rect">
            <a:avLst/>
          </a:prstGeom>
        </p:spPr>
        <p:txBody>
          <a:bodyPr wrap="none">
            <a:spAutoFit/>
          </a:bodyPr>
          <a:lstStyle/>
          <a:p>
            <a:r>
              <a:rPr lang="en-US" dirty="0"/>
              <a:t>dataset4- AP evoked EPSC.xlsx</a:t>
            </a:r>
          </a:p>
        </p:txBody>
      </p:sp>
      <p:sp>
        <p:nvSpPr>
          <p:cNvPr id="20" name="TextBox 19"/>
          <p:cNvSpPr txBox="1"/>
          <p:nvPr/>
        </p:nvSpPr>
        <p:spPr>
          <a:xfrm>
            <a:off x="8004261" y="2289673"/>
            <a:ext cx="3446521" cy="923330"/>
          </a:xfrm>
          <a:prstGeom prst="rect">
            <a:avLst/>
          </a:prstGeom>
          <a:noFill/>
        </p:spPr>
        <p:txBody>
          <a:bodyPr wrap="none" rtlCol="0">
            <a:spAutoFit/>
          </a:bodyPr>
          <a:lstStyle/>
          <a:p>
            <a:pPr algn="r"/>
            <a:r>
              <a:rPr lang="en-US" dirty="0" err="1"/>
              <a:t>h_BS</a:t>
            </a:r>
            <a:r>
              <a:rPr lang="en-US" dirty="0"/>
              <a:t>: p(H0|data) = 0.042</a:t>
            </a:r>
          </a:p>
          <a:p>
            <a:pPr algn="r"/>
            <a:r>
              <a:rPr lang="en-US" dirty="0" err="1"/>
              <a:t>h_BS_noBatch</a:t>
            </a:r>
            <a:r>
              <a:rPr lang="en-US" dirty="0"/>
              <a:t>: p(H0|data) = 0.007</a:t>
            </a:r>
          </a:p>
          <a:p>
            <a:pPr algn="r"/>
            <a:r>
              <a:rPr lang="en-US" dirty="0"/>
              <a:t>non-</a:t>
            </a:r>
            <a:r>
              <a:rPr lang="en-US" dirty="0" err="1"/>
              <a:t>h_BS</a:t>
            </a:r>
            <a:r>
              <a:rPr lang="en-US" dirty="0"/>
              <a:t>: p(H0|data) &lt; 0.001</a:t>
            </a:r>
          </a:p>
        </p:txBody>
      </p:sp>
    </p:spTree>
    <p:extLst>
      <p:ext uri="{BB962C8B-B14F-4D97-AF65-F5344CB8AC3E}">
        <p14:creationId xmlns:p14="http://schemas.microsoft.com/office/powerpoint/2010/main" val="170006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6174" y="1873007"/>
            <a:ext cx="11091110" cy="2923386"/>
          </a:xfrm>
          <a:prstGeom prst="rect">
            <a:avLst/>
          </a:prstGeom>
        </p:spPr>
      </p:pic>
      <p:sp>
        <p:nvSpPr>
          <p:cNvPr id="3" name="Rectangle 2"/>
          <p:cNvSpPr/>
          <p:nvPr/>
        </p:nvSpPr>
        <p:spPr>
          <a:xfrm>
            <a:off x="165657" y="114057"/>
            <a:ext cx="3591817" cy="369332"/>
          </a:xfrm>
          <a:prstGeom prst="rect">
            <a:avLst/>
          </a:prstGeom>
        </p:spPr>
        <p:txBody>
          <a:bodyPr wrap="none">
            <a:spAutoFit/>
          </a:bodyPr>
          <a:lstStyle/>
          <a:p>
            <a:r>
              <a:rPr lang="en-US" dirty="0"/>
              <a:t>results_noBatch_nBoot_100000.xlsx</a:t>
            </a:r>
          </a:p>
        </p:txBody>
      </p:sp>
      <p:sp>
        <p:nvSpPr>
          <p:cNvPr id="4" name="TextBox 3"/>
          <p:cNvSpPr txBox="1"/>
          <p:nvPr/>
        </p:nvSpPr>
        <p:spPr>
          <a:xfrm>
            <a:off x="1705382" y="1144402"/>
            <a:ext cx="9009389" cy="400110"/>
          </a:xfrm>
          <a:prstGeom prst="rect">
            <a:avLst/>
          </a:prstGeom>
          <a:noFill/>
        </p:spPr>
        <p:txBody>
          <a:bodyPr wrap="none" rtlCol="0">
            <a:spAutoFit/>
          </a:bodyPr>
          <a:lstStyle/>
          <a:p>
            <a:r>
              <a:rPr lang="en-US" sz="2000" b="1" dirty="0"/>
              <a:t>Hierarchical bootstrap at the levels of “cells” and “sweeps” only (omitting “batch”).</a:t>
            </a:r>
          </a:p>
        </p:txBody>
      </p:sp>
    </p:spTree>
    <p:extLst>
      <p:ext uri="{BB962C8B-B14F-4D97-AF65-F5344CB8AC3E}">
        <p14:creationId xmlns:p14="http://schemas.microsoft.com/office/powerpoint/2010/main" val="203215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5161</TotalTime>
  <Words>1465</Words>
  <Application>Microsoft Office PowerPoint</Application>
  <PresentationFormat>Widescreen</PresentationFormat>
  <Paragraphs>172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Born, Richard T.</dc:creator>
  <cp:lastModifiedBy>Born, Richard T.</cp:lastModifiedBy>
  <cp:revision>81</cp:revision>
  <dcterms:created xsi:type="dcterms:W3CDTF">2022-10-08T13:15:01Z</dcterms:created>
  <dcterms:modified xsi:type="dcterms:W3CDTF">2023-10-22T21:40:50Z</dcterms:modified>
</cp:coreProperties>
</file>