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 id="2147483675" r:id="rId2"/>
  </p:sldMasterIdLst>
  <p:notesMasterIdLst>
    <p:notesMasterId r:id="rId13"/>
  </p:notesMasterIdLst>
  <p:handoutMasterIdLst>
    <p:handoutMasterId r:id="rId14"/>
  </p:handoutMasterIdLst>
  <p:sldIdLst>
    <p:sldId id="748" r:id="rId3"/>
    <p:sldId id="745" r:id="rId4"/>
    <p:sldId id="744" r:id="rId5"/>
    <p:sldId id="741" r:id="rId6"/>
    <p:sldId id="742" r:id="rId7"/>
    <p:sldId id="743" r:id="rId8"/>
    <p:sldId id="738" r:id="rId9"/>
    <p:sldId id="749" r:id="rId10"/>
    <p:sldId id="746" r:id="rId11"/>
    <p:sldId id="747" r:id="rId12"/>
  </p:sldIdLst>
  <p:sldSz cx="9144000" cy="6858000" type="screen4x3"/>
  <p:notesSz cx="7010400" cy="92964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FFFFFF"/>
    <a:srgbClr val="FF9900"/>
    <a:srgbClr val="669900"/>
    <a:srgbClr val="618FFD"/>
    <a:srgbClr val="99CC00"/>
    <a:srgbClr val="000066"/>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8" autoAdjust="0"/>
    <p:restoredTop sz="86240" autoAdjust="0"/>
  </p:normalViewPr>
  <p:slideViewPr>
    <p:cSldViewPr snapToGrid="0">
      <p:cViewPr varScale="1">
        <p:scale>
          <a:sx n="93" d="100"/>
          <a:sy n="93" d="100"/>
        </p:scale>
        <p:origin x="1227" y="6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72" d="100"/>
          <a:sy n="72" d="100"/>
        </p:scale>
        <p:origin x="-321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1" y="1"/>
            <a:ext cx="3038475" cy="46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7" tIns="46585" rIns="93167" bIns="46585" numCol="1" anchor="t" anchorCtr="0" compatLnSpc="1">
            <a:prstTxWarp prst="textNoShape">
              <a:avLst/>
            </a:prstTxWarp>
          </a:bodyPr>
          <a:lstStyle>
            <a:lvl1pPr defTabSz="931863">
              <a:defRPr sz="1200">
                <a:latin typeface="Times New Roman" pitchFamily="18" charset="0"/>
              </a:defRPr>
            </a:lvl1pPr>
          </a:lstStyle>
          <a:p>
            <a:r>
              <a:rPr lang="en-US" altLang="en-US"/>
              <a:t>R.T. Born</a:t>
            </a:r>
          </a:p>
        </p:txBody>
      </p:sp>
      <p:sp>
        <p:nvSpPr>
          <p:cNvPr id="57347" name="Rectangle 3"/>
          <p:cNvSpPr>
            <a:spLocks noGrp="1" noChangeArrowheads="1"/>
          </p:cNvSpPr>
          <p:nvPr>
            <p:ph type="dt" sz="quarter" idx="1"/>
          </p:nvPr>
        </p:nvSpPr>
        <p:spPr bwMode="auto">
          <a:xfrm>
            <a:off x="3971926" y="1"/>
            <a:ext cx="3038475" cy="46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7" tIns="46585" rIns="93167" bIns="46585" numCol="1" anchor="t" anchorCtr="0" compatLnSpc="1">
            <a:prstTxWarp prst="textNoShape">
              <a:avLst/>
            </a:prstTxWarp>
          </a:bodyPr>
          <a:lstStyle>
            <a:lvl1pPr algn="r" defTabSz="931863">
              <a:defRPr sz="1200">
                <a:latin typeface="Times New Roman" pitchFamily="18" charset="0"/>
              </a:defRPr>
            </a:lvl1pPr>
          </a:lstStyle>
          <a:p>
            <a:r>
              <a:rPr lang="en-US" altLang="en-US" dirty="0" smtClean="0"/>
              <a:t>05 September 2018</a:t>
            </a:r>
            <a:endParaRPr lang="en-US" altLang="en-US" dirty="0"/>
          </a:p>
        </p:txBody>
      </p:sp>
      <p:sp>
        <p:nvSpPr>
          <p:cNvPr id="57348" name="Rectangle 4"/>
          <p:cNvSpPr>
            <a:spLocks noGrp="1" noChangeArrowheads="1"/>
          </p:cNvSpPr>
          <p:nvPr>
            <p:ph type="ftr" sz="quarter" idx="2"/>
          </p:nvPr>
        </p:nvSpPr>
        <p:spPr bwMode="auto">
          <a:xfrm>
            <a:off x="1" y="8831421"/>
            <a:ext cx="3038475" cy="46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7" tIns="46585" rIns="93167" bIns="46585" numCol="1" anchor="b" anchorCtr="0" compatLnSpc="1">
            <a:prstTxWarp prst="textNoShape">
              <a:avLst/>
            </a:prstTxWarp>
          </a:bodyPr>
          <a:lstStyle>
            <a:lvl1pPr defTabSz="931863">
              <a:defRPr sz="1200">
                <a:latin typeface="Times New Roman" pitchFamily="18" charset="0"/>
              </a:defRPr>
            </a:lvl1pPr>
          </a:lstStyle>
          <a:p>
            <a:r>
              <a:rPr lang="en-US" altLang="en-US" dirty="0"/>
              <a:t>NB </a:t>
            </a:r>
            <a:r>
              <a:rPr lang="en-US" altLang="en-US" dirty="0" smtClean="0"/>
              <a:t>308qc “Thinking about data”</a:t>
            </a:r>
            <a:endParaRPr lang="en-US" altLang="en-US" dirty="0"/>
          </a:p>
        </p:txBody>
      </p:sp>
      <p:sp>
        <p:nvSpPr>
          <p:cNvPr id="57349" name="Rectangle 5"/>
          <p:cNvSpPr>
            <a:spLocks noGrp="1" noChangeArrowheads="1"/>
          </p:cNvSpPr>
          <p:nvPr>
            <p:ph type="sldNum" sz="quarter" idx="3"/>
          </p:nvPr>
        </p:nvSpPr>
        <p:spPr bwMode="auto">
          <a:xfrm>
            <a:off x="3971926" y="8831421"/>
            <a:ext cx="3038475" cy="46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7" tIns="46585" rIns="93167" bIns="46585" numCol="1" anchor="b" anchorCtr="0" compatLnSpc="1">
            <a:prstTxWarp prst="textNoShape">
              <a:avLst/>
            </a:prstTxWarp>
          </a:bodyPr>
          <a:lstStyle>
            <a:lvl1pPr algn="r" defTabSz="931863">
              <a:defRPr sz="1200">
                <a:latin typeface="Times New Roman" pitchFamily="18" charset="0"/>
              </a:defRPr>
            </a:lvl1pPr>
          </a:lstStyle>
          <a:p>
            <a:fld id="{41D763CA-5F0F-4347-A78A-2430BB528E0A}" type="slidenum">
              <a:rPr lang="en-US" altLang="en-US"/>
              <a:pPr/>
              <a:t>‹#›</a:t>
            </a:fld>
            <a:endParaRPr lang="en-US" altLang="en-US"/>
          </a:p>
        </p:txBody>
      </p:sp>
    </p:spTree>
    <p:extLst>
      <p:ext uri="{BB962C8B-B14F-4D97-AF65-F5344CB8AC3E}">
        <p14:creationId xmlns:p14="http://schemas.microsoft.com/office/powerpoint/2010/main" val="16351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1"/>
            <a:ext cx="3048000" cy="45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New Roman" pitchFamily="18" charset="0"/>
              </a:defRPr>
            </a:lvl1pPr>
          </a:lstStyle>
          <a:p>
            <a:endParaRPr lang="en-US" altLang="en-US"/>
          </a:p>
        </p:txBody>
      </p:sp>
      <p:sp>
        <p:nvSpPr>
          <p:cNvPr id="91139" name="Rectangle 3"/>
          <p:cNvSpPr>
            <a:spLocks noGrp="1" noChangeArrowheads="1"/>
          </p:cNvSpPr>
          <p:nvPr>
            <p:ph type="dt" idx="1"/>
          </p:nvPr>
        </p:nvSpPr>
        <p:spPr bwMode="auto">
          <a:xfrm>
            <a:off x="3962400" y="1"/>
            <a:ext cx="3048000" cy="45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New Roman" pitchFamily="18" charset="0"/>
              </a:defRPr>
            </a:lvl1pPr>
          </a:lstStyle>
          <a:p>
            <a:endParaRPr lang="en-US" altLang="en-US"/>
          </a:p>
        </p:txBody>
      </p:sp>
      <p:sp>
        <p:nvSpPr>
          <p:cNvPr id="91140" name="Rectangle 4"/>
          <p:cNvSpPr>
            <a:spLocks noGrp="1" noRot="1" noChangeAspect="1" noChangeArrowheads="1" noTextEdit="1"/>
          </p:cNvSpPr>
          <p:nvPr>
            <p:ph type="sldImg" idx="2"/>
          </p:nvPr>
        </p:nvSpPr>
        <p:spPr bwMode="auto">
          <a:xfrm>
            <a:off x="1169988" y="685800"/>
            <a:ext cx="4672012" cy="3505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41" name="Rectangle 5"/>
          <p:cNvSpPr>
            <a:spLocks noGrp="1" noChangeArrowheads="1"/>
          </p:cNvSpPr>
          <p:nvPr>
            <p:ph type="body" sz="quarter" idx="3"/>
          </p:nvPr>
        </p:nvSpPr>
        <p:spPr bwMode="auto">
          <a:xfrm>
            <a:off x="914400" y="4419705"/>
            <a:ext cx="5181600" cy="419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1142" name="Rectangle 6"/>
          <p:cNvSpPr>
            <a:spLocks noGrp="1" noChangeArrowheads="1"/>
          </p:cNvSpPr>
          <p:nvPr>
            <p:ph type="ftr" sz="quarter" idx="4"/>
          </p:nvPr>
        </p:nvSpPr>
        <p:spPr bwMode="auto">
          <a:xfrm>
            <a:off x="0" y="8839410"/>
            <a:ext cx="3048000" cy="45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New Roman" pitchFamily="18" charset="0"/>
              </a:defRPr>
            </a:lvl1pPr>
          </a:lstStyle>
          <a:p>
            <a:endParaRPr lang="en-US" altLang="en-US"/>
          </a:p>
        </p:txBody>
      </p:sp>
      <p:sp>
        <p:nvSpPr>
          <p:cNvPr id="91143" name="Rectangle 7"/>
          <p:cNvSpPr>
            <a:spLocks noGrp="1" noChangeArrowheads="1"/>
          </p:cNvSpPr>
          <p:nvPr>
            <p:ph type="sldNum" sz="quarter" idx="5"/>
          </p:nvPr>
        </p:nvSpPr>
        <p:spPr bwMode="auto">
          <a:xfrm>
            <a:off x="3962400" y="8839410"/>
            <a:ext cx="3048000" cy="45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New Roman" pitchFamily="18" charset="0"/>
              </a:defRPr>
            </a:lvl1pPr>
          </a:lstStyle>
          <a:p>
            <a:fld id="{478E4F7B-C0C4-4633-83B1-743D1370CB40}" type="slidenum">
              <a:rPr lang="en-US" altLang="en-US"/>
              <a:pPr/>
              <a:t>‹#›</a:t>
            </a:fld>
            <a:endParaRPr lang="en-US" altLang="en-US"/>
          </a:p>
        </p:txBody>
      </p:sp>
    </p:spTree>
    <p:extLst>
      <p:ext uri="{BB962C8B-B14F-4D97-AF65-F5344CB8AC3E}">
        <p14:creationId xmlns:p14="http://schemas.microsoft.com/office/powerpoint/2010/main" val="20590725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8E4F7B-C0C4-4633-83B1-743D1370CB40}" type="slidenum">
              <a:rPr lang="en-US" altLang="en-US" smtClean="0"/>
              <a:pPr/>
              <a:t>2</a:t>
            </a:fld>
            <a:endParaRPr lang="en-US" altLang="en-US"/>
          </a:p>
        </p:txBody>
      </p:sp>
    </p:spTree>
    <p:extLst>
      <p:ext uri="{BB962C8B-B14F-4D97-AF65-F5344CB8AC3E}">
        <p14:creationId xmlns:p14="http://schemas.microsoft.com/office/powerpoint/2010/main" val="20379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my </a:t>
            </a:r>
            <a:r>
              <a:rPr lang="en-US" sz="1200" b="0" i="0" u="none" strike="noStrike" kern="1200" baseline="0" dirty="0" err="1" smtClean="0">
                <a:solidFill>
                  <a:schemeClr val="tx1"/>
                </a:solidFill>
                <a:latin typeface="Times New Roman" pitchFamily="18" charset="0"/>
                <a:ea typeface="+mn-ea"/>
                <a:cs typeface="+mn-cs"/>
              </a:rPr>
              <a:t>sexQuestionDemo.m</a:t>
            </a:r>
            <a:endParaRPr lang="en-US" sz="1200" b="0" i="0" u="none" strike="noStrike" kern="1200" baseline="0" dirty="0" smtClean="0">
              <a:solidFill>
                <a:schemeClr val="tx1"/>
              </a:solidFill>
              <a:latin typeface="Times New Roman" pitchFamily="18" charset="0"/>
              <a:ea typeface="+mn-ea"/>
              <a:cs typeface="+mn-cs"/>
            </a:endParaRPr>
          </a:p>
          <a:p>
            <a:r>
              <a:rPr lang="en-US" dirty="0" smtClean="0"/>
              <a:t>C:\usr\rick\doc\Committees\PIN\PIN Director\Courses\Stats\TAD Fall 2017\TAD2017\Last class</a:t>
            </a:r>
            <a:endParaRPr lang="en-US" dirty="0"/>
          </a:p>
        </p:txBody>
      </p:sp>
      <p:sp>
        <p:nvSpPr>
          <p:cNvPr id="4" name="Slide Number Placeholder 3"/>
          <p:cNvSpPr>
            <a:spLocks noGrp="1"/>
          </p:cNvSpPr>
          <p:nvPr>
            <p:ph type="sldNum" sz="quarter" idx="10"/>
          </p:nvPr>
        </p:nvSpPr>
        <p:spPr/>
        <p:txBody>
          <a:bodyPr/>
          <a:lstStyle/>
          <a:p>
            <a:fld id="{2C8615CD-2CD2-4001-911D-D5439CB695C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51074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“Consider two independent studies with effect estimates and standard errors of 25 ± 10 and 10 ± 10. The first study is statistically significant at the 1% level, and the second is not at all statistically significant, being only one standard error away from 0. Thus, it would be tempting to conclude that there is a large difference between the two studies. In fact, however, the difference is not even close to being statistically significant: the estimated difference is 15, with a standard error of √10^2 + 10^2 = 14.” </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MATLAB:</a:t>
            </a:r>
          </a:p>
          <a:p>
            <a:r>
              <a:rPr lang="en-US" sz="1200" b="0" i="0" u="none" strike="noStrike" kern="1200" baseline="0" dirty="0" smtClean="0">
                <a:solidFill>
                  <a:schemeClr val="tx1"/>
                </a:solidFill>
                <a:latin typeface="Times New Roman" pitchFamily="18" charset="0"/>
                <a:ea typeface="+mn-ea"/>
                <a:cs typeface="+mn-cs"/>
              </a:rPr>
              <a:t>p = 2*(1 – </a:t>
            </a:r>
            <a:r>
              <a:rPr lang="en-US" sz="1200" b="0" i="0" u="none" strike="noStrike" kern="1200" baseline="0" dirty="0" err="1" smtClean="0">
                <a:solidFill>
                  <a:schemeClr val="tx1"/>
                </a:solidFill>
                <a:latin typeface="Times New Roman" pitchFamily="18" charset="0"/>
                <a:ea typeface="+mn-ea"/>
                <a:cs typeface="+mn-cs"/>
              </a:rPr>
              <a:t>normcdf</a:t>
            </a:r>
            <a:r>
              <a:rPr lang="en-US" sz="1200" b="0" i="0" u="none" strike="noStrike" kern="1200" baseline="0" dirty="0" smtClean="0">
                <a:solidFill>
                  <a:schemeClr val="tx1"/>
                </a:solidFill>
                <a:latin typeface="Times New Roman" pitchFamily="18" charset="0"/>
                <a:ea typeface="+mn-ea"/>
                <a:cs typeface="+mn-cs"/>
              </a:rPr>
              <a:t>(mu/</a:t>
            </a:r>
            <a:r>
              <a:rPr lang="en-US" sz="1200" b="0" i="0" u="none" strike="noStrike" kern="1200" baseline="0" dirty="0" err="1" smtClean="0">
                <a:solidFill>
                  <a:schemeClr val="tx1"/>
                </a:solidFill>
                <a:latin typeface="Times New Roman" pitchFamily="18" charset="0"/>
                <a:ea typeface="+mn-ea"/>
                <a:cs typeface="+mn-cs"/>
              </a:rPr>
              <a:t>sem</a:t>
            </a:r>
            <a:r>
              <a:rPr lang="en-US" sz="1200" b="0" i="0" u="none" strike="noStrike" kern="1200" baseline="0" dirty="0" smtClean="0">
                <a:solidFill>
                  <a:schemeClr val="tx1"/>
                </a:solidFill>
                <a:latin typeface="Times New Roman" pitchFamily="18" charset="0"/>
                <a:ea typeface="+mn-ea"/>
                <a:cs typeface="+mn-cs"/>
              </a:rPr>
              <a:t>))</a:t>
            </a:r>
          </a:p>
          <a:p>
            <a:r>
              <a:rPr lang="en-US" sz="1200" b="0" i="0" u="none" strike="noStrike" kern="1200" baseline="0" dirty="0" smtClean="0">
                <a:solidFill>
                  <a:schemeClr val="tx1"/>
                </a:solidFill>
                <a:latin typeface="Times New Roman" pitchFamily="18" charset="0"/>
                <a:ea typeface="+mn-ea"/>
                <a:cs typeface="+mn-cs"/>
              </a:rPr>
              <a:t>Study #1: p = 2*(1 - </a:t>
            </a:r>
            <a:r>
              <a:rPr lang="en-US" sz="1200" b="0" i="0" u="none" strike="noStrike" kern="1200" baseline="0" dirty="0" err="1" smtClean="0">
                <a:solidFill>
                  <a:schemeClr val="tx1"/>
                </a:solidFill>
                <a:latin typeface="Times New Roman" pitchFamily="18" charset="0"/>
                <a:ea typeface="+mn-ea"/>
                <a:cs typeface="+mn-cs"/>
              </a:rPr>
              <a:t>normcdf</a:t>
            </a:r>
            <a:r>
              <a:rPr lang="en-US" sz="1200" b="0" i="0" u="none" strike="noStrike" kern="1200" baseline="0" dirty="0" smtClean="0">
                <a:solidFill>
                  <a:schemeClr val="tx1"/>
                </a:solidFill>
                <a:latin typeface="Times New Roman" pitchFamily="18" charset="0"/>
                <a:ea typeface="+mn-ea"/>
                <a:cs typeface="+mn-cs"/>
              </a:rPr>
              <a:t>(25/10)) = 0.0124</a:t>
            </a:r>
          </a:p>
          <a:p>
            <a:r>
              <a:rPr lang="en-US" sz="1200" b="0" i="0" u="none" strike="noStrike" kern="1200" baseline="0" dirty="0" smtClean="0">
                <a:solidFill>
                  <a:schemeClr val="tx1"/>
                </a:solidFill>
                <a:latin typeface="Times New Roman" pitchFamily="18" charset="0"/>
                <a:ea typeface="+mn-ea"/>
                <a:cs typeface="+mn-cs"/>
              </a:rPr>
              <a:t>Study #2: p = 2*(1 - </a:t>
            </a:r>
            <a:r>
              <a:rPr lang="en-US" sz="1200" b="0" i="0" u="none" strike="noStrike" kern="1200" baseline="0" dirty="0" err="1" smtClean="0">
                <a:solidFill>
                  <a:schemeClr val="tx1"/>
                </a:solidFill>
                <a:latin typeface="Times New Roman" pitchFamily="18" charset="0"/>
                <a:ea typeface="+mn-ea"/>
                <a:cs typeface="+mn-cs"/>
              </a:rPr>
              <a:t>normcdf</a:t>
            </a:r>
            <a:r>
              <a:rPr lang="en-US" sz="1200" b="0" i="0" u="none" strike="noStrike" kern="1200" baseline="0" dirty="0" smtClean="0">
                <a:solidFill>
                  <a:schemeClr val="tx1"/>
                </a:solidFill>
                <a:latin typeface="Times New Roman" pitchFamily="18" charset="0"/>
                <a:ea typeface="+mn-ea"/>
                <a:cs typeface="+mn-cs"/>
              </a:rPr>
              <a:t>(10/10)) = 0.3173</a:t>
            </a:r>
          </a:p>
          <a:p>
            <a:r>
              <a:rPr lang="en-US" sz="1200" b="0" i="0" u="none" strike="noStrike" kern="1200" baseline="0" dirty="0" smtClean="0">
                <a:solidFill>
                  <a:schemeClr val="tx1"/>
                </a:solidFill>
                <a:latin typeface="Times New Roman" pitchFamily="18" charset="0"/>
                <a:ea typeface="+mn-ea"/>
                <a:cs typeface="+mn-cs"/>
              </a:rPr>
              <a:t>Study 1 vs. study 2: p = 2*(1 - </a:t>
            </a:r>
            <a:r>
              <a:rPr lang="en-US" sz="1200" b="0" i="0" u="none" strike="noStrike" kern="1200" baseline="0" dirty="0" err="1" smtClean="0">
                <a:solidFill>
                  <a:schemeClr val="tx1"/>
                </a:solidFill>
                <a:latin typeface="Times New Roman" pitchFamily="18" charset="0"/>
                <a:ea typeface="+mn-ea"/>
                <a:cs typeface="+mn-cs"/>
              </a:rPr>
              <a:t>normcdf</a:t>
            </a:r>
            <a:r>
              <a:rPr lang="en-US" sz="1200" b="0" i="0" u="none" strike="noStrike" kern="1200" baseline="0" dirty="0" smtClean="0">
                <a:solidFill>
                  <a:schemeClr val="tx1"/>
                </a:solidFill>
                <a:latin typeface="Times New Roman" pitchFamily="18" charset="0"/>
                <a:ea typeface="+mn-ea"/>
                <a:cs typeface="+mn-cs"/>
              </a:rPr>
              <a:t>(15/</a:t>
            </a:r>
            <a:r>
              <a:rPr lang="en-US" sz="1200" b="0" i="0" u="none" strike="noStrike" kern="1200" baseline="0" dirty="0" err="1" smtClean="0">
                <a:solidFill>
                  <a:schemeClr val="tx1"/>
                </a:solidFill>
                <a:latin typeface="Times New Roman" pitchFamily="18" charset="0"/>
                <a:ea typeface="+mn-ea"/>
                <a:cs typeface="+mn-cs"/>
              </a:rPr>
              <a:t>sqrt</a:t>
            </a:r>
            <a:r>
              <a:rPr lang="en-US" sz="1200" b="0" i="0" u="none" strike="noStrike" kern="1200" baseline="0" dirty="0" smtClean="0">
                <a:solidFill>
                  <a:schemeClr val="tx1"/>
                </a:solidFill>
                <a:latin typeface="Times New Roman" pitchFamily="18" charset="0"/>
                <a:ea typeface="+mn-ea"/>
                <a:cs typeface="+mn-cs"/>
              </a:rPr>
              <a:t>(200))) = 0.2888;</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One point to ponder: If you give me ANY two non-identical p-values, I can always find a criterion that will make one significant and the other non-significant. </a:t>
            </a:r>
          </a:p>
          <a:p>
            <a:endParaRPr lang="en-US" dirty="0"/>
          </a:p>
        </p:txBody>
      </p:sp>
      <p:sp>
        <p:nvSpPr>
          <p:cNvPr id="4" name="Slide Number Placeholder 3"/>
          <p:cNvSpPr>
            <a:spLocks noGrp="1"/>
          </p:cNvSpPr>
          <p:nvPr>
            <p:ph type="sldNum" sz="quarter" idx="10"/>
          </p:nvPr>
        </p:nvSpPr>
        <p:spPr/>
        <p:txBody>
          <a:bodyPr/>
          <a:lstStyle/>
          <a:p>
            <a:fld id="{2C8615CD-2CD2-4001-911D-D5439CB695C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51074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practice also helps us to avoid the pitfall of</a:t>
            </a:r>
            <a:r>
              <a:rPr lang="en-US" baseline="0" dirty="0" smtClean="0"/>
              <a:t> mistaking statistical significance for biological significance.</a:t>
            </a:r>
            <a:endParaRPr lang="en-US" dirty="0"/>
          </a:p>
        </p:txBody>
      </p:sp>
      <p:sp>
        <p:nvSpPr>
          <p:cNvPr id="4" name="Slide Number Placeholder 3"/>
          <p:cNvSpPr>
            <a:spLocks noGrp="1"/>
          </p:cNvSpPr>
          <p:nvPr>
            <p:ph type="sldNum" sz="quarter" idx="10"/>
          </p:nvPr>
        </p:nvSpPr>
        <p:spPr/>
        <p:txBody>
          <a:bodyPr/>
          <a:lstStyle/>
          <a:p>
            <a:fld id="{2C8615CD-2CD2-4001-911D-D5439CB695C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1074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practice also helps us to avoid the pitfall of</a:t>
            </a:r>
            <a:r>
              <a:rPr lang="en-US" baseline="0" dirty="0" smtClean="0"/>
              <a:t> mistaking statistical significance for </a:t>
            </a:r>
            <a:r>
              <a:rPr lang="en-US" baseline="0" smtClean="0"/>
              <a:t>biological significance.</a:t>
            </a:r>
            <a:endParaRPr lang="en-US" dirty="0"/>
          </a:p>
        </p:txBody>
      </p:sp>
      <p:sp>
        <p:nvSpPr>
          <p:cNvPr id="4" name="Slide Number Placeholder 3"/>
          <p:cNvSpPr>
            <a:spLocks noGrp="1"/>
          </p:cNvSpPr>
          <p:nvPr>
            <p:ph type="sldNum" sz="quarter" idx="10"/>
          </p:nvPr>
        </p:nvSpPr>
        <p:spPr/>
        <p:txBody>
          <a:bodyPr/>
          <a:lstStyle/>
          <a:p>
            <a:fld id="{2C8615CD-2CD2-4001-911D-D5439CB695C8}"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510748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my </a:t>
            </a:r>
            <a:r>
              <a:rPr lang="en-US" sz="1200" b="0" i="0" u="none" strike="noStrike" kern="1200" baseline="0" dirty="0" err="1" smtClean="0">
                <a:solidFill>
                  <a:schemeClr val="tx1"/>
                </a:solidFill>
                <a:latin typeface="Times New Roman" pitchFamily="18" charset="0"/>
                <a:ea typeface="+mn-ea"/>
                <a:cs typeface="+mn-cs"/>
              </a:rPr>
              <a:t>sexQuestionDemo.m</a:t>
            </a:r>
            <a:endParaRPr lang="en-US" sz="1200" b="0" i="0" u="none" strike="noStrike" kern="1200" baseline="0" dirty="0" smtClean="0">
              <a:solidFill>
                <a:schemeClr val="tx1"/>
              </a:solidFill>
              <a:latin typeface="Times New Roman" pitchFamily="18" charset="0"/>
              <a:ea typeface="+mn-ea"/>
              <a:cs typeface="+mn-cs"/>
            </a:endParaRPr>
          </a:p>
          <a:p>
            <a:r>
              <a:rPr lang="en-US" dirty="0" smtClean="0"/>
              <a:t>C:\usr\rick\doc\Committees\PIN\PIN Director\Courses\Stats\TAD Fall 2017\TAD2017\Last class</a:t>
            </a:r>
            <a:endParaRPr lang="en-US" dirty="0"/>
          </a:p>
        </p:txBody>
      </p:sp>
      <p:sp>
        <p:nvSpPr>
          <p:cNvPr id="4" name="Slide Number Placeholder 3"/>
          <p:cNvSpPr>
            <a:spLocks noGrp="1"/>
          </p:cNvSpPr>
          <p:nvPr>
            <p:ph type="sldNum" sz="quarter" idx="10"/>
          </p:nvPr>
        </p:nvSpPr>
        <p:spPr/>
        <p:txBody>
          <a:bodyPr/>
          <a:lstStyle/>
          <a:p>
            <a:fld id="{2C8615CD-2CD2-4001-911D-D5439CB695C8}"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510748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would never have come to these conclusions without having done the simulations! In fact, my intuition going in was that the mean of the simulated bias distribution would be the same whether we assumed that ALL seminars had exactly the same number of questions or whether we assumed that they had the same average number that varied randomly from seminar to seminar.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615CD-2CD2-4001-911D-D5439CB695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885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615CD-2CD2-4001-911D-D5439CB695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766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11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62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9299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E8CF79-85D3-4526-A1C5-D305F0F8A6A1}"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1150454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8CF79-85D3-4526-A1C5-D305F0F8A6A1}"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1979303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8CF79-85D3-4526-A1C5-D305F0F8A6A1}"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956910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E8CF79-85D3-4526-A1C5-D305F0F8A6A1}"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87417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8CF79-85D3-4526-A1C5-D305F0F8A6A1}"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2787102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8CF79-85D3-4526-A1C5-D305F0F8A6A1}"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3877226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8CF79-85D3-4526-A1C5-D305F0F8A6A1}" type="datetimeFigureOut">
              <a:rPr lang="en-US" smtClean="0"/>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3382147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8CF79-85D3-4526-A1C5-D305F0F8A6A1}"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381840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6291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8CF79-85D3-4526-A1C5-D305F0F8A6A1}"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3688146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8CF79-85D3-4526-A1C5-D305F0F8A6A1}"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2956519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8CF79-85D3-4526-A1C5-D305F0F8A6A1}"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2234-7AEC-4229-8CB9-4D5302029035}" type="slidenum">
              <a:rPr lang="en-US" smtClean="0"/>
              <a:t>‹#›</a:t>
            </a:fld>
            <a:endParaRPr lang="en-US"/>
          </a:p>
        </p:txBody>
      </p:sp>
    </p:spTree>
    <p:extLst>
      <p:ext uri="{BB962C8B-B14F-4D97-AF65-F5344CB8AC3E}">
        <p14:creationId xmlns:p14="http://schemas.microsoft.com/office/powerpoint/2010/main" val="44995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144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170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555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518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313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438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03ABF-2656-4DAE-A4FD-7CEE0CCA8D4D}" type="datetimeFigureOut">
              <a:rPr lang="en-US" smtClean="0">
                <a:solidFill>
                  <a:prstClr val="black">
                    <a:tint val="75000"/>
                  </a:prstClr>
                </a:solidFill>
              </a:rPr>
              <a:pPr/>
              <a:t>6/17/2020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2B911-829D-416B-808B-1599A5DF46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298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32603ABF-2656-4DAE-A4FD-7CEE0CCA8D4D}" type="datetimeFigureOut">
              <a:rPr lang="en-US" smtClean="0">
                <a:solidFill>
                  <a:prstClr val="black">
                    <a:tint val="75000"/>
                  </a:prstClr>
                </a:solidFill>
                <a:latin typeface="Calibri"/>
              </a:rPr>
              <a:pPr eaLnBrk="1" fontAlgn="auto" hangingPunct="1">
                <a:spcBef>
                  <a:spcPts val="0"/>
                </a:spcBef>
                <a:spcAft>
                  <a:spcPts val="0"/>
                </a:spcAft>
              </a:pPr>
              <a:t>6/17/2020</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A0E2B911-829D-416B-808B-1599A5DF46DC}" type="slidenum">
              <a:rPr lang="en-US" smtClean="0">
                <a:solidFill>
                  <a:prstClr val="black">
                    <a:tint val="75000"/>
                  </a:prstClr>
                </a:solidFill>
                <a:latin typeface="Calibri"/>
              </a:rPr>
              <a:pPr eaLnBrk="1" fontAlgn="auto" hangingPunct="1">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3724625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8CF79-85D3-4526-A1C5-D305F0F8A6A1}" type="datetimeFigureOut">
              <a:rPr lang="en-US" smtClean="0"/>
              <a:t>6/17/2020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72234-7AEC-4229-8CB9-4D5302029035}" type="slidenum">
              <a:rPr lang="en-US" smtClean="0"/>
              <a:t>‹#›</a:t>
            </a:fld>
            <a:endParaRPr lang="en-US"/>
          </a:p>
        </p:txBody>
      </p:sp>
    </p:spTree>
    <p:extLst>
      <p:ext uri="{BB962C8B-B14F-4D97-AF65-F5344CB8AC3E}">
        <p14:creationId xmlns:p14="http://schemas.microsoft.com/office/powerpoint/2010/main" val="17928690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5047" y="2450385"/>
            <a:ext cx="3855543" cy="1446550"/>
          </a:xfrm>
          <a:prstGeom prst="rect">
            <a:avLst/>
          </a:prstGeom>
          <a:noFill/>
        </p:spPr>
        <p:txBody>
          <a:bodyPr wrap="none" rtlCol="0">
            <a:spAutoFit/>
          </a:bodyPr>
          <a:lstStyle/>
          <a:p>
            <a:r>
              <a:rPr lang="en-US" sz="4400" dirty="0" smtClean="0"/>
              <a:t>Week #1:</a:t>
            </a:r>
          </a:p>
          <a:p>
            <a:r>
              <a:rPr lang="en-US" sz="4400" dirty="0" smtClean="0"/>
              <a:t>In-class set-up</a:t>
            </a:r>
            <a:endParaRPr lang="en-US" sz="4400" dirty="0"/>
          </a:p>
        </p:txBody>
      </p:sp>
    </p:spTree>
    <p:extLst>
      <p:ext uri="{BB962C8B-B14F-4D97-AF65-F5344CB8AC3E}">
        <p14:creationId xmlns:p14="http://schemas.microsoft.com/office/powerpoint/2010/main" val="18543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398" y="712389"/>
            <a:ext cx="8856449" cy="4467536"/>
          </a:xfrm>
          <a:prstGeom prst="rect">
            <a:avLst/>
          </a:prstGeom>
        </p:spPr>
      </p:pic>
      <p:sp>
        <p:nvSpPr>
          <p:cNvPr id="3" name="Rectangle 5"/>
          <p:cNvSpPr>
            <a:spLocks noChangeArrowheads="1"/>
          </p:cNvSpPr>
          <p:nvPr/>
        </p:nvSpPr>
        <p:spPr bwMode="auto">
          <a:xfrm>
            <a:off x="47625" y="47625"/>
            <a:ext cx="4518929"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white"/>
                </a:solidFill>
                <a:effectLst/>
                <a:uLnTx/>
                <a:uFillTx/>
                <a:latin typeface="Calibri"/>
                <a:ea typeface="+mn-ea"/>
                <a:cs typeface="Arial" panose="020B0604020202020204" pitchFamily="34" charset="0"/>
              </a:rPr>
              <a:t>Simulated data; real consequences</a:t>
            </a:r>
            <a:endParaRPr kumimoji="0" lang="en-US" altLang="en-US" sz="2400" b="0"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56412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625" y="47625"/>
            <a:ext cx="1731949"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pPr>
            <a:r>
              <a:rPr lang="en-US" altLang="en-US" sz="2400" dirty="0" smtClean="0">
                <a:solidFill>
                  <a:prstClr val="white"/>
                </a:solidFill>
                <a:latin typeface="Calibri"/>
                <a:cs typeface="Arial" panose="020B0604020202020204" pitchFamily="34" charset="0"/>
              </a:rPr>
              <a:t>A case study</a:t>
            </a:r>
            <a:endParaRPr lang="en-US" altLang="en-US" sz="2400" dirty="0">
              <a:solidFill>
                <a:prstClr val="white"/>
              </a:solidFill>
              <a:latin typeface="Calibri"/>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94423"/>
            <a:ext cx="8827500" cy="379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415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625" y="47625"/>
            <a:ext cx="1731949"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pPr>
            <a:r>
              <a:rPr lang="en-US" altLang="en-US" sz="2400" dirty="0" smtClean="0">
                <a:solidFill>
                  <a:prstClr val="white"/>
                </a:solidFill>
                <a:latin typeface="Calibri"/>
                <a:cs typeface="Arial" panose="020B0604020202020204" pitchFamily="34" charset="0"/>
              </a:rPr>
              <a:t>A case study</a:t>
            </a:r>
            <a:endParaRPr lang="en-US" altLang="en-US" sz="2400" dirty="0">
              <a:solidFill>
                <a:prstClr val="white"/>
              </a:solidFill>
              <a:latin typeface="Calibri"/>
              <a:cs typeface="Arial" panose="020B0604020202020204" pitchFamily="34" charset="0"/>
            </a:endParaRPr>
          </a:p>
        </p:txBody>
      </p:sp>
      <p:pic>
        <p:nvPicPr>
          <p:cNvPr id="5122" name="Picture 2" descr="https://pbs.twimg.com/media/DRAv4w_W4AEs_ob.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948" y="222421"/>
            <a:ext cx="3224912" cy="6495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1828" y="672327"/>
            <a:ext cx="4863831" cy="5693866"/>
          </a:xfrm>
          <a:prstGeom prst="rect">
            <a:avLst/>
          </a:prstGeom>
        </p:spPr>
        <p:txBody>
          <a:bodyPr wrap="square">
            <a:spAutoFit/>
          </a:bodyPr>
          <a:lstStyle/>
          <a:p>
            <a:r>
              <a:rPr lang="en-US" sz="1400" dirty="0" smtClean="0"/>
              <a:t>“ONE </a:t>
            </a:r>
            <a:r>
              <a:rPr lang="en-US" sz="1400" dirty="0"/>
              <a:t>theory to explain the low share of women in senior academic jobs </a:t>
            </a:r>
            <a:r>
              <a:rPr lang="en-US" sz="1400" dirty="0" smtClean="0"/>
              <a:t>is that </a:t>
            </a:r>
            <a:r>
              <a:rPr lang="en-US" sz="1400" dirty="0"/>
              <a:t>they have less self-confidence than men. This hypothesis </a:t>
            </a:r>
            <a:r>
              <a:rPr lang="en-US" sz="1400" dirty="0" smtClean="0"/>
              <a:t>is supported </a:t>
            </a:r>
            <a:r>
              <a:rPr lang="en-US" sz="1400" dirty="0"/>
              <a:t>by data in a new working paper, by a team of researchers </a:t>
            </a:r>
            <a:r>
              <a:rPr lang="en-US" sz="1400" dirty="0" smtClean="0"/>
              <a:t>from five </a:t>
            </a:r>
            <a:r>
              <a:rPr lang="en-US" sz="1400" dirty="0"/>
              <a:t>universities in America and Europe. In this study, observers </a:t>
            </a:r>
            <a:r>
              <a:rPr lang="en-US" sz="1400" dirty="0" smtClean="0"/>
              <a:t>counted the </a:t>
            </a:r>
            <a:r>
              <a:rPr lang="en-US" sz="1400" dirty="0"/>
              <a:t>attendees, and the questions they asked, at </a:t>
            </a:r>
            <a:r>
              <a:rPr lang="en-US" sz="1400" dirty="0" smtClean="0"/>
              <a:t>249 </a:t>
            </a:r>
            <a:r>
              <a:rPr lang="en-US" sz="1400" dirty="0"/>
              <a:t>departmental </a:t>
            </a:r>
            <a:r>
              <a:rPr lang="en-US" sz="1400" dirty="0" smtClean="0"/>
              <a:t>talks and </a:t>
            </a:r>
            <a:r>
              <a:rPr lang="en-US" sz="1400" dirty="0"/>
              <a:t>seminars in biology, psychology and philosophy that took place at </a:t>
            </a:r>
            <a:r>
              <a:rPr lang="en-US" sz="1400" dirty="0" smtClean="0"/>
              <a:t>35 universities </a:t>
            </a:r>
            <a:r>
              <a:rPr lang="en-US" sz="1400" dirty="0"/>
              <a:t>in ten countries. On average, half of each </a:t>
            </a:r>
            <a:r>
              <a:rPr lang="en-US" sz="1400" dirty="0" smtClean="0"/>
              <a:t>seminar’s audience </a:t>
            </a:r>
            <a:r>
              <a:rPr lang="en-US" sz="1400" dirty="0"/>
              <a:t>was female. Men, however, were over 2.5 times more likely </a:t>
            </a:r>
            <a:r>
              <a:rPr lang="en-US" sz="1400" dirty="0" smtClean="0"/>
              <a:t>to pose </a:t>
            </a:r>
            <a:r>
              <a:rPr lang="en-US" sz="1400" dirty="0"/>
              <a:t>questions to the speakers—an action that may be viewed (rightly </a:t>
            </a:r>
            <a:r>
              <a:rPr lang="en-US" sz="1400" dirty="0" smtClean="0"/>
              <a:t>or wrongly</a:t>
            </a:r>
            <a:r>
              <a:rPr lang="en-US" sz="1400" dirty="0"/>
              <a:t>) as a sign of greater competence</a:t>
            </a:r>
            <a:r>
              <a:rPr lang="en-US" sz="1400" dirty="0" smtClean="0"/>
              <a:t>.</a:t>
            </a:r>
          </a:p>
          <a:p>
            <a:endParaRPr lang="en-US" sz="1400" dirty="0"/>
          </a:p>
          <a:p>
            <a:r>
              <a:rPr lang="en-US" sz="1400" u="sng" dirty="0"/>
              <a:t>This male skew in question-asking was observable, however, only in </a:t>
            </a:r>
            <a:r>
              <a:rPr lang="en-US" sz="1400" u="sng" dirty="0" smtClean="0"/>
              <a:t>those seminars </a:t>
            </a:r>
            <a:r>
              <a:rPr lang="en-US" sz="1400" u="sng" dirty="0"/>
              <a:t>in which a man asked the first question. When a woman did </a:t>
            </a:r>
            <a:r>
              <a:rPr lang="en-US" sz="1400" u="sng" dirty="0" smtClean="0"/>
              <a:t>so, the </a:t>
            </a:r>
            <a:r>
              <a:rPr lang="en-US" sz="1400" u="sng" dirty="0"/>
              <a:t>gender split in question-asking was, on average, proportional to </a:t>
            </a:r>
            <a:r>
              <a:rPr lang="en-US" sz="1400" u="sng" dirty="0" smtClean="0"/>
              <a:t>that of </a:t>
            </a:r>
            <a:r>
              <a:rPr lang="en-US" sz="1400" u="sng" dirty="0"/>
              <a:t>the audience</a:t>
            </a:r>
            <a:r>
              <a:rPr lang="en-US" sz="1400" dirty="0"/>
              <a:t>. Simply handing the microphone to a woman rather than </a:t>
            </a:r>
            <a:r>
              <a:rPr lang="en-US" sz="1400" dirty="0" smtClean="0"/>
              <a:t>a man </a:t>
            </a:r>
            <a:r>
              <a:rPr lang="en-US" sz="1400" dirty="0"/>
              <a:t>when the floor is opened for questions may make a difference, </a:t>
            </a:r>
            <a:r>
              <a:rPr lang="en-US" sz="1400" dirty="0" smtClean="0"/>
              <a:t>however small</a:t>
            </a:r>
            <a:r>
              <a:rPr lang="en-US" sz="1400" dirty="0"/>
              <a:t>, to one of academia’s most intractable problems</a:t>
            </a:r>
            <a:r>
              <a:rPr lang="en-US" sz="1400" dirty="0" smtClean="0"/>
              <a:t>.”</a:t>
            </a:r>
          </a:p>
          <a:p>
            <a:endParaRPr lang="en-US" sz="1400" dirty="0"/>
          </a:p>
          <a:p>
            <a:r>
              <a:rPr lang="en-US" sz="1400" i="1" dirty="0" smtClean="0"/>
              <a:t>The Economist</a:t>
            </a:r>
          </a:p>
          <a:p>
            <a:r>
              <a:rPr lang="en-US" sz="1400" dirty="0" smtClean="0"/>
              <a:t>Print edition | Science and Technology</a:t>
            </a:r>
          </a:p>
          <a:p>
            <a:r>
              <a:rPr lang="en-US" sz="1400" dirty="0" smtClean="0"/>
              <a:t>December 7, 2017</a:t>
            </a:r>
            <a:endParaRPr lang="en-US" sz="1400" dirty="0"/>
          </a:p>
        </p:txBody>
      </p:sp>
    </p:spTree>
    <p:extLst>
      <p:ext uri="{BB962C8B-B14F-4D97-AF65-F5344CB8AC3E}">
        <p14:creationId xmlns:p14="http://schemas.microsoft.com/office/powerpoint/2010/main" val="132422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625" y="47625"/>
            <a:ext cx="3939155"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pPr>
            <a:r>
              <a:rPr lang="en-US" altLang="en-US" sz="2400" dirty="0" smtClean="0">
                <a:solidFill>
                  <a:prstClr val="white"/>
                </a:solidFill>
                <a:latin typeface="Calibri"/>
                <a:cs typeface="Arial" panose="020B0604020202020204" pitchFamily="34" charset="0"/>
              </a:rPr>
              <a:t>Pitfalls of black-white thinking</a:t>
            </a:r>
            <a:endParaRPr lang="en-US" altLang="en-US" sz="2400" dirty="0">
              <a:solidFill>
                <a:prstClr val="white"/>
              </a:solidFill>
              <a:latin typeface="Calibri"/>
              <a:cs typeface="Arial" panose="020B0604020202020204" pitchFamily="34" charset="0"/>
            </a:endParaRPr>
          </a:p>
        </p:txBody>
      </p:sp>
      <p:sp>
        <p:nvSpPr>
          <p:cNvPr id="10" name="Rectangle 9"/>
          <p:cNvSpPr/>
          <p:nvPr/>
        </p:nvSpPr>
        <p:spPr>
          <a:xfrm>
            <a:off x="65315" y="6454131"/>
            <a:ext cx="6400802" cy="338554"/>
          </a:xfrm>
          <a:prstGeom prst="rect">
            <a:avLst/>
          </a:prstGeom>
        </p:spPr>
        <p:txBody>
          <a:bodyPr wrap="square">
            <a:spAutoFit/>
          </a:bodyPr>
          <a:lstStyle/>
          <a:p>
            <a:r>
              <a:rPr lang="en-US" dirty="0" err="1" smtClean="0">
                <a:solidFill>
                  <a:prstClr val="black"/>
                </a:solidFill>
              </a:rPr>
              <a:t>Gelman</a:t>
            </a:r>
            <a:r>
              <a:rPr lang="en-US" dirty="0" smtClean="0">
                <a:solidFill>
                  <a:prstClr val="black"/>
                </a:solidFill>
              </a:rPr>
              <a:t> </a:t>
            </a:r>
            <a:r>
              <a:rPr lang="en-US" dirty="0">
                <a:solidFill>
                  <a:prstClr val="black"/>
                </a:solidFill>
              </a:rPr>
              <a:t>&amp; Stern </a:t>
            </a:r>
            <a:r>
              <a:rPr lang="en-US" dirty="0" smtClean="0">
                <a:solidFill>
                  <a:prstClr val="black"/>
                </a:solidFill>
              </a:rPr>
              <a:t>(2006) </a:t>
            </a:r>
            <a:r>
              <a:rPr lang="en-US" dirty="0">
                <a:solidFill>
                  <a:prstClr val="black"/>
                </a:solidFill>
              </a:rPr>
              <a:t>The American </a:t>
            </a:r>
            <a:r>
              <a:rPr lang="en-US" dirty="0" smtClean="0">
                <a:solidFill>
                  <a:prstClr val="black"/>
                </a:solidFill>
              </a:rPr>
              <a:t>Statistician, 60:328-331</a:t>
            </a:r>
            <a:endParaRPr lang="en-US" dirty="0">
              <a:solidFill>
                <a:prstClr val="black"/>
              </a:solidFill>
            </a:endParaRPr>
          </a:p>
        </p:txBody>
      </p:sp>
      <p:sp>
        <p:nvSpPr>
          <p:cNvPr id="11" name="Rectangle 10"/>
          <p:cNvSpPr/>
          <p:nvPr/>
        </p:nvSpPr>
        <p:spPr>
          <a:xfrm>
            <a:off x="1295549" y="594724"/>
            <a:ext cx="7471954" cy="830997"/>
          </a:xfrm>
          <a:prstGeom prst="rect">
            <a:avLst/>
          </a:prstGeom>
        </p:spPr>
        <p:txBody>
          <a:bodyPr wrap="square">
            <a:spAutoFit/>
          </a:bodyPr>
          <a:lstStyle/>
          <a:p>
            <a:r>
              <a:rPr lang="en-US" sz="2400" dirty="0">
                <a:solidFill>
                  <a:prstClr val="black"/>
                </a:solidFill>
              </a:rPr>
              <a:t>The Difference </a:t>
            </a:r>
            <a:r>
              <a:rPr lang="en-US" sz="2400" dirty="0" smtClean="0">
                <a:solidFill>
                  <a:prstClr val="black"/>
                </a:solidFill>
              </a:rPr>
              <a:t>Between “Significant</a:t>
            </a:r>
            <a:r>
              <a:rPr lang="en-US" sz="2400" dirty="0">
                <a:solidFill>
                  <a:prstClr val="black"/>
                </a:solidFill>
              </a:rPr>
              <a:t>” and “Not Significant” is not Itself Statistically Significant</a:t>
            </a:r>
          </a:p>
        </p:txBody>
      </p:sp>
      <p:sp>
        <p:nvSpPr>
          <p:cNvPr id="15" name="Line 8"/>
          <p:cNvSpPr>
            <a:spLocks noChangeShapeType="1"/>
          </p:cNvSpPr>
          <p:nvPr/>
        </p:nvSpPr>
        <p:spPr bwMode="auto">
          <a:xfrm>
            <a:off x="2374271" y="4328221"/>
            <a:ext cx="3533409"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Line 9"/>
          <p:cNvSpPr>
            <a:spLocks noChangeShapeType="1"/>
          </p:cNvSpPr>
          <p:nvPr/>
        </p:nvSpPr>
        <p:spPr bwMode="auto">
          <a:xfrm>
            <a:off x="2374271" y="1649669"/>
            <a:ext cx="3533409"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Line 10"/>
          <p:cNvSpPr>
            <a:spLocks noChangeShapeType="1"/>
          </p:cNvSpPr>
          <p:nvPr/>
        </p:nvSpPr>
        <p:spPr bwMode="auto">
          <a:xfrm flipV="1">
            <a:off x="2879044"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Line 11"/>
          <p:cNvSpPr>
            <a:spLocks noChangeShapeType="1"/>
          </p:cNvSpPr>
          <p:nvPr/>
        </p:nvSpPr>
        <p:spPr bwMode="auto">
          <a:xfrm flipV="1">
            <a:off x="4140976"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Line 12"/>
          <p:cNvSpPr>
            <a:spLocks noChangeShapeType="1"/>
          </p:cNvSpPr>
          <p:nvPr/>
        </p:nvSpPr>
        <p:spPr bwMode="auto">
          <a:xfrm flipV="1">
            <a:off x="5402907"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Line 13"/>
          <p:cNvSpPr>
            <a:spLocks noChangeShapeType="1"/>
          </p:cNvSpPr>
          <p:nvPr/>
        </p:nvSpPr>
        <p:spPr bwMode="auto">
          <a:xfrm>
            <a:off x="2879044"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Line 14"/>
          <p:cNvSpPr>
            <a:spLocks noChangeShapeType="1"/>
          </p:cNvSpPr>
          <p:nvPr/>
        </p:nvSpPr>
        <p:spPr bwMode="auto">
          <a:xfrm>
            <a:off x="4140976"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Line 15"/>
          <p:cNvSpPr>
            <a:spLocks noChangeShapeType="1"/>
          </p:cNvSpPr>
          <p:nvPr/>
        </p:nvSpPr>
        <p:spPr bwMode="auto">
          <a:xfrm>
            <a:off x="5402907"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Rectangle 16"/>
          <p:cNvSpPr>
            <a:spLocks noChangeArrowheads="1"/>
          </p:cNvSpPr>
          <p:nvPr/>
        </p:nvSpPr>
        <p:spPr bwMode="auto">
          <a:xfrm>
            <a:off x="2838337" y="4409636"/>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800" dirty="0" smtClean="0">
                <a:solidFill>
                  <a:prstClr val="black"/>
                </a:solidFill>
              </a:rPr>
              <a:t>A</a:t>
            </a:r>
          </a:p>
        </p:txBody>
      </p:sp>
      <p:sp>
        <p:nvSpPr>
          <p:cNvPr id="25" name="Rectangle 18"/>
          <p:cNvSpPr>
            <a:spLocks noChangeArrowheads="1"/>
          </p:cNvSpPr>
          <p:nvPr/>
        </p:nvSpPr>
        <p:spPr bwMode="auto">
          <a:xfrm>
            <a:off x="5362200" y="4409636"/>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800" dirty="0" smtClean="0">
                <a:solidFill>
                  <a:prstClr val="black"/>
                </a:solidFill>
              </a:rPr>
              <a:t>B</a:t>
            </a:r>
          </a:p>
        </p:txBody>
      </p:sp>
      <p:sp>
        <p:nvSpPr>
          <p:cNvPr id="26" name="Rectangle 19"/>
          <p:cNvSpPr>
            <a:spLocks noChangeArrowheads="1"/>
          </p:cNvSpPr>
          <p:nvPr/>
        </p:nvSpPr>
        <p:spPr bwMode="auto">
          <a:xfrm>
            <a:off x="3847882" y="4621315"/>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solidFill>
                  <a:srgbClr val="262626"/>
                </a:solidFill>
              </a:rPr>
              <a:t>Drug</a:t>
            </a:r>
            <a:endParaRPr lang="en-US" altLang="en-US" sz="1800" dirty="0" smtClean="0">
              <a:solidFill>
                <a:prstClr val="black"/>
              </a:solidFill>
            </a:endParaRPr>
          </a:p>
        </p:txBody>
      </p:sp>
      <p:sp>
        <p:nvSpPr>
          <p:cNvPr id="28" name="Line 21"/>
          <p:cNvSpPr>
            <a:spLocks noChangeShapeType="1"/>
          </p:cNvSpPr>
          <p:nvPr/>
        </p:nvSpPr>
        <p:spPr bwMode="auto">
          <a:xfrm flipV="1">
            <a:off x="5907680" y="1649669"/>
            <a:ext cx="0" cy="2678552"/>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32" name="Group 1031"/>
          <p:cNvGrpSpPr/>
          <p:nvPr/>
        </p:nvGrpSpPr>
        <p:grpSpPr>
          <a:xfrm>
            <a:off x="2374271" y="1649669"/>
            <a:ext cx="35280" cy="2678552"/>
            <a:chOff x="2458731" y="2213339"/>
            <a:chExt cx="35280" cy="2678552"/>
          </a:xfrm>
        </p:grpSpPr>
        <p:sp>
          <p:nvSpPr>
            <p:cNvPr id="27" name="Line 20"/>
            <p:cNvSpPr>
              <a:spLocks noChangeShapeType="1"/>
            </p:cNvSpPr>
            <p:nvPr/>
          </p:nvSpPr>
          <p:spPr bwMode="auto">
            <a:xfrm flipV="1">
              <a:off x="2458731" y="2213339"/>
              <a:ext cx="0" cy="2678552"/>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Line 22"/>
            <p:cNvSpPr>
              <a:spLocks noChangeShapeType="1"/>
            </p:cNvSpPr>
            <p:nvPr/>
          </p:nvSpPr>
          <p:spPr bwMode="auto">
            <a:xfrm>
              <a:off x="2458731" y="4594727"/>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Line 23"/>
            <p:cNvSpPr>
              <a:spLocks noChangeShapeType="1"/>
            </p:cNvSpPr>
            <p:nvPr/>
          </p:nvSpPr>
          <p:spPr bwMode="auto">
            <a:xfrm>
              <a:off x="2458731" y="3999040"/>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Line 24"/>
            <p:cNvSpPr>
              <a:spLocks noChangeShapeType="1"/>
            </p:cNvSpPr>
            <p:nvPr/>
          </p:nvSpPr>
          <p:spPr bwMode="auto">
            <a:xfrm>
              <a:off x="2458731" y="3404711"/>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Line 25"/>
            <p:cNvSpPr>
              <a:spLocks noChangeShapeType="1"/>
            </p:cNvSpPr>
            <p:nvPr/>
          </p:nvSpPr>
          <p:spPr bwMode="auto">
            <a:xfrm>
              <a:off x="2458731" y="2809025"/>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3" name="Line 26"/>
          <p:cNvSpPr>
            <a:spLocks noChangeShapeType="1"/>
          </p:cNvSpPr>
          <p:nvPr/>
        </p:nvSpPr>
        <p:spPr bwMode="auto">
          <a:xfrm>
            <a:off x="2374271" y="1649669"/>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Line 27"/>
          <p:cNvSpPr>
            <a:spLocks noChangeShapeType="1"/>
          </p:cNvSpPr>
          <p:nvPr/>
        </p:nvSpPr>
        <p:spPr bwMode="auto">
          <a:xfrm flipH="1">
            <a:off x="5872400" y="4031057"/>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Line 28"/>
          <p:cNvSpPr>
            <a:spLocks noChangeShapeType="1"/>
          </p:cNvSpPr>
          <p:nvPr/>
        </p:nvSpPr>
        <p:spPr bwMode="auto">
          <a:xfrm flipH="1">
            <a:off x="5872400" y="3435370"/>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Line 29"/>
          <p:cNvSpPr>
            <a:spLocks noChangeShapeType="1"/>
          </p:cNvSpPr>
          <p:nvPr/>
        </p:nvSpPr>
        <p:spPr bwMode="auto">
          <a:xfrm flipH="1">
            <a:off x="5872400" y="2841041"/>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Line 30"/>
          <p:cNvSpPr>
            <a:spLocks noChangeShapeType="1"/>
          </p:cNvSpPr>
          <p:nvPr/>
        </p:nvSpPr>
        <p:spPr bwMode="auto">
          <a:xfrm flipH="1">
            <a:off x="5872400" y="2245355"/>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Line 31"/>
          <p:cNvSpPr>
            <a:spLocks noChangeShapeType="1"/>
          </p:cNvSpPr>
          <p:nvPr/>
        </p:nvSpPr>
        <p:spPr bwMode="auto">
          <a:xfrm flipH="1">
            <a:off x="5872400" y="1649669"/>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31" name="Group 1030"/>
          <p:cNvGrpSpPr/>
          <p:nvPr/>
        </p:nvGrpSpPr>
        <p:grpSpPr>
          <a:xfrm>
            <a:off x="2147672" y="1558411"/>
            <a:ext cx="198772" cy="2592761"/>
            <a:chOff x="2258258" y="2122081"/>
            <a:chExt cx="198772" cy="2592761"/>
          </a:xfrm>
        </p:grpSpPr>
        <p:sp>
          <p:nvSpPr>
            <p:cNvPr id="39" name="Rectangle 32"/>
            <p:cNvSpPr>
              <a:spLocks noChangeArrowheads="1"/>
            </p:cNvSpPr>
            <p:nvPr/>
          </p:nvSpPr>
          <p:spPr bwMode="auto">
            <a:xfrm>
              <a:off x="2357644" y="449939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0</a:t>
              </a:r>
              <a:endParaRPr lang="en-US" altLang="en-US" sz="1800" smtClean="0">
                <a:solidFill>
                  <a:prstClr val="black"/>
                </a:solidFill>
              </a:endParaRPr>
            </a:p>
          </p:txBody>
        </p:sp>
        <p:sp>
          <p:nvSpPr>
            <p:cNvPr id="40" name="Rectangle 33"/>
            <p:cNvSpPr>
              <a:spLocks noChangeArrowheads="1"/>
            </p:cNvSpPr>
            <p:nvPr/>
          </p:nvSpPr>
          <p:spPr bwMode="auto">
            <a:xfrm>
              <a:off x="2258258" y="390506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10</a:t>
              </a:r>
              <a:endParaRPr lang="en-US" altLang="en-US" sz="1800" smtClean="0">
                <a:solidFill>
                  <a:prstClr val="black"/>
                </a:solidFill>
              </a:endParaRPr>
            </a:p>
          </p:txBody>
        </p:sp>
        <p:sp>
          <p:nvSpPr>
            <p:cNvPr id="41" name="Rectangle 34"/>
            <p:cNvSpPr>
              <a:spLocks noChangeArrowheads="1"/>
            </p:cNvSpPr>
            <p:nvPr/>
          </p:nvSpPr>
          <p:spPr bwMode="auto">
            <a:xfrm>
              <a:off x="2258258" y="331073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20</a:t>
              </a:r>
              <a:endParaRPr lang="en-US" altLang="en-US" sz="1800" smtClean="0">
                <a:solidFill>
                  <a:prstClr val="black"/>
                </a:solidFill>
              </a:endParaRPr>
            </a:p>
          </p:txBody>
        </p:sp>
        <p:sp>
          <p:nvSpPr>
            <p:cNvPr id="42" name="Rectangle 35"/>
            <p:cNvSpPr>
              <a:spLocks noChangeArrowheads="1"/>
            </p:cNvSpPr>
            <p:nvPr/>
          </p:nvSpPr>
          <p:spPr bwMode="auto">
            <a:xfrm>
              <a:off x="2258258" y="271641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30</a:t>
              </a:r>
              <a:endParaRPr lang="en-US" altLang="en-US" sz="1800" smtClean="0">
                <a:solidFill>
                  <a:prstClr val="black"/>
                </a:solidFill>
              </a:endParaRPr>
            </a:p>
          </p:txBody>
        </p:sp>
        <p:sp>
          <p:nvSpPr>
            <p:cNvPr id="43" name="Rectangle 36"/>
            <p:cNvSpPr>
              <a:spLocks noChangeArrowheads="1"/>
            </p:cNvSpPr>
            <p:nvPr/>
          </p:nvSpPr>
          <p:spPr bwMode="auto">
            <a:xfrm>
              <a:off x="2258258" y="21220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40</a:t>
              </a:r>
              <a:endParaRPr lang="en-US" altLang="en-US" sz="1800" smtClean="0">
                <a:solidFill>
                  <a:prstClr val="black"/>
                </a:solidFill>
              </a:endParaRPr>
            </a:p>
          </p:txBody>
        </p:sp>
      </p:grpSp>
      <p:grpSp>
        <p:nvGrpSpPr>
          <p:cNvPr id="1033" name="Group 1032"/>
          <p:cNvGrpSpPr/>
          <p:nvPr/>
        </p:nvGrpSpPr>
        <p:grpSpPr>
          <a:xfrm>
            <a:off x="2854620" y="1946834"/>
            <a:ext cx="50206" cy="1191372"/>
            <a:chOff x="2939080" y="2510504"/>
            <a:chExt cx="50206" cy="1191372"/>
          </a:xfrm>
        </p:grpSpPr>
        <p:sp>
          <p:nvSpPr>
            <p:cNvPr id="55" name="Line 48"/>
            <p:cNvSpPr>
              <a:spLocks noChangeShapeType="1"/>
            </p:cNvSpPr>
            <p:nvPr/>
          </p:nvSpPr>
          <p:spPr bwMode="auto">
            <a:xfrm flipV="1">
              <a:off x="2963504" y="2510504"/>
              <a:ext cx="0" cy="1191372"/>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Line 50"/>
            <p:cNvSpPr>
              <a:spLocks noChangeShapeType="1"/>
            </p:cNvSpPr>
            <p:nvPr/>
          </p:nvSpPr>
          <p:spPr bwMode="auto">
            <a:xfrm>
              <a:off x="2939080" y="3701876"/>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Line 52"/>
            <p:cNvSpPr>
              <a:spLocks noChangeShapeType="1"/>
            </p:cNvSpPr>
            <p:nvPr/>
          </p:nvSpPr>
          <p:spPr bwMode="auto">
            <a:xfrm>
              <a:off x="2939080" y="2510504"/>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61" name="Line 54"/>
          <p:cNvSpPr>
            <a:spLocks noChangeShapeType="1"/>
          </p:cNvSpPr>
          <p:nvPr/>
        </p:nvSpPr>
        <p:spPr bwMode="auto">
          <a:xfrm>
            <a:off x="2879044" y="2542520"/>
            <a:ext cx="2523863" cy="892851"/>
          </a:xfrm>
          <a:prstGeom prst="line">
            <a:avLst/>
          </a:prstGeom>
          <a:noFill/>
          <a:ln w="190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Freeform 55"/>
          <p:cNvSpPr>
            <a:spLocks noEditPoints="1"/>
          </p:cNvSpPr>
          <p:nvPr/>
        </p:nvSpPr>
        <p:spPr bwMode="auto">
          <a:xfrm>
            <a:off x="2374271" y="4028343"/>
            <a:ext cx="3533409" cy="5428"/>
          </a:xfrm>
          <a:custGeom>
            <a:avLst/>
            <a:gdLst>
              <a:gd name="T0" fmla="*/ 156 w 2604"/>
              <a:gd name="T1" fmla="*/ 0 h 4"/>
              <a:gd name="T2" fmla="*/ 192 w 2604"/>
              <a:gd name="T3" fmla="*/ 4 h 4"/>
              <a:gd name="T4" fmla="*/ 192 w 2604"/>
              <a:gd name="T5" fmla="*/ 0 h 4"/>
              <a:gd name="T6" fmla="*/ 348 w 2604"/>
              <a:gd name="T7" fmla="*/ 4 h 4"/>
              <a:gd name="T8" fmla="*/ 288 w 2604"/>
              <a:gd name="T9" fmla="*/ 4 h 4"/>
              <a:gd name="T10" fmla="*/ 444 w 2604"/>
              <a:gd name="T11" fmla="*/ 0 h 4"/>
              <a:gd name="T12" fmla="*/ 480 w 2604"/>
              <a:gd name="T13" fmla="*/ 4 h 4"/>
              <a:gd name="T14" fmla="*/ 480 w 2604"/>
              <a:gd name="T15" fmla="*/ 0 h 4"/>
              <a:gd name="T16" fmla="*/ 636 w 2604"/>
              <a:gd name="T17" fmla="*/ 4 h 4"/>
              <a:gd name="T18" fmla="*/ 576 w 2604"/>
              <a:gd name="T19" fmla="*/ 4 h 4"/>
              <a:gd name="T20" fmla="*/ 732 w 2604"/>
              <a:gd name="T21" fmla="*/ 0 h 4"/>
              <a:gd name="T22" fmla="*/ 768 w 2604"/>
              <a:gd name="T23" fmla="*/ 4 h 4"/>
              <a:gd name="T24" fmla="*/ 768 w 2604"/>
              <a:gd name="T25" fmla="*/ 0 h 4"/>
              <a:gd name="T26" fmla="*/ 924 w 2604"/>
              <a:gd name="T27" fmla="*/ 4 h 4"/>
              <a:gd name="T28" fmla="*/ 864 w 2604"/>
              <a:gd name="T29" fmla="*/ 4 h 4"/>
              <a:gd name="T30" fmla="*/ 1020 w 2604"/>
              <a:gd name="T31" fmla="*/ 0 h 4"/>
              <a:gd name="T32" fmla="*/ 1056 w 2604"/>
              <a:gd name="T33" fmla="*/ 4 h 4"/>
              <a:gd name="T34" fmla="*/ 1056 w 2604"/>
              <a:gd name="T35" fmla="*/ 0 h 4"/>
              <a:gd name="T36" fmla="*/ 1212 w 2604"/>
              <a:gd name="T37" fmla="*/ 4 h 4"/>
              <a:gd name="T38" fmla="*/ 1152 w 2604"/>
              <a:gd name="T39" fmla="*/ 4 h 4"/>
              <a:gd name="T40" fmla="*/ 1308 w 2604"/>
              <a:gd name="T41" fmla="*/ 0 h 4"/>
              <a:gd name="T42" fmla="*/ 1344 w 2604"/>
              <a:gd name="T43" fmla="*/ 4 h 4"/>
              <a:gd name="T44" fmla="*/ 1344 w 2604"/>
              <a:gd name="T45" fmla="*/ 0 h 4"/>
              <a:gd name="T46" fmla="*/ 1500 w 2604"/>
              <a:gd name="T47" fmla="*/ 4 h 4"/>
              <a:gd name="T48" fmla="*/ 1440 w 2604"/>
              <a:gd name="T49" fmla="*/ 4 h 4"/>
              <a:gd name="T50" fmla="*/ 1596 w 2604"/>
              <a:gd name="T51" fmla="*/ 0 h 4"/>
              <a:gd name="T52" fmla="*/ 1632 w 2604"/>
              <a:gd name="T53" fmla="*/ 4 h 4"/>
              <a:gd name="T54" fmla="*/ 1632 w 2604"/>
              <a:gd name="T55" fmla="*/ 0 h 4"/>
              <a:gd name="T56" fmla="*/ 1788 w 2604"/>
              <a:gd name="T57" fmla="*/ 4 h 4"/>
              <a:gd name="T58" fmla="*/ 1728 w 2604"/>
              <a:gd name="T59" fmla="*/ 4 h 4"/>
              <a:gd name="T60" fmla="*/ 1884 w 2604"/>
              <a:gd name="T61" fmla="*/ 0 h 4"/>
              <a:gd name="T62" fmla="*/ 1920 w 2604"/>
              <a:gd name="T63" fmla="*/ 4 h 4"/>
              <a:gd name="T64" fmla="*/ 1920 w 2604"/>
              <a:gd name="T65" fmla="*/ 0 h 4"/>
              <a:gd name="T66" fmla="*/ 2076 w 2604"/>
              <a:gd name="T67" fmla="*/ 4 h 4"/>
              <a:gd name="T68" fmla="*/ 2016 w 2604"/>
              <a:gd name="T69" fmla="*/ 4 h 4"/>
              <a:gd name="T70" fmla="*/ 2172 w 2604"/>
              <a:gd name="T71" fmla="*/ 0 h 4"/>
              <a:gd name="T72" fmla="*/ 2208 w 2604"/>
              <a:gd name="T73" fmla="*/ 4 h 4"/>
              <a:gd name="T74" fmla="*/ 2208 w 2604"/>
              <a:gd name="T75" fmla="*/ 0 h 4"/>
              <a:gd name="T76" fmla="*/ 2364 w 2604"/>
              <a:gd name="T77" fmla="*/ 4 h 4"/>
              <a:gd name="T78" fmla="*/ 2304 w 2604"/>
              <a:gd name="T79" fmla="*/ 4 h 4"/>
              <a:gd name="T80" fmla="*/ 2460 w 2604"/>
              <a:gd name="T81" fmla="*/ 0 h 4"/>
              <a:gd name="T82" fmla="*/ 2496 w 2604"/>
              <a:gd name="T83" fmla="*/ 4 h 4"/>
              <a:gd name="T84" fmla="*/ 2496 w 2604"/>
              <a:gd name="T85" fmla="*/ 0 h 4"/>
              <a:gd name="T86" fmla="*/ 2604 w 2604"/>
              <a:gd name="T87" fmla="*/ 4 h 4"/>
              <a:gd name="T88" fmla="*/ 2592 w 2604"/>
              <a:gd name="T89" fmla="*/ 4 h 4"/>
              <a:gd name="T90" fmla="*/ 60 w 2604"/>
              <a:gd name="T9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04" h="4">
                <a:moveTo>
                  <a:pt x="96" y="4"/>
                </a:moveTo>
                <a:lnTo>
                  <a:pt x="156" y="4"/>
                </a:lnTo>
                <a:lnTo>
                  <a:pt x="156" y="0"/>
                </a:lnTo>
                <a:lnTo>
                  <a:pt x="96" y="0"/>
                </a:lnTo>
                <a:lnTo>
                  <a:pt x="96" y="4"/>
                </a:lnTo>
                <a:close/>
                <a:moveTo>
                  <a:pt x="192" y="4"/>
                </a:moveTo>
                <a:lnTo>
                  <a:pt x="252" y="4"/>
                </a:lnTo>
                <a:lnTo>
                  <a:pt x="252" y="0"/>
                </a:lnTo>
                <a:lnTo>
                  <a:pt x="192" y="0"/>
                </a:lnTo>
                <a:lnTo>
                  <a:pt x="192" y="4"/>
                </a:lnTo>
                <a:close/>
                <a:moveTo>
                  <a:pt x="288" y="4"/>
                </a:moveTo>
                <a:lnTo>
                  <a:pt x="348" y="4"/>
                </a:lnTo>
                <a:lnTo>
                  <a:pt x="348" y="0"/>
                </a:lnTo>
                <a:lnTo>
                  <a:pt x="288" y="0"/>
                </a:lnTo>
                <a:lnTo>
                  <a:pt x="288" y="4"/>
                </a:lnTo>
                <a:close/>
                <a:moveTo>
                  <a:pt x="384" y="4"/>
                </a:moveTo>
                <a:lnTo>
                  <a:pt x="444" y="4"/>
                </a:lnTo>
                <a:lnTo>
                  <a:pt x="444" y="0"/>
                </a:lnTo>
                <a:lnTo>
                  <a:pt x="384" y="0"/>
                </a:lnTo>
                <a:lnTo>
                  <a:pt x="384" y="4"/>
                </a:lnTo>
                <a:close/>
                <a:moveTo>
                  <a:pt x="480" y="4"/>
                </a:moveTo>
                <a:lnTo>
                  <a:pt x="540" y="4"/>
                </a:lnTo>
                <a:lnTo>
                  <a:pt x="540" y="0"/>
                </a:lnTo>
                <a:lnTo>
                  <a:pt x="480" y="0"/>
                </a:lnTo>
                <a:lnTo>
                  <a:pt x="480" y="4"/>
                </a:lnTo>
                <a:close/>
                <a:moveTo>
                  <a:pt x="576" y="4"/>
                </a:moveTo>
                <a:lnTo>
                  <a:pt x="636" y="4"/>
                </a:lnTo>
                <a:lnTo>
                  <a:pt x="636" y="0"/>
                </a:lnTo>
                <a:lnTo>
                  <a:pt x="576" y="0"/>
                </a:lnTo>
                <a:lnTo>
                  <a:pt x="576" y="4"/>
                </a:lnTo>
                <a:close/>
                <a:moveTo>
                  <a:pt x="672" y="4"/>
                </a:moveTo>
                <a:lnTo>
                  <a:pt x="732" y="4"/>
                </a:lnTo>
                <a:lnTo>
                  <a:pt x="732" y="0"/>
                </a:lnTo>
                <a:lnTo>
                  <a:pt x="672" y="0"/>
                </a:lnTo>
                <a:lnTo>
                  <a:pt x="672" y="4"/>
                </a:lnTo>
                <a:close/>
                <a:moveTo>
                  <a:pt x="768" y="4"/>
                </a:moveTo>
                <a:lnTo>
                  <a:pt x="828" y="4"/>
                </a:lnTo>
                <a:lnTo>
                  <a:pt x="828" y="0"/>
                </a:lnTo>
                <a:lnTo>
                  <a:pt x="768" y="0"/>
                </a:lnTo>
                <a:lnTo>
                  <a:pt x="768" y="4"/>
                </a:lnTo>
                <a:close/>
                <a:moveTo>
                  <a:pt x="864" y="4"/>
                </a:moveTo>
                <a:lnTo>
                  <a:pt x="924" y="4"/>
                </a:lnTo>
                <a:lnTo>
                  <a:pt x="924" y="0"/>
                </a:lnTo>
                <a:lnTo>
                  <a:pt x="864" y="0"/>
                </a:lnTo>
                <a:lnTo>
                  <a:pt x="864" y="4"/>
                </a:lnTo>
                <a:close/>
                <a:moveTo>
                  <a:pt x="960" y="4"/>
                </a:moveTo>
                <a:lnTo>
                  <a:pt x="1020" y="4"/>
                </a:lnTo>
                <a:lnTo>
                  <a:pt x="1020" y="0"/>
                </a:lnTo>
                <a:lnTo>
                  <a:pt x="960" y="0"/>
                </a:lnTo>
                <a:lnTo>
                  <a:pt x="960" y="4"/>
                </a:lnTo>
                <a:close/>
                <a:moveTo>
                  <a:pt x="1056" y="4"/>
                </a:moveTo>
                <a:lnTo>
                  <a:pt x="1116" y="4"/>
                </a:lnTo>
                <a:lnTo>
                  <a:pt x="1116" y="0"/>
                </a:lnTo>
                <a:lnTo>
                  <a:pt x="1056" y="0"/>
                </a:lnTo>
                <a:lnTo>
                  <a:pt x="1056" y="4"/>
                </a:lnTo>
                <a:close/>
                <a:moveTo>
                  <a:pt x="1152" y="4"/>
                </a:moveTo>
                <a:lnTo>
                  <a:pt x="1212" y="4"/>
                </a:lnTo>
                <a:lnTo>
                  <a:pt x="1212" y="0"/>
                </a:lnTo>
                <a:lnTo>
                  <a:pt x="1152" y="0"/>
                </a:lnTo>
                <a:lnTo>
                  <a:pt x="1152" y="4"/>
                </a:lnTo>
                <a:close/>
                <a:moveTo>
                  <a:pt x="1248" y="4"/>
                </a:moveTo>
                <a:lnTo>
                  <a:pt x="1308" y="4"/>
                </a:lnTo>
                <a:lnTo>
                  <a:pt x="1308" y="0"/>
                </a:lnTo>
                <a:lnTo>
                  <a:pt x="1248" y="0"/>
                </a:lnTo>
                <a:lnTo>
                  <a:pt x="1248" y="4"/>
                </a:lnTo>
                <a:close/>
                <a:moveTo>
                  <a:pt x="1344" y="4"/>
                </a:moveTo>
                <a:lnTo>
                  <a:pt x="1404" y="4"/>
                </a:lnTo>
                <a:lnTo>
                  <a:pt x="1404" y="0"/>
                </a:lnTo>
                <a:lnTo>
                  <a:pt x="1344" y="0"/>
                </a:lnTo>
                <a:lnTo>
                  <a:pt x="1344" y="4"/>
                </a:lnTo>
                <a:close/>
                <a:moveTo>
                  <a:pt x="1440" y="4"/>
                </a:moveTo>
                <a:lnTo>
                  <a:pt x="1500" y="4"/>
                </a:lnTo>
                <a:lnTo>
                  <a:pt x="1500" y="0"/>
                </a:lnTo>
                <a:lnTo>
                  <a:pt x="1440" y="0"/>
                </a:lnTo>
                <a:lnTo>
                  <a:pt x="1440" y="4"/>
                </a:lnTo>
                <a:close/>
                <a:moveTo>
                  <a:pt x="1536" y="4"/>
                </a:moveTo>
                <a:lnTo>
                  <a:pt x="1596" y="4"/>
                </a:lnTo>
                <a:lnTo>
                  <a:pt x="1596" y="0"/>
                </a:lnTo>
                <a:lnTo>
                  <a:pt x="1536" y="0"/>
                </a:lnTo>
                <a:lnTo>
                  <a:pt x="1536" y="4"/>
                </a:lnTo>
                <a:close/>
                <a:moveTo>
                  <a:pt x="1632" y="4"/>
                </a:moveTo>
                <a:lnTo>
                  <a:pt x="1692" y="4"/>
                </a:lnTo>
                <a:lnTo>
                  <a:pt x="1692" y="0"/>
                </a:lnTo>
                <a:lnTo>
                  <a:pt x="1632" y="0"/>
                </a:lnTo>
                <a:lnTo>
                  <a:pt x="1632" y="4"/>
                </a:lnTo>
                <a:close/>
                <a:moveTo>
                  <a:pt x="1728" y="4"/>
                </a:moveTo>
                <a:lnTo>
                  <a:pt x="1788" y="4"/>
                </a:lnTo>
                <a:lnTo>
                  <a:pt x="1788" y="0"/>
                </a:lnTo>
                <a:lnTo>
                  <a:pt x="1728" y="0"/>
                </a:lnTo>
                <a:lnTo>
                  <a:pt x="1728" y="4"/>
                </a:lnTo>
                <a:close/>
                <a:moveTo>
                  <a:pt x="1824" y="4"/>
                </a:moveTo>
                <a:lnTo>
                  <a:pt x="1884" y="4"/>
                </a:lnTo>
                <a:lnTo>
                  <a:pt x="1884" y="0"/>
                </a:lnTo>
                <a:lnTo>
                  <a:pt x="1824" y="0"/>
                </a:lnTo>
                <a:lnTo>
                  <a:pt x="1824" y="4"/>
                </a:lnTo>
                <a:close/>
                <a:moveTo>
                  <a:pt x="1920" y="4"/>
                </a:moveTo>
                <a:lnTo>
                  <a:pt x="1980" y="4"/>
                </a:lnTo>
                <a:lnTo>
                  <a:pt x="1980" y="0"/>
                </a:lnTo>
                <a:lnTo>
                  <a:pt x="1920" y="0"/>
                </a:lnTo>
                <a:lnTo>
                  <a:pt x="1920" y="4"/>
                </a:lnTo>
                <a:close/>
                <a:moveTo>
                  <a:pt x="2016" y="4"/>
                </a:moveTo>
                <a:lnTo>
                  <a:pt x="2076" y="4"/>
                </a:lnTo>
                <a:lnTo>
                  <a:pt x="2076" y="0"/>
                </a:lnTo>
                <a:lnTo>
                  <a:pt x="2016" y="0"/>
                </a:lnTo>
                <a:lnTo>
                  <a:pt x="2016" y="4"/>
                </a:lnTo>
                <a:close/>
                <a:moveTo>
                  <a:pt x="2112" y="4"/>
                </a:moveTo>
                <a:lnTo>
                  <a:pt x="2172" y="4"/>
                </a:lnTo>
                <a:lnTo>
                  <a:pt x="2172" y="0"/>
                </a:lnTo>
                <a:lnTo>
                  <a:pt x="2112" y="0"/>
                </a:lnTo>
                <a:lnTo>
                  <a:pt x="2112" y="4"/>
                </a:lnTo>
                <a:close/>
                <a:moveTo>
                  <a:pt x="2208" y="4"/>
                </a:moveTo>
                <a:lnTo>
                  <a:pt x="2268" y="4"/>
                </a:lnTo>
                <a:lnTo>
                  <a:pt x="2268" y="0"/>
                </a:lnTo>
                <a:lnTo>
                  <a:pt x="2208" y="0"/>
                </a:lnTo>
                <a:lnTo>
                  <a:pt x="2208" y="4"/>
                </a:lnTo>
                <a:close/>
                <a:moveTo>
                  <a:pt x="2304" y="4"/>
                </a:moveTo>
                <a:lnTo>
                  <a:pt x="2364" y="4"/>
                </a:lnTo>
                <a:lnTo>
                  <a:pt x="2364" y="0"/>
                </a:lnTo>
                <a:lnTo>
                  <a:pt x="2304" y="0"/>
                </a:lnTo>
                <a:lnTo>
                  <a:pt x="2304" y="4"/>
                </a:lnTo>
                <a:close/>
                <a:moveTo>
                  <a:pt x="2400" y="4"/>
                </a:moveTo>
                <a:lnTo>
                  <a:pt x="2460" y="4"/>
                </a:lnTo>
                <a:lnTo>
                  <a:pt x="2460" y="0"/>
                </a:lnTo>
                <a:lnTo>
                  <a:pt x="2400" y="0"/>
                </a:lnTo>
                <a:lnTo>
                  <a:pt x="2400" y="4"/>
                </a:lnTo>
                <a:close/>
                <a:moveTo>
                  <a:pt x="2496" y="4"/>
                </a:moveTo>
                <a:lnTo>
                  <a:pt x="2556" y="4"/>
                </a:lnTo>
                <a:lnTo>
                  <a:pt x="2556" y="0"/>
                </a:lnTo>
                <a:lnTo>
                  <a:pt x="2496" y="0"/>
                </a:lnTo>
                <a:lnTo>
                  <a:pt x="2496" y="4"/>
                </a:lnTo>
                <a:close/>
                <a:moveTo>
                  <a:pt x="2592" y="4"/>
                </a:moveTo>
                <a:lnTo>
                  <a:pt x="2604" y="4"/>
                </a:lnTo>
                <a:lnTo>
                  <a:pt x="2604" y="0"/>
                </a:lnTo>
                <a:lnTo>
                  <a:pt x="2592" y="0"/>
                </a:lnTo>
                <a:lnTo>
                  <a:pt x="2592" y="4"/>
                </a:lnTo>
                <a:close/>
                <a:moveTo>
                  <a:pt x="0" y="4"/>
                </a:moveTo>
                <a:lnTo>
                  <a:pt x="60" y="4"/>
                </a:lnTo>
                <a:lnTo>
                  <a:pt x="60" y="0"/>
                </a:lnTo>
                <a:lnTo>
                  <a:pt x="0" y="0"/>
                </a:lnTo>
                <a:lnTo>
                  <a:pt x="0" y="4"/>
                </a:lnTo>
                <a:close/>
              </a:path>
            </a:pathLst>
          </a:custGeom>
          <a:solidFill>
            <a:srgbClr val="000000"/>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4" name="Rectangle 57"/>
          <p:cNvSpPr>
            <a:spLocks noChangeArrowheads="1"/>
          </p:cNvSpPr>
          <p:nvPr/>
        </p:nvSpPr>
        <p:spPr bwMode="auto">
          <a:xfrm>
            <a:off x="4277507" y="1939994"/>
            <a:ext cx="952555" cy="18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300" smtClean="0">
                <a:solidFill>
                  <a:srgbClr val="000000"/>
                </a:solidFill>
              </a:rPr>
              <a:t>mean +/- SEM</a:t>
            </a:r>
            <a:endParaRPr lang="en-US" altLang="en-US" sz="1800" smtClean="0">
              <a:solidFill>
                <a:prstClr val="black"/>
              </a:solidFill>
            </a:endParaRPr>
          </a:p>
        </p:txBody>
      </p:sp>
      <p:sp>
        <p:nvSpPr>
          <p:cNvPr id="1025" name="Line 58"/>
          <p:cNvSpPr>
            <a:spLocks noChangeShapeType="1"/>
          </p:cNvSpPr>
          <p:nvPr/>
        </p:nvSpPr>
        <p:spPr bwMode="auto">
          <a:xfrm>
            <a:off x="3985023" y="2047993"/>
            <a:ext cx="244245"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8" name="Rectangle 59"/>
          <p:cNvSpPr>
            <a:spLocks noChangeArrowheads="1"/>
          </p:cNvSpPr>
          <p:nvPr/>
        </p:nvSpPr>
        <p:spPr bwMode="auto">
          <a:xfrm>
            <a:off x="3908765" y="1890151"/>
            <a:ext cx="1495011" cy="294179"/>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 name="Rectangle 19"/>
          <p:cNvSpPr>
            <a:spLocks noChangeArrowheads="1"/>
          </p:cNvSpPr>
          <p:nvPr/>
        </p:nvSpPr>
        <p:spPr bwMode="auto">
          <a:xfrm>
            <a:off x="150471" y="2369430"/>
            <a:ext cx="18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dirty="0" smtClean="0">
                <a:solidFill>
                  <a:srgbClr val="262626"/>
                </a:solidFill>
              </a:rPr>
              <a:t>Mean decrease in BP (MAP in mm Hg)</a:t>
            </a:r>
            <a:endParaRPr lang="en-US" altLang="en-US" sz="1800" dirty="0" smtClean="0">
              <a:solidFill>
                <a:prstClr val="black"/>
              </a:solidFill>
            </a:endParaRPr>
          </a:p>
        </p:txBody>
      </p:sp>
      <p:grpSp>
        <p:nvGrpSpPr>
          <p:cNvPr id="1034" name="Group 1033"/>
          <p:cNvGrpSpPr/>
          <p:nvPr/>
        </p:nvGrpSpPr>
        <p:grpSpPr>
          <a:xfrm>
            <a:off x="5378483" y="2841041"/>
            <a:ext cx="50206" cy="1190016"/>
            <a:chOff x="5462943" y="3404711"/>
            <a:chExt cx="50206" cy="1190016"/>
          </a:xfrm>
        </p:grpSpPr>
        <p:sp>
          <p:nvSpPr>
            <p:cNvPr id="56" name="Line 49"/>
            <p:cNvSpPr>
              <a:spLocks noChangeShapeType="1"/>
            </p:cNvSpPr>
            <p:nvPr/>
          </p:nvSpPr>
          <p:spPr bwMode="auto">
            <a:xfrm flipV="1">
              <a:off x="5487367" y="3404711"/>
              <a:ext cx="0" cy="1190016"/>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Line 51"/>
            <p:cNvSpPr>
              <a:spLocks noChangeShapeType="1"/>
            </p:cNvSpPr>
            <p:nvPr/>
          </p:nvSpPr>
          <p:spPr bwMode="auto">
            <a:xfrm>
              <a:off x="5462943" y="4594727"/>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53"/>
            <p:cNvSpPr>
              <a:spLocks noChangeShapeType="1"/>
            </p:cNvSpPr>
            <p:nvPr/>
          </p:nvSpPr>
          <p:spPr bwMode="auto">
            <a:xfrm>
              <a:off x="5462943" y="3404711"/>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35" name="TextBox 1034"/>
          <p:cNvSpPr txBox="1"/>
          <p:nvPr/>
        </p:nvSpPr>
        <p:spPr>
          <a:xfrm>
            <a:off x="2475860" y="1670079"/>
            <a:ext cx="1047082" cy="338554"/>
          </a:xfrm>
          <a:prstGeom prst="rect">
            <a:avLst/>
          </a:prstGeom>
          <a:noFill/>
        </p:spPr>
        <p:txBody>
          <a:bodyPr wrap="none" rtlCol="0">
            <a:spAutoFit/>
          </a:bodyPr>
          <a:lstStyle/>
          <a:p>
            <a:r>
              <a:rPr lang="en-US" dirty="0" smtClean="0">
                <a:solidFill>
                  <a:prstClr val="black"/>
                </a:solidFill>
              </a:rPr>
              <a:t>p = 0.012</a:t>
            </a:r>
            <a:endParaRPr lang="en-US" dirty="0">
              <a:solidFill>
                <a:prstClr val="black"/>
              </a:solidFill>
            </a:endParaRPr>
          </a:p>
        </p:txBody>
      </p:sp>
      <p:sp>
        <p:nvSpPr>
          <p:cNvPr id="77" name="TextBox 76"/>
          <p:cNvSpPr txBox="1"/>
          <p:nvPr/>
        </p:nvSpPr>
        <p:spPr>
          <a:xfrm>
            <a:off x="4862008" y="2436433"/>
            <a:ext cx="933269" cy="338554"/>
          </a:xfrm>
          <a:prstGeom prst="rect">
            <a:avLst/>
          </a:prstGeom>
          <a:noFill/>
        </p:spPr>
        <p:txBody>
          <a:bodyPr wrap="none" rtlCol="0">
            <a:spAutoFit/>
          </a:bodyPr>
          <a:lstStyle/>
          <a:p>
            <a:r>
              <a:rPr lang="en-US" dirty="0" smtClean="0">
                <a:solidFill>
                  <a:prstClr val="black"/>
                </a:solidFill>
              </a:rPr>
              <a:t>p = 0.32</a:t>
            </a:r>
            <a:endParaRPr lang="en-US" dirty="0">
              <a:solidFill>
                <a:prstClr val="black"/>
              </a:solidFill>
            </a:endParaRPr>
          </a:p>
        </p:txBody>
      </p:sp>
      <p:grpSp>
        <p:nvGrpSpPr>
          <p:cNvPr id="4" name="Group 3"/>
          <p:cNvGrpSpPr/>
          <p:nvPr/>
        </p:nvGrpSpPr>
        <p:grpSpPr>
          <a:xfrm>
            <a:off x="2916647" y="3492514"/>
            <a:ext cx="2479431" cy="759581"/>
            <a:chOff x="3645872" y="4056184"/>
            <a:chExt cx="2479431" cy="759581"/>
          </a:xfrm>
        </p:grpSpPr>
        <p:sp>
          <p:nvSpPr>
            <p:cNvPr id="3" name="Left Brace 2"/>
            <p:cNvSpPr/>
            <p:nvPr/>
          </p:nvSpPr>
          <p:spPr>
            <a:xfrm rot="16200000">
              <a:off x="4689227" y="3012829"/>
              <a:ext cx="392722" cy="247943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TextBox 51"/>
            <p:cNvSpPr txBox="1"/>
            <p:nvPr/>
          </p:nvSpPr>
          <p:spPr>
            <a:xfrm>
              <a:off x="4395479" y="4477211"/>
              <a:ext cx="933269" cy="338554"/>
            </a:xfrm>
            <a:prstGeom prst="rect">
              <a:avLst/>
            </a:prstGeom>
            <a:solidFill>
              <a:schemeClr val="bg1"/>
            </a:solidFill>
          </p:spPr>
          <p:txBody>
            <a:bodyPr wrap="none" rtlCol="0">
              <a:spAutoFit/>
            </a:bodyPr>
            <a:lstStyle/>
            <a:p>
              <a:r>
                <a:rPr lang="en-US" dirty="0" smtClean="0">
                  <a:solidFill>
                    <a:prstClr val="black"/>
                  </a:solidFill>
                </a:rPr>
                <a:t>p = 0.29</a:t>
              </a:r>
              <a:endParaRPr lang="en-US" dirty="0">
                <a:solidFill>
                  <a:prstClr val="black"/>
                </a:solidFill>
              </a:endParaRPr>
            </a:p>
          </p:txBody>
        </p:sp>
      </p:grpSp>
      <p:sp>
        <p:nvSpPr>
          <p:cNvPr id="5" name="Rectangle 4"/>
          <p:cNvSpPr/>
          <p:nvPr/>
        </p:nvSpPr>
        <p:spPr>
          <a:xfrm>
            <a:off x="814191" y="4940732"/>
            <a:ext cx="8091814" cy="1323439"/>
          </a:xfrm>
          <a:prstGeom prst="rect">
            <a:avLst/>
          </a:prstGeom>
        </p:spPr>
        <p:txBody>
          <a:bodyPr wrap="square">
            <a:spAutoFit/>
          </a:bodyPr>
          <a:lstStyle/>
          <a:p>
            <a:r>
              <a:rPr lang="en-US" sz="2000" dirty="0" smtClean="0">
                <a:solidFill>
                  <a:prstClr val="black"/>
                </a:solidFill>
              </a:rPr>
              <a:t>“That </a:t>
            </a:r>
            <a:r>
              <a:rPr lang="en-US" sz="2000" dirty="0">
                <a:solidFill>
                  <a:prstClr val="black"/>
                </a:solidFill>
              </a:rPr>
              <a:t>is, we want to </a:t>
            </a:r>
            <a:r>
              <a:rPr lang="en-US" sz="2000" dirty="0" smtClean="0">
                <a:solidFill>
                  <a:prstClr val="black"/>
                </a:solidFill>
              </a:rPr>
              <a:t>underscore that</a:t>
            </a:r>
            <a:r>
              <a:rPr lang="en-US" sz="2000" dirty="0">
                <a:solidFill>
                  <a:prstClr val="black"/>
                </a:solidFill>
              </a:rPr>
              <a:t>, surely, God loves the .06 nearly as much as the .</a:t>
            </a:r>
            <a:r>
              <a:rPr lang="en-US" sz="2000" dirty="0" smtClean="0">
                <a:solidFill>
                  <a:prstClr val="black"/>
                </a:solidFill>
              </a:rPr>
              <a:t>05. Can </a:t>
            </a:r>
            <a:r>
              <a:rPr lang="en-US" sz="2000" dirty="0">
                <a:solidFill>
                  <a:prstClr val="black"/>
                </a:solidFill>
              </a:rPr>
              <a:t>there be any doubt that God views </a:t>
            </a:r>
            <a:r>
              <a:rPr lang="en-US" sz="2000" dirty="0" smtClean="0">
                <a:solidFill>
                  <a:prstClr val="black"/>
                </a:solidFill>
              </a:rPr>
              <a:t>the strength of evidence </a:t>
            </a:r>
            <a:r>
              <a:rPr lang="en-US" sz="2000" dirty="0">
                <a:solidFill>
                  <a:prstClr val="black"/>
                </a:solidFill>
              </a:rPr>
              <a:t>for or against the null as a fairly </a:t>
            </a:r>
            <a:r>
              <a:rPr lang="en-US" sz="2000" dirty="0" smtClean="0">
                <a:solidFill>
                  <a:prstClr val="black"/>
                </a:solidFill>
              </a:rPr>
              <a:t>continuous function </a:t>
            </a:r>
            <a:r>
              <a:rPr lang="en-US" sz="2000" dirty="0">
                <a:solidFill>
                  <a:prstClr val="black"/>
                </a:solidFill>
              </a:rPr>
              <a:t>of the magnitude of p</a:t>
            </a:r>
            <a:r>
              <a:rPr lang="en-US" sz="2000" dirty="0" smtClean="0">
                <a:solidFill>
                  <a:prstClr val="black"/>
                </a:solidFill>
              </a:rPr>
              <a:t>?” – </a:t>
            </a:r>
            <a:r>
              <a:rPr lang="en-US" sz="2000" dirty="0" err="1" smtClean="0">
                <a:solidFill>
                  <a:prstClr val="black"/>
                </a:solidFill>
              </a:rPr>
              <a:t>Rosnow</a:t>
            </a:r>
            <a:r>
              <a:rPr lang="en-US" sz="2000" dirty="0" smtClean="0">
                <a:solidFill>
                  <a:prstClr val="black"/>
                </a:solidFill>
              </a:rPr>
              <a:t> &amp; Rosenthal 1989</a:t>
            </a:r>
            <a:endParaRPr lang="en-US" sz="2000" dirty="0">
              <a:solidFill>
                <a:prstClr val="black"/>
              </a:solidFill>
            </a:endParaRPr>
          </a:p>
        </p:txBody>
      </p:sp>
      <p:sp>
        <p:nvSpPr>
          <p:cNvPr id="6" name="TextBox 5"/>
          <p:cNvSpPr txBox="1"/>
          <p:nvPr/>
        </p:nvSpPr>
        <p:spPr>
          <a:xfrm>
            <a:off x="5995676" y="2245493"/>
            <a:ext cx="2962973" cy="830997"/>
          </a:xfrm>
          <a:prstGeom prst="rect">
            <a:avLst/>
          </a:prstGeom>
          <a:noFill/>
        </p:spPr>
        <p:txBody>
          <a:bodyPr wrap="square" rtlCol="0">
            <a:spAutoFit/>
          </a:bodyPr>
          <a:lstStyle/>
          <a:p>
            <a:r>
              <a:rPr lang="en-US" dirty="0" smtClean="0">
                <a:solidFill>
                  <a:prstClr val="black"/>
                </a:solidFill>
              </a:rPr>
              <a:t>Are drugs A and B significantly different in their efficacy at decreasing blood pressure?</a:t>
            </a:r>
            <a:endParaRPr lang="en-US" dirty="0">
              <a:solidFill>
                <a:prstClr val="black"/>
              </a:solidFill>
            </a:endParaRPr>
          </a:p>
        </p:txBody>
      </p:sp>
      <p:sp>
        <p:nvSpPr>
          <p:cNvPr id="7" name="TextBox 6"/>
          <p:cNvSpPr txBox="1"/>
          <p:nvPr/>
        </p:nvSpPr>
        <p:spPr>
          <a:xfrm>
            <a:off x="3768815" y="3150973"/>
            <a:ext cx="822661" cy="584775"/>
          </a:xfrm>
          <a:prstGeom prst="rect">
            <a:avLst/>
          </a:prstGeom>
          <a:noFill/>
        </p:spPr>
        <p:txBody>
          <a:bodyPr wrap="none" rtlCol="0">
            <a:spAutoFit/>
          </a:bodyPr>
          <a:lstStyle/>
          <a:p>
            <a:r>
              <a:rPr lang="en-US" sz="3200" dirty="0" smtClean="0">
                <a:solidFill>
                  <a:prstClr val="black"/>
                </a:solidFill>
              </a:rPr>
              <a:t>No!</a:t>
            </a:r>
            <a:endParaRPr lang="en-US" sz="3200" dirty="0">
              <a:solidFill>
                <a:prstClr val="black"/>
              </a:solidFill>
            </a:endParaRPr>
          </a:p>
        </p:txBody>
      </p:sp>
      <p:sp>
        <p:nvSpPr>
          <p:cNvPr id="8" name="Rectangle 7"/>
          <p:cNvSpPr/>
          <p:nvPr/>
        </p:nvSpPr>
        <p:spPr>
          <a:xfrm>
            <a:off x="6820929" y="5572897"/>
            <a:ext cx="1309817" cy="358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72709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P spid="7"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625" y="47625"/>
            <a:ext cx="3939155"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pPr>
            <a:r>
              <a:rPr lang="en-US" altLang="en-US" sz="2400" dirty="0" smtClean="0">
                <a:solidFill>
                  <a:prstClr val="white"/>
                </a:solidFill>
                <a:latin typeface="Calibri"/>
                <a:cs typeface="Arial" panose="020B0604020202020204" pitchFamily="34" charset="0"/>
              </a:rPr>
              <a:t>Pitfalls of black-white thinking</a:t>
            </a:r>
            <a:endParaRPr lang="en-US" altLang="en-US" sz="2400" dirty="0">
              <a:solidFill>
                <a:prstClr val="white"/>
              </a:solidFill>
              <a:latin typeface="Calibri"/>
              <a:cs typeface="Arial" panose="020B0604020202020204" pitchFamily="34" charset="0"/>
            </a:endParaRPr>
          </a:p>
        </p:txBody>
      </p:sp>
      <p:sp>
        <p:nvSpPr>
          <p:cNvPr id="10" name="Rectangle 9"/>
          <p:cNvSpPr/>
          <p:nvPr/>
        </p:nvSpPr>
        <p:spPr>
          <a:xfrm>
            <a:off x="65315" y="6454131"/>
            <a:ext cx="2529604" cy="338554"/>
          </a:xfrm>
          <a:prstGeom prst="rect">
            <a:avLst/>
          </a:prstGeom>
        </p:spPr>
        <p:txBody>
          <a:bodyPr wrap="square">
            <a:spAutoFit/>
          </a:bodyPr>
          <a:lstStyle/>
          <a:p>
            <a:r>
              <a:rPr lang="en-US" dirty="0" smtClean="0">
                <a:solidFill>
                  <a:prstClr val="black"/>
                </a:solidFill>
              </a:rPr>
              <a:t>Rosenthal &amp; Rubin 1994</a:t>
            </a:r>
            <a:endParaRPr lang="en-US" dirty="0">
              <a:solidFill>
                <a:prstClr val="black"/>
              </a:solidFill>
            </a:endParaRPr>
          </a:p>
        </p:txBody>
      </p:sp>
      <p:sp>
        <p:nvSpPr>
          <p:cNvPr id="11" name="Rectangle 10"/>
          <p:cNvSpPr/>
          <p:nvPr/>
        </p:nvSpPr>
        <p:spPr>
          <a:xfrm>
            <a:off x="1513103" y="4993104"/>
            <a:ext cx="5273404" cy="830997"/>
          </a:xfrm>
          <a:prstGeom prst="rect">
            <a:avLst/>
          </a:prstGeom>
        </p:spPr>
        <p:txBody>
          <a:bodyPr wrap="square">
            <a:spAutoFit/>
          </a:bodyPr>
          <a:lstStyle/>
          <a:p>
            <a:pPr algn="ctr"/>
            <a:r>
              <a:rPr lang="en-US" sz="2400" dirty="0" smtClean="0">
                <a:solidFill>
                  <a:prstClr val="black"/>
                </a:solidFill>
              </a:rPr>
              <a:t>Effect sizes and confidence intervals</a:t>
            </a:r>
          </a:p>
          <a:p>
            <a:pPr algn="ctr"/>
            <a:r>
              <a:rPr lang="en-US" sz="2400" dirty="0" smtClean="0">
                <a:solidFill>
                  <a:prstClr val="black"/>
                </a:solidFill>
              </a:rPr>
              <a:t>convey much more information.</a:t>
            </a:r>
            <a:endParaRPr lang="en-US" sz="2400" dirty="0">
              <a:solidFill>
                <a:prstClr val="black"/>
              </a:solidFill>
            </a:endParaRPr>
          </a:p>
        </p:txBody>
      </p:sp>
      <p:sp>
        <p:nvSpPr>
          <p:cNvPr id="15" name="Line 8"/>
          <p:cNvSpPr>
            <a:spLocks noChangeShapeType="1"/>
          </p:cNvSpPr>
          <p:nvPr/>
        </p:nvSpPr>
        <p:spPr bwMode="auto">
          <a:xfrm>
            <a:off x="2374271" y="4328221"/>
            <a:ext cx="3533409"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Line 9"/>
          <p:cNvSpPr>
            <a:spLocks noChangeShapeType="1"/>
          </p:cNvSpPr>
          <p:nvPr/>
        </p:nvSpPr>
        <p:spPr bwMode="auto">
          <a:xfrm>
            <a:off x="2374271" y="1649669"/>
            <a:ext cx="3533409"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Line 10"/>
          <p:cNvSpPr>
            <a:spLocks noChangeShapeType="1"/>
          </p:cNvSpPr>
          <p:nvPr/>
        </p:nvSpPr>
        <p:spPr bwMode="auto">
          <a:xfrm flipV="1">
            <a:off x="2879044"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Line 11"/>
          <p:cNvSpPr>
            <a:spLocks noChangeShapeType="1"/>
          </p:cNvSpPr>
          <p:nvPr/>
        </p:nvSpPr>
        <p:spPr bwMode="auto">
          <a:xfrm flipV="1">
            <a:off x="4140976"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Line 12"/>
          <p:cNvSpPr>
            <a:spLocks noChangeShapeType="1"/>
          </p:cNvSpPr>
          <p:nvPr/>
        </p:nvSpPr>
        <p:spPr bwMode="auto">
          <a:xfrm flipV="1">
            <a:off x="5402907"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Line 13"/>
          <p:cNvSpPr>
            <a:spLocks noChangeShapeType="1"/>
          </p:cNvSpPr>
          <p:nvPr/>
        </p:nvSpPr>
        <p:spPr bwMode="auto">
          <a:xfrm>
            <a:off x="2879044"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Line 14"/>
          <p:cNvSpPr>
            <a:spLocks noChangeShapeType="1"/>
          </p:cNvSpPr>
          <p:nvPr/>
        </p:nvSpPr>
        <p:spPr bwMode="auto">
          <a:xfrm>
            <a:off x="4140976"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Line 15"/>
          <p:cNvSpPr>
            <a:spLocks noChangeShapeType="1"/>
          </p:cNvSpPr>
          <p:nvPr/>
        </p:nvSpPr>
        <p:spPr bwMode="auto">
          <a:xfrm>
            <a:off x="5402907"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Rectangle 16"/>
          <p:cNvSpPr>
            <a:spLocks noChangeArrowheads="1"/>
          </p:cNvSpPr>
          <p:nvPr/>
        </p:nvSpPr>
        <p:spPr bwMode="auto">
          <a:xfrm>
            <a:off x="2838337" y="4409636"/>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800" dirty="0" smtClean="0">
                <a:solidFill>
                  <a:prstClr val="black"/>
                </a:solidFill>
              </a:rPr>
              <a:t>A</a:t>
            </a:r>
          </a:p>
        </p:txBody>
      </p:sp>
      <p:sp>
        <p:nvSpPr>
          <p:cNvPr id="25" name="Rectangle 18"/>
          <p:cNvSpPr>
            <a:spLocks noChangeArrowheads="1"/>
          </p:cNvSpPr>
          <p:nvPr/>
        </p:nvSpPr>
        <p:spPr bwMode="auto">
          <a:xfrm>
            <a:off x="5362200" y="4409636"/>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800" dirty="0" smtClean="0">
                <a:solidFill>
                  <a:prstClr val="black"/>
                </a:solidFill>
              </a:rPr>
              <a:t>B</a:t>
            </a:r>
          </a:p>
        </p:txBody>
      </p:sp>
      <p:sp>
        <p:nvSpPr>
          <p:cNvPr id="26" name="Rectangle 19"/>
          <p:cNvSpPr>
            <a:spLocks noChangeArrowheads="1"/>
          </p:cNvSpPr>
          <p:nvPr/>
        </p:nvSpPr>
        <p:spPr bwMode="auto">
          <a:xfrm>
            <a:off x="3909667" y="4522459"/>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solidFill>
                  <a:srgbClr val="262626"/>
                </a:solidFill>
              </a:rPr>
              <a:t>Drug</a:t>
            </a:r>
            <a:endParaRPr lang="en-US" altLang="en-US" sz="1800" dirty="0" smtClean="0">
              <a:solidFill>
                <a:prstClr val="black"/>
              </a:solidFill>
            </a:endParaRPr>
          </a:p>
        </p:txBody>
      </p:sp>
      <p:sp>
        <p:nvSpPr>
          <p:cNvPr id="28" name="Line 21"/>
          <p:cNvSpPr>
            <a:spLocks noChangeShapeType="1"/>
          </p:cNvSpPr>
          <p:nvPr/>
        </p:nvSpPr>
        <p:spPr bwMode="auto">
          <a:xfrm flipV="1">
            <a:off x="5907680" y="1649669"/>
            <a:ext cx="0" cy="2678552"/>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32" name="Group 1031"/>
          <p:cNvGrpSpPr/>
          <p:nvPr/>
        </p:nvGrpSpPr>
        <p:grpSpPr>
          <a:xfrm>
            <a:off x="2374271" y="1649669"/>
            <a:ext cx="35280" cy="2678552"/>
            <a:chOff x="2458731" y="2213339"/>
            <a:chExt cx="35280" cy="2678552"/>
          </a:xfrm>
        </p:grpSpPr>
        <p:sp>
          <p:nvSpPr>
            <p:cNvPr id="27" name="Line 20"/>
            <p:cNvSpPr>
              <a:spLocks noChangeShapeType="1"/>
            </p:cNvSpPr>
            <p:nvPr/>
          </p:nvSpPr>
          <p:spPr bwMode="auto">
            <a:xfrm flipV="1">
              <a:off x="2458731" y="2213339"/>
              <a:ext cx="0" cy="2678552"/>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Line 22"/>
            <p:cNvSpPr>
              <a:spLocks noChangeShapeType="1"/>
            </p:cNvSpPr>
            <p:nvPr/>
          </p:nvSpPr>
          <p:spPr bwMode="auto">
            <a:xfrm>
              <a:off x="2458731" y="4594727"/>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Line 23"/>
            <p:cNvSpPr>
              <a:spLocks noChangeShapeType="1"/>
            </p:cNvSpPr>
            <p:nvPr/>
          </p:nvSpPr>
          <p:spPr bwMode="auto">
            <a:xfrm>
              <a:off x="2458731" y="3999040"/>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Line 24"/>
            <p:cNvSpPr>
              <a:spLocks noChangeShapeType="1"/>
            </p:cNvSpPr>
            <p:nvPr/>
          </p:nvSpPr>
          <p:spPr bwMode="auto">
            <a:xfrm>
              <a:off x="2458731" y="3404711"/>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Line 25"/>
            <p:cNvSpPr>
              <a:spLocks noChangeShapeType="1"/>
            </p:cNvSpPr>
            <p:nvPr/>
          </p:nvSpPr>
          <p:spPr bwMode="auto">
            <a:xfrm>
              <a:off x="2458731" y="2809025"/>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3" name="Line 26"/>
          <p:cNvSpPr>
            <a:spLocks noChangeShapeType="1"/>
          </p:cNvSpPr>
          <p:nvPr/>
        </p:nvSpPr>
        <p:spPr bwMode="auto">
          <a:xfrm>
            <a:off x="2374271" y="1649669"/>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Line 27"/>
          <p:cNvSpPr>
            <a:spLocks noChangeShapeType="1"/>
          </p:cNvSpPr>
          <p:nvPr/>
        </p:nvSpPr>
        <p:spPr bwMode="auto">
          <a:xfrm flipH="1">
            <a:off x="5872400" y="4031057"/>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Line 28"/>
          <p:cNvSpPr>
            <a:spLocks noChangeShapeType="1"/>
          </p:cNvSpPr>
          <p:nvPr/>
        </p:nvSpPr>
        <p:spPr bwMode="auto">
          <a:xfrm flipH="1">
            <a:off x="5872400" y="3435370"/>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Line 29"/>
          <p:cNvSpPr>
            <a:spLocks noChangeShapeType="1"/>
          </p:cNvSpPr>
          <p:nvPr/>
        </p:nvSpPr>
        <p:spPr bwMode="auto">
          <a:xfrm flipH="1">
            <a:off x="5872400" y="2841041"/>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Line 30"/>
          <p:cNvSpPr>
            <a:spLocks noChangeShapeType="1"/>
          </p:cNvSpPr>
          <p:nvPr/>
        </p:nvSpPr>
        <p:spPr bwMode="auto">
          <a:xfrm flipH="1">
            <a:off x="5872400" y="2245355"/>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Line 31"/>
          <p:cNvSpPr>
            <a:spLocks noChangeShapeType="1"/>
          </p:cNvSpPr>
          <p:nvPr/>
        </p:nvSpPr>
        <p:spPr bwMode="auto">
          <a:xfrm flipH="1">
            <a:off x="5872400" y="1649669"/>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31" name="Group 1030"/>
          <p:cNvGrpSpPr/>
          <p:nvPr/>
        </p:nvGrpSpPr>
        <p:grpSpPr>
          <a:xfrm>
            <a:off x="2147672" y="1558411"/>
            <a:ext cx="198772" cy="2592761"/>
            <a:chOff x="2258258" y="2122081"/>
            <a:chExt cx="198772" cy="2592761"/>
          </a:xfrm>
        </p:grpSpPr>
        <p:sp>
          <p:nvSpPr>
            <p:cNvPr id="39" name="Rectangle 32"/>
            <p:cNvSpPr>
              <a:spLocks noChangeArrowheads="1"/>
            </p:cNvSpPr>
            <p:nvPr/>
          </p:nvSpPr>
          <p:spPr bwMode="auto">
            <a:xfrm>
              <a:off x="2357644" y="449939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0</a:t>
              </a:r>
              <a:endParaRPr lang="en-US" altLang="en-US" sz="1800" smtClean="0">
                <a:solidFill>
                  <a:prstClr val="black"/>
                </a:solidFill>
              </a:endParaRPr>
            </a:p>
          </p:txBody>
        </p:sp>
        <p:sp>
          <p:nvSpPr>
            <p:cNvPr id="40" name="Rectangle 33"/>
            <p:cNvSpPr>
              <a:spLocks noChangeArrowheads="1"/>
            </p:cNvSpPr>
            <p:nvPr/>
          </p:nvSpPr>
          <p:spPr bwMode="auto">
            <a:xfrm>
              <a:off x="2258258" y="390506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10</a:t>
              </a:r>
              <a:endParaRPr lang="en-US" altLang="en-US" sz="1800" smtClean="0">
                <a:solidFill>
                  <a:prstClr val="black"/>
                </a:solidFill>
              </a:endParaRPr>
            </a:p>
          </p:txBody>
        </p:sp>
        <p:sp>
          <p:nvSpPr>
            <p:cNvPr id="41" name="Rectangle 34"/>
            <p:cNvSpPr>
              <a:spLocks noChangeArrowheads="1"/>
            </p:cNvSpPr>
            <p:nvPr/>
          </p:nvSpPr>
          <p:spPr bwMode="auto">
            <a:xfrm>
              <a:off x="2258258" y="331073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20</a:t>
              </a:r>
              <a:endParaRPr lang="en-US" altLang="en-US" sz="1800" smtClean="0">
                <a:solidFill>
                  <a:prstClr val="black"/>
                </a:solidFill>
              </a:endParaRPr>
            </a:p>
          </p:txBody>
        </p:sp>
        <p:sp>
          <p:nvSpPr>
            <p:cNvPr id="42" name="Rectangle 35"/>
            <p:cNvSpPr>
              <a:spLocks noChangeArrowheads="1"/>
            </p:cNvSpPr>
            <p:nvPr/>
          </p:nvSpPr>
          <p:spPr bwMode="auto">
            <a:xfrm>
              <a:off x="2258258" y="271641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30</a:t>
              </a:r>
              <a:endParaRPr lang="en-US" altLang="en-US" sz="1800" smtClean="0">
                <a:solidFill>
                  <a:prstClr val="black"/>
                </a:solidFill>
              </a:endParaRPr>
            </a:p>
          </p:txBody>
        </p:sp>
        <p:sp>
          <p:nvSpPr>
            <p:cNvPr id="43" name="Rectangle 36"/>
            <p:cNvSpPr>
              <a:spLocks noChangeArrowheads="1"/>
            </p:cNvSpPr>
            <p:nvPr/>
          </p:nvSpPr>
          <p:spPr bwMode="auto">
            <a:xfrm>
              <a:off x="2258258" y="21220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40</a:t>
              </a:r>
              <a:endParaRPr lang="en-US" altLang="en-US" sz="1800" smtClean="0">
                <a:solidFill>
                  <a:prstClr val="black"/>
                </a:solidFill>
              </a:endParaRPr>
            </a:p>
          </p:txBody>
        </p:sp>
      </p:grpSp>
      <p:grpSp>
        <p:nvGrpSpPr>
          <p:cNvPr id="1033" name="Group 1032"/>
          <p:cNvGrpSpPr/>
          <p:nvPr/>
        </p:nvGrpSpPr>
        <p:grpSpPr>
          <a:xfrm>
            <a:off x="2750028" y="1374664"/>
            <a:ext cx="259390" cy="2335712"/>
            <a:chOff x="2939080" y="2510504"/>
            <a:chExt cx="50206" cy="1191372"/>
          </a:xfrm>
        </p:grpSpPr>
        <p:sp>
          <p:nvSpPr>
            <p:cNvPr id="55" name="Line 48"/>
            <p:cNvSpPr>
              <a:spLocks noChangeShapeType="1"/>
            </p:cNvSpPr>
            <p:nvPr/>
          </p:nvSpPr>
          <p:spPr bwMode="auto">
            <a:xfrm flipV="1">
              <a:off x="2963504" y="2510504"/>
              <a:ext cx="0" cy="1191372"/>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Line 50"/>
            <p:cNvSpPr>
              <a:spLocks noChangeShapeType="1"/>
            </p:cNvSpPr>
            <p:nvPr/>
          </p:nvSpPr>
          <p:spPr bwMode="auto">
            <a:xfrm>
              <a:off x="2939080" y="3701876"/>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Line 52"/>
            <p:cNvSpPr>
              <a:spLocks noChangeShapeType="1"/>
            </p:cNvSpPr>
            <p:nvPr/>
          </p:nvSpPr>
          <p:spPr bwMode="auto">
            <a:xfrm>
              <a:off x="2939080" y="2510504"/>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61" name="Line 54"/>
          <p:cNvSpPr>
            <a:spLocks noChangeShapeType="1"/>
          </p:cNvSpPr>
          <p:nvPr/>
        </p:nvSpPr>
        <p:spPr bwMode="auto">
          <a:xfrm>
            <a:off x="2879044" y="2542520"/>
            <a:ext cx="2526333" cy="895161"/>
          </a:xfrm>
          <a:prstGeom prst="line">
            <a:avLst/>
          </a:prstGeom>
          <a:noFill/>
          <a:ln w="190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Freeform 55"/>
          <p:cNvSpPr>
            <a:spLocks noEditPoints="1"/>
          </p:cNvSpPr>
          <p:nvPr/>
        </p:nvSpPr>
        <p:spPr bwMode="auto">
          <a:xfrm>
            <a:off x="2374271" y="4028343"/>
            <a:ext cx="3533409" cy="5428"/>
          </a:xfrm>
          <a:custGeom>
            <a:avLst/>
            <a:gdLst>
              <a:gd name="T0" fmla="*/ 156 w 2604"/>
              <a:gd name="T1" fmla="*/ 0 h 4"/>
              <a:gd name="T2" fmla="*/ 192 w 2604"/>
              <a:gd name="T3" fmla="*/ 4 h 4"/>
              <a:gd name="T4" fmla="*/ 192 w 2604"/>
              <a:gd name="T5" fmla="*/ 0 h 4"/>
              <a:gd name="T6" fmla="*/ 348 w 2604"/>
              <a:gd name="T7" fmla="*/ 4 h 4"/>
              <a:gd name="T8" fmla="*/ 288 w 2604"/>
              <a:gd name="T9" fmla="*/ 4 h 4"/>
              <a:gd name="T10" fmla="*/ 444 w 2604"/>
              <a:gd name="T11" fmla="*/ 0 h 4"/>
              <a:gd name="T12" fmla="*/ 480 w 2604"/>
              <a:gd name="T13" fmla="*/ 4 h 4"/>
              <a:gd name="T14" fmla="*/ 480 w 2604"/>
              <a:gd name="T15" fmla="*/ 0 h 4"/>
              <a:gd name="T16" fmla="*/ 636 w 2604"/>
              <a:gd name="T17" fmla="*/ 4 h 4"/>
              <a:gd name="T18" fmla="*/ 576 w 2604"/>
              <a:gd name="T19" fmla="*/ 4 h 4"/>
              <a:gd name="T20" fmla="*/ 732 w 2604"/>
              <a:gd name="T21" fmla="*/ 0 h 4"/>
              <a:gd name="T22" fmla="*/ 768 w 2604"/>
              <a:gd name="T23" fmla="*/ 4 h 4"/>
              <a:gd name="T24" fmla="*/ 768 w 2604"/>
              <a:gd name="T25" fmla="*/ 0 h 4"/>
              <a:gd name="T26" fmla="*/ 924 w 2604"/>
              <a:gd name="T27" fmla="*/ 4 h 4"/>
              <a:gd name="T28" fmla="*/ 864 w 2604"/>
              <a:gd name="T29" fmla="*/ 4 h 4"/>
              <a:gd name="T30" fmla="*/ 1020 w 2604"/>
              <a:gd name="T31" fmla="*/ 0 h 4"/>
              <a:gd name="T32" fmla="*/ 1056 w 2604"/>
              <a:gd name="T33" fmla="*/ 4 h 4"/>
              <a:gd name="T34" fmla="*/ 1056 w 2604"/>
              <a:gd name="T35" fmla="*/ 0 h 4"/>
              <a:gd name="T36" fmla="*/ 1212 w 2604"/>
              <a:gd name="T37" fmla="*/ 4 h 4"/>
              <a:gd name="T38" fmla="*/ 1152 w 2604"/>
              <a:gd name="T39" fmla="*/ 4 h 4"/>
              <a:gd name="T40" fmla="*/ 1308 w 2604"/>
              <a:gd name="T41" fmla="*/ 0 h 4"/>
              <a:gd name="T42" fmla="*/ 1344 w 2604"/>
              <a:gd name="T43" fmla="*/ 4 h 4"/>
              <a:gd name="T44" fmla="*/ 1344 w 2604"/>
              <a:gd name="T45" fmla="*/ 0 h 4"/>
              <a:gd name="T46" fmla="*/ 1500 w 2604"/>
              <a:gd name="T47" fmla="*/ 4 h 4"/>
              <a:gd name="T48" fmla="*/ 1440 w 2604"/>
              <a:gd name="T49" fmla="*/ 4 h 4"/>
              <a:gd name="T50" fmla="*/ 1596 w 2604"/>
              <a:gd name="T51" fmla="*/ 0 h 4"/>
              <a:gd name="T52" fmla="*/ 1632 w 2604"/>
              <a:gd name="T53" fmla="*/ 4 h 4"/>
              <a:gd name="T54" fmla="*/ 1632 w 2604"/>
              <a:gd name="T55" fmla="*/ 0 h 4"/>
              <a:gd name="T56" fmla="*/ 1788 w 2604"/>
              <a:gd name="T57" fmla="*/ 4 h 4"/>
              <a:gd name="T58" fmla="*/ 1728 w 2604"/>
              <a:gd name="T59" fmla="*/ 4 h 4"/>
              <a:gd name="T60" fmla="*/ 1884 w 2604"/>
              <a:gd name="T61" fmla="*/ 0 h 4"/>
              <a:gd name="T62" fmla="*/ 1920 w 2604"/>
              <a:gd name="T63" fmla="*/ 4 h 4"/>
              <a:gd name="T64" fmla="*/ 1920 w 2604"/>
              <a:gd name="T65" fmla="*/ 0 h 4"/>
              <a:gd name="T66" fmla="*/ 2076 w 2604"/>
              <a:gd name="T67" fmla="*/ 4 h 4"/>
              <a:gd name="T68" fmla="*/ 2016 w 2604"/>
              <a:gd name="T69" fmla="*/ 4 h 4"/>
              <a:gd name="T70" fmla="*/ 2172 w 2604"/>
              <a:gd name="T71" fmla="*/ 0 h 4"/>
              <a:gd name="T72" fmla="*/ 2208 w 2604"/>
              <a:gd name="T73" fmla="*/ 4 h 4"/>
              <a:gd name="T74" fmla="*/ 2208 w 2604"/>
              <a:gd name="T75" fmla="*/ 0 h 4"/>
              <a:gd name="T76" fmla="*/ 2364 w 2604"/>
              <a:gd name="T77" fmla="*/ 4 h 4"/>
              <a:gd name="T78" fmla="*/ 2304 w 2604"/>
              <a:gd name="T79" fmla="*/ 4 h 4"/>
              <a:gd name="T80" fmla="*/ 2460 w 2604"/>
              <a:gd name="T81" fmla="*/ 0 h 4"/>
              <a:gd name="T82" fmla="*/ 2496 w 2604"/>
              <a:gd name="T83" fmla="*/ 4 h 4"/>
              <a:gd name="T84" fmla="*/ 2496 w 2604"/>
              <a:gd name="T85" fmla="*/ 0 h 4"/>
              <a:gd name="T86" fmla="*/ 2604 w 2604"/>
              <a:gd name="T87" fmla="*/ 4 h 4"/>
              <a:gd name="T88" fmla="*/ 2592 w 2604"/>
              <a:gd name="T89" fmla="*/ 4 h 4"/>
              <a:gd name="T90" fmla="*/ 60 w 2604"/>
              <a:gd name="T9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04" h="4">
                <a:moveTo>
                  <a:pt x="96" y="4"/>
                </a:moveTo>
                <a:lnTo>
                  <a:pt x="156" y="4"/>
                </a:lnTo>
                <a:lnTo>
                  <a:pt x="156" y="0"/>
                </a:lnTo>
                <a:lnTo>
                  <a:pt x="96" y="0"/>
                </a:lnTo>
                <a:lnTo>
                  <a:pt x="96" y="4"/>
                </a:lnTo>
                <a:close/>
                <a:moveTo>
                  <a:pt x="192" y="4"/>
                </a:moveTo>
                <a:lnTo>
                  <a:pt x="252" y="4"/>
                </a:lnTo>
                <a:lnTo>
                  <a:pt x="252" y="0"/>
                </a:lnTo>
                <a:lnTo>
                  <a:pt x="192" y="0"/>
                </a:lnTo>
                <a:lnTo>
                  <a:pt x="192" y="4"/>
                </a:lnTo>
                <a:close/>
                <a:moveTo>
                  <a:pt x="288" y="4"/>
                </a:moveTo>
                <a:lnTo>
                  <a:pt x="348" y="4"/>
                </a:lnTo>
                <a:lnTo>
                  <a:pt x="348" y="0"/>
                </a:lnTo>
                <a:lnTo>
                  <a:pt x="288" y="0"/>
                </a:lnTo>
                <a:lnTo>
                  <a:pt x="288" y="4"/>
                </a:lnTo>
                <a:close/>
                <a:moveTo>
                  <a:pt x="384" y="4"/>
                </a:moveTo>
                <a:lnTo>
                  <a:pt x="444" y="4"/>
                </a:lnTo>
                <a:lnTo>
                  <a:pt x="444" y="0"/>
                </a:lnTo>
                <a:lnTo>
                  <a:pt x="384" y="0"/>
                </a:lnTo>
                <a:lnTo>
                  <a:pt x="384" y="4"/>
                </a:lnTo>
                <a:close/>
                <a:moveTo>
                  <a:pt x="480" y="4"/>
                </a:moveTo>
                <a:lnTo>
                  <a:pt x="540" y="4"/>
                </a:lnTo>
                <a:lnTo>
                  <a:pt x="540" y="0"/>
                </a:lnTo>
                <a:lnTo>
                  <a:pt x="480" y="0"/>
                </a:lnTo>
                <a:lnTo>
                  <a:pt x="480" y="4"/>
                </a:lnTo>
                <a:close/>
                <a:moveTo>
                  <a:pt x="576" y="4"/>
                </a:moveTo>
                <a:lnTo>
                  <a:pt x="636" y="4"/>
                </a:lnTo>
                <a:lnTo>
                  <a:pt x="636" y="0"/>
                </a:lnTo>
                <a:lnTo>
                  <a:pt x="576" y="0"/>
                </a:lnTo>
                <a:lnTo>
                  <a:pt x="576" y="4"/>
                </a:lnTo>
                <a:close/>
                <a:moveTo>
                  <a:pt x="672" y="4"/>
                </a:moveTo>
                <a:lnTo>
                  <a:pt x="732" y="4"/>
                </a:lnTo>
                <a:lnTo>
                  <a:pt x="732" y="0"/>
                </a:lnTo>
                <a:lnTo>
                  <a:pt x="672" y="0"/>
                </a:lnTo>
                <a:lnTo>
                  <a:pt x="672" y="4"/>
                </a:lnTo>
                <a:close/>
                <a:moveTo>
                  <a:pt x="768" y="4"/>
                </a:moveTo>
                <a:lnTo>
                  <a:pt x="828" y="4"/>
                </a:lnTo>
                <a:lnTo>
                  <a:pt x="828" y="0"/>
                </a:lnTo>
                <a:lnTo>
                  <a:pt x="768" y="0"/>
                </a:lnTo>
                <a:lnTo>
                  <a:pt x="768" y="4"/>
                </a:lnTo>
                <a:close/>
                <a:moveTo>
                  <a:pt x="864" y="4"/>
                </a:moveTo>
                <a:lnTo>
                  <a:pt x="924" y="4"/>
                </a:lnTo>
                <a:lnTo>
                  <a:pt x="924" y="0"/>
                </a:lnTo>
                <a:lnTo>
                  <a:pt x="864" y="0"/>
                </a:lnTo>
                <a:lnTo>
                  <a:pt x="864" y="4"/>
                </a:lnTo>
                <a:close/>
                <a:moveTo>
                  <a:pt x="960" y="4"/>
                </a:moveTo>
                <a:lnTo>
                  <a:pt x="1020" y="4"/>
                </a:lnTo>
                <a:lnTo>
                  <a:pt x="1020" y="0"/>
                </a:lnTo>
                <a:lnTo>
                  <a:pt x="960" y="0"/>
                </a:lnTo>
                <a:lnTo>
                  <a:pt x="960" y="4"/>
                </a:lnTo>
                <a:close/>
                <a:moveTo>
                  <a:pt x="1056" y="4"/>
                </a:moveTo>
                <a:lnTo>
                  <a:pt x="1116" y="4"/>
                </a:lnTo>
                <a:lnTo>
                  <a:pt x="1116" y="0"/>
                </a:lnTo>
                <a:lnTo>
                  <a:pt x="1056" y="0"/>
                </a:lnTo>
                <a:lnTo>
                  <a:pt x="1056" y="4"/>
                </a:lnTo>
                <a:close/>
                <a:moveTo>
                  <a:pt x="1152" y="4"/>
                </a:moveTo>
                <a:lnTo>
                  <a:pt x="1212" y="4"/>
                </a:lnTo>
                <a:lnTo>
                  <a:pt x="1212" y="0"/>
                </a:lnTo>
                <a:lnTo>
                  <a:pt x="1152" y="0"/>
                </a:lnTo>
                <a:lnTo>
                  <a:pt x="1152" y="4"/>
                </a:lnTo>
                <a:close/>
                <a:moveTo>
                  <a:pt x="1248" y="4"/>
                </a:moveTo>
                <a:lnTo>
                  <a:pt x="1308" y="4"/>
                </a:lnTo>
                <a:lnTo>
                  <a:pt x="1308" y="0"/>
                </a:lnTo>
                <a:lnTo>
                  <a:pt x="1248" y="0"/>
                </a:lnTo>
                <a:lnTo>
                  <a:pt x="1248" y="4"/>
                </a:lnTo>
                <a:close/>
                <a:moveTo>
                  <a:pt x="1344" y="4"/>
                </a:moveTo>
                <a:lnTo>
                  <a:pt x="1404" y="4"/>
                </a:lnTo>
                <a:lnTo>
                  <a:pt x="1404" y="0"/>
                </a:lnTo>
                <a:lnTo>
                  <a:pt x="1344" y="0"/>
                </a:lnTo>
                <a:lnTo>
                  <a:pt x="1344" y="4"/>
                </a:lnTo>
                <a:close/>
                <a:moveTo>
                  <a:pt x="1440" y="4"/>
                </a:moveTo>
                <a:lnTo>
                  <a:pt x="1500" y="4"/>
                </a:lnTo>
                <a:lnTo>
                  <a:pt x="1500" y="0"/>
                </a:lnTo>
                <a:lnTo>
                  <a:pt x="1440" y="0"/>
                </a:lnTo>
                <a:lnTo>
                  <a:pt x="1440" y="4"/>
                </a:lnTo>
                <a:close/>
                <a:moveTo>
                  <a:pt x="1536" y="4"/>
                </a:moveTo>
                <a:lnTo>
                  <a:pt x="1596" y="4"/>
                </a:lnTo>
                <a:lnTo>
                  <a:pt x="1596" y="0"/>
                </a:lnTo>
                <a:lnTo>
                  <a:pt x="1536" y="0"/>
                </a:lnTo>
                <a:lnTo>
                  <a:pt x="1536" y="4"/>
                </a:lnTo>
                <a:close/>
                <a:moveTo>
                  <a:pt x="1632" y="4"/>
                </a:moveTo>
                <a:lnTo>
                  <a:pt x="1692" y="4"/>
                </a:lnTo>
                <a:lnTo>
                  <a:pt x="1692" y="0"/>
                </a:lnTo>
                <a:lnTo>
                  <a:pt x="1632" y="0"/>
                </a:lnTo>
                <a:lnTo>
                  <a:pt x="1632" y="4"/>
                </a:lnTo>
                <a:close/>
                <a:moveTo>
                  <a:pt x="1728" y="4"/>
                </a:moveTo>
                <a:lnTo>
                  <a:pt x="1788" y="4"/>
                </a:lnTo>
                <a:lnTo>
                  <a:pt x="1788" y="0"/>
                </a:lnTo>
                <a:lnTo>
                  <a:pt x="1728" y="0"/>
                </a:lnTo>
                <a:lnTo>
                  <a:pt x="1728" y="4"/>
                </a:lnTo>
                <a:close/>
                <a:moveTo>
                  <a:pt x="1824" y="4"/>
                </a:moveTo>
                <a:lnTo>
                  <a:pt x="1884" y="4"/>
                </a:lnTo>
                <a:lnTo>
                  <a:pt x="1884" y="0"/>
                </a:lnTo>
                <a:lnTo>
                  <a:pt x="1824" y="0"/>
                </a:lnTo>
                <a:lnTo>
                  <a:pt x="1824" y="4"/>
                </a:lnTo>
                <a:close/>
                <a:moveTo>
                  <a:pt x="1920" y="4"/>
                </a:moveTo>
                <a:lnTo>
                  <a:pt x="1980" y="4"/>
                </a:lnTo>
                <a:lnTo>
                  <a:pt x="1980" y="0"/>
                </a:lnTo>
                <a:lnTo>
                  <a:pt x="1920" y="0"/>
                </a:lnTo>
                <a:lnTo>
                  <a:pt x="1920" y="4"/>
                </a:lnTo>
                <a:close/>
                <a:moveTo>
                  <a:pt x="2016" y="4"/>
                </a:moveTo>
                <a:lnTo>
                  <a:pt x="2076" y="4"/>
                </a:lnTo>
                <a:lnTo>
                  <a:pt x="2076" y="0"/>
                </a:lnTo>
                <a:lnTo>
                  <a:pt x="2016" y="0"/>
                </a:lnTo>
                <a:lnTo>
                  <a:pt x="2016" y="4"/>
                </a:lnTo>
                <a:close/>
                <a:moveTo>
                  <a:pt x="2112" y="4"/>
                </a:moveTo>
                <a:lnTo>
                  <a:pt x="2172" y="4"/>
                </a:lnTo>
                <a:lnTo>
                  <a:pt x="2172" y="0"/>
                </a:lnTo>
                <a:lnTo>
                  <a:pt x="2112" y="0"/>
                </a:lnTo>
                <a:lnTo>
                  <a:pt x="2112" y="4"/>
                </a:lnTo>
                <a:close/>
                <a:moveTo>
                  <a:pt x="2208" y="4"/>
                </a:moveTo>
                <a:lnTo>
                  <a:pt x="2268" y="4"/>
                </a:lnTo>
                <a:lnTo>
                  <a:pt x="2268" y="0"/>
                </a:lnTo>
                <a:lnTo>
                  <a:pt x="2208" y="0"/>
                </a:lnTo>
                <a:lnTo>
                  <a:pt x="2208" y="4"/>
                </a:lnTo>
                <a:close/>
                <a:moveTo>
                  <a:pt x="2304" y="4"/>
                </a:moveTo>
                <a:lnTo>
                  <a:pt x="2364" y="4"/>
                </a:lnTo>
                <a:lnTo>
                  <a:pt x="2364" y="0"/>
                </a:lnTo>
                <a:lnTo>
                  <a:pt x="2304" y="0"/>
                </a:lnTo>
                <a:lnTo>
                  <a:pt x="2304" y="4"/>
                </a:lnTo>
                <a:close/>
                <a:moveTo>
                  <a:pt x="2400" y="4"/>
                </a:moveTo>
                <a:lnTo>
                  <a:pt x="2460" y="4"/>
                </a:lnTo>
                <a:lnTo>
                  <a:pt x="2460" y="0"/>
                </a:lnTo>
                <a:lnTo>
                  <a:pt x="2400" y="0"/>
                </a:lnTo>
                <a:lnTo>
                  <a:pt x="2400" y="4"/>
                </a:lnTo>
                <a:close/>
                <a:moveTo>
                  <a:pt x="2496" y="4"/>
                </a:moveTo>
                <a:lnTo>
                  <a:pt x="2556" y="4"/>
                </a:lnTo>
                <a:lnTo>
                  <a:pt x="2556" y="0"/>
                </a:lnTo>
                <a:lnTo>
                  <a:pt x="2496" y="0"/>
                </a:lnTo>
                <a:lnTo>
                  <a:pt x="2496" y="4"/>
                </a:lnTo>
                <a:close/>
                <a:moveTo>
                  <a:pt x="2592" y="4"/>
                </a:moveTo>
                <a:lnTo>
                  <a:pt x="2604" y="4"/>
                </a:lnTo>
                <a:lnTo>
                  <a:pt x="2604" y="0"/>
                </a:lnTo>
                <a:lnTo>
                  <a:pt x="2592" y="0"/>
                </a:lnTo>
                <a:lnTo>
                  <a:pt x="2592" y="4"/>
                </a:lnTo>
                <a:close/>
                <a:moveTo>
                  <a:pt x="0" y="4"/>
                </a:moveTo>
                <a:lnTo>
                  <a:pt x="60" y="4"/>
                </a:lnTo>
                <a:lnTo>
                  <a:pt x="60" y="0"/>
                </a:lnTo>
                <a:lnTo>
                  <a:pt x="0" y="0"/>
                </a:lnTo>
                <a:lnTo>
                  <a:pt x="0" y="4"/>
                </a:lnTo>
                <a:close/>
              </a:path>
            </a:pathLst>
          </a:custGeom>
          <a:solidFill>
            <a:srgbClr val="000000"/>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4" name="Rectangle 57"/>
          <p:cNvSpPr>
            <a:spLocks noChangeArrowheads="1"/>
          </p:cNvSpPr>
          <p:nvPr/>
        </p:nvSpPr>
        <p:spPr bwMode="auto">
          <a:xfrm>
            <a:off x="4184512" y="1939994"/>
            <a:ext cx="125835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300" dirty="0" smtClean="0">
                <a:solidFill>
                  <a:srgbClr val="000000"/>
                </a:solidFill>
              </a:rPr>
              <a:t>mean +/- 95% CI</a:t>
            </a:r>
            <a:endParaRPr lang="en-US" altLang="en-US" sz="1800" dirty="0" smtClean="0">
              <a:solidFill>
                <a:prstClr val="black"/>
              </a:solidFill>
            </a:endParaRPr>
          </a:p>
        </p:txBody>
      </p:sp>
      <p:sp>
        <p:nvSpPr>
          <p:cNvPr id="1025" name="Line 58"/>
          <p:cNvSpPr>
            <a:spLocks noChangeShapeType="1"/>
          </p:cNvSpPr>
          <p:nvPr/>
        </p:nvSpPr>
        <p:spPr bwMode="auto">
          <a:xfrm>
            <a:off x="3892028" y="2047993"/>
            <a:ext cx="244245"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8" name="Rectangle 59"/>
          <p:cNvSpPr>
            <a:spLocks noChangeArrowheads="1"/>
          </p:cNvSpPr>
          <p:nvPr/>
        </p:nvSpPr>
        <p:spPr bwMode="auto">
          <a:xfrm>
            <a:off x="3815770" y="1890152"/>
            <a:ext cx="1637248" cy="286312"/>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 name="Rectangle 19"/>
          <p:cNvSpPr>
            <a:spLocks noChangeArrowheads="1"/>
          </p:cNvSpPr>
          <p:nvPr/>
        </p:nvSpPr>
        <p:spPr bwMode="auto">
          <a:xfrm>
            <a:off x="150471" y="2369430"/>
            <a:ext cx="18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dirty="0" smtClean="0">
                <a:solidFill>
                  <a:srgbClr val="262626"/>
                </a:solidFill>
              </a:rPr>
              <a:t>Mean decrease in BP (MAP in mm Hg)</a:t>
            </a:r>
            <a:endParaRPr lang="en-US" altLang="en-US" sz="1800" dirty="0" smtClean="0">
              <a:solidFill>
                <a:prstClr val="black"/>
              </a:solidFill>
            </a:endParaRPr>
          </a:p>
        </p:txBody>
      </p:sp>
      <p:grpSp>
        <p:nvGrpSpPr>
          <p:cNvPr id="1034" name="Group 1033"/>
          <p:cNvGrpSpPr/>
          <p:nvPr/>
        </p:nvGrpSpPr>
        <p:grpSpPr>
          <a:xfrm>
            <a:off x="5307809" y="2251737"/>
            <a:ext cx="190164" cy="2077194"/>
            <a:chOff x="5462943" y="3404711"/>
            <a:chExt cx="50206" cy="1190016"/>
          </a:xfrm>
        </p:grpSpPr>
        <p:sp>
          <p:nvSpPr>
            <p:cNvPr id="56" name="Line 49"/>
            <p:cNvSpPr>
              <a:spLocks noChangeShapeType="1"/>
            </p:cNvSpPr>
            <p:nvPr/>
          </p:nvSpPr>
          <p:spPr bwMode="auto">
            <a:xfrm flipV="1">
              <a:off x="5487367" y="3404711"/>
              <a:ext cx="0" cy="1190016"/>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Line 51"/>
            <p:cNvSpPr>
              <a:spLocks noChangeShapeType="1"/>
            </p:cNvSpPr>
            <p:nvPr/>
          </p:nvSpPr>
          <p:spPr bwMode="auto">
            <a:xfrm>
              <a:off x="5462943" y="4594727"/>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53"/>
            <p:cNvSpPr>
              <a:spLocks noChangeShapeType="1"/>
            </p:cNvSpPr>
            <p:nvPr/>
          </p:nvSpPr>
          <p:spPr bwMode="auto">
            <a:xfrm>
              <a:off x="5462943" y="3404711"/>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 name="Oval 2"/>
          <p:cNvSpPr/>
          <p:nvPr/>
        </p:nvSpPr>
        <p:spPr>
          <a:xfrm>
            <a:off x="5325762" y="3954162"/>
            <a:ext cx="160638" cy="1606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Oval 51"/>
          <p:cNvSpPr/>
          <p:nvPr/>
        </p:nvSpPr>
        <p:spPr>
          <a:xfrm>
            <a:off x="5329878" y="2772006"/>
            <a:ext cx="160638" cy="1606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1112112" y="704161"/>
            <a:ext cx="6944498" cy="830997"/>
          </a:xfrm>
          <a:prstGeom prst="rect">
            <a:avLst/>
          </a:prstGeom>
        </p:spPr>
        <p:txBody>
          <a:bodyPr wrap="square">
            <a:spAutoFit/>
          </a:bodyPr>
          <a:lstStyle/>
          <a:p>
            <a:pPr algn="ctr"/>
            <a:r>
              <a:rPr lang="en-US" dirty="0">
                <a:solidFill>
                  <a:prstClr val="black"/>
                </a:solidFill>
              </a:rPr>
              <a:t>The </a:t>
            </a:r>
            <a:r>
              <a:rPr lang="en-US" b="1" dirty="0" err="1">
                <a:solidFill>
                  <a:prstClr val="black"/>
                </a:solidFill>
              </a:rPr>
              <a:t>counternull</a:t>
            </a:r>
            <a:r>
              <a:rPr lang="en-US" dirty="0">
                <a:solidFill>
                  <a:prstClr val="black"/>
                </a:solidFill>
              </a:rPr>
              <a:t> value of </a:t>
            </a:r>
            <a:r>
              <a:rPr lang="en-US" dirty="0" smtClean="0">
                <a:solidFill>
                  <a:prstClr val="black"/>
                </a:solidFill>
              </a:rPr>
              <a:t>an obtained </a:t>
            </a:r>
            <a:r>
              <a:rPr lang="en-US" dirty="0">
                <a:solidFill>
                  <a:prstClr val="black"/>
                </a:solidFill>
              </a:rPr>
              <a:t>effect size is that </a:t>
            </a:r>
            <a:r>
              <a:rPr lang="en-US" dirty="0" smtClean="0">
                <a:solidFill>
                  <a:prstClr val="black"/>
                </a:solidFill>
              </a:rPr>
              <a:t>non-null </a:t>
            </a:r>
            <a:r>
              <a:rPr lang="en-US" dirty="0">
                <a:solidFill>
                  <a:prstClr val="black"/>
                </a:solidFill>
              </a:rPr>
              <a:t>magnitude of </a:t>
            </a:r>
            <a:r>
              <a:rPr lang="en-US" dirty="0" smtClean="0">
                <a:solidFill>
                  <a:prstClr val="black"/>
                </a:solidFill>
              </a:rPr>
              <a:t>effect size </a:t>
            </a:r>
            <a:r>
              <a:rPr lang="en-US" dirty="0">
                <a:solidFill>
                  <a:prstClr val="black"/>
                </a:solidFill>
              </a:rPr>
              <a:t>that is supported by exactly the same amount </a:t>
            </a:r>
            <a:r>
              <a:rPr lang="en-US" dirty="0" smtClean="0">
                <a:solidFill>
                  <a:prstClr val="black"/>
                </a:solidFill>
              </a:rPr>
              <a:t>of evidence </a:t>
            </a:r>
            <a:r>
              <a:rPr lang="en-US" dirty="0">
                <a:solidFill>
                  <a:prstClr val="black"/>
                </a:solidFill>
              </a:rPr>
              <a:t>as is the null value of the effect size</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105101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625" y="47625"/>
            <a:ext cx="5838714"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pPr>
            <a:r>
              <a:rPr lang="en-US" altLang="en-US" sz="2400" dirty="0" smtClean="0">
                <a:solidFill>
                  <a:prstClr val="white"/>
                </a:solidFill>
                <a:latin typeface="Calibri"/>
                <a:cs typeface="Arial" panose="020B0604020202020204" pitchFamily="34" charset="0"/>
              </a:rPr>
              <a:t>Mistaking statistical for biological significance</a:t>
            </a:r>
            <a:endParaRPr lang="en-US" altLang="en-US" sz="2400" dirty="0">
              <a:solidFill>
                <a:prstClr val="white"/>
              </a:solidFill>
              <a:latin typeface="Calibri"/>
              <a:cs typeface="Arial" panose="020B0604020202020204" pitchFamily="34" charset="0"/>
            </a:endParaRPr>
          </a:p>
        </p:txBody>
      </p:sp>
      <p:sp>
        <p:nvSpPr>
          <p:cNvPr id="10" name="Rectangle 9"/>
          <p:cNvSpPr/>
          <p:nvPr/>
        </p:nvSpPr>
        <p:spPr>
          <a:xfrm>
            <a:off x="65315" y="6454131"/>
            <a:ext cx="2529604" cy="338554"/>
          </a:xfrm>
          <a:prstGeom prst="rect">
            <a:avLst/>
          </a:prstGeom>
        </p:spPr>
        <p:txBody>
          <a:bodyPr wrap="square">
            <a:spAutoFit/>
          </a:bodyPr>
          <a:lstStyle/>
          <a:p>
            <a:r>
              <a:rPr lang="en-US" dirty="0" smtClean="0">
                <a:solidFill>
                  <a:prstClr val="black"/>
                </a:solidFill>
              </a:rPr>
              <a:t>Rosenthal &amp; Rubin 1994</a:t>
            </a:r>
            <a:endParaRPr lang="en-US" dirty="0">
              <a:solidFill>
                <a:prstClr val="black"/>
              </a:solidFill>
            </a:endParaRPr>
          </a:p>
        </p:txBody>
      </p:sp>
      <p:sp>
        <p:nvSpPr>
          <p:cNvPr id="11" name="Rectangle 10"/>
          <p:cNvSpPr/>
          <p:nvPr/>
        </p:nvSpPr>
        <p:spPr>
          <a:xfrm>
            <a:off x="1513103" y="4993104"/>
            <a:ext cx="5273404" cy="461665"/>
          </a:xfrm>
          <a:prstGeom prst="rect">
            <a:avLst/>
          </a:prstGeom>
        </p:spPr>
        <p:txBody>
          <a:bodyPr wrap="square">
            <a:spAutoFit/>
          </a:bodyPr>
          <a:lstStyle/>
          <a:p>
            <a:pPr algn="ctr"/>
            <a:r>
              <a:rPr lang="en-US" sz="2400" dirty="0" smtClean="0">
                <a:solidFill>
                  <a:prstClr val="black"/>
                </a:solidFill>
              </a:rPr>
              <a:t>Would we still care?</a:t>
            </a:r>
            <a:endParaRPr lang="en-US" sz="2400" dirty="0">
              <a:solidFill>
                <a:prstClr val="black"/>
              </a:solidFill>
            </a:endParaRPr>
          </a:p>
        </p:txBody>
      </p:sp>
      <p:sp>
        <p:nvSpPr>
          <p:cNvPr id="15" name="Line 8"/>
          <p:cNvSpPr>
            <a:spLocks noChangeShapeType="1"/>
          </p:cNvSpPr>
          <p:nvPr/>
        </p:nvSpPr>
        <p:spPr bwMode="auto">
          <a:xfrm>
            <a:off x="2374271" y="4328221"/>
            <a:ext cx="3533409"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Line 9"/>
          <p:cNvSpPr>
            <a:spLocks noChangeShapeType="1"/>
          </p:cNvSpPr>
          <p:nvPr/>
        </p:nvSpPr>
        <p:spPr bwMode="auto">
          <a:xfrm>
            <a:off x="2374271" y="1649669"/>
            <a:ext cx="3533409"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Line 10"/>
          <p:cNvSpPr>
            <a:spLocks noChangeShapeType="1"/>
          </p:cNvSpPr>
          <p:nvPr/>
        </p:nvSpPr>
        <p:spPr bwMode="auto">
          <a:xfrm flipV="1">
            <a:off x="2879044"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Line 11"/>
          <p:cNvSpPr>
            <a:spLocks noChangeShapeType="1"/>
          </p:cNvSpPr>
          <p:nvPr/>
        </p:nvSpPr>
        <p:spPr bwMode="auto">
          <a:xfrm flipV="1">
            <a:off x="4140976"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Line 12"/>
          <p:cNvSpPr>
            <a:spLocks noChangeShapeType="1"/>
          </p:cNvSpPr>
          <p:nvPr/>
        </p:nvSpPr>
        <p:spPr bwMode="auto">
          <a:xfrm flipV="1">
            <a:off x="5402907" y="4292941"/>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Line 13"/>
          <p:cNvSpPr>
            <a:spLocks noChangeShapeType="1"/>
          </p:cNvSpPr>
          <p:nvPr/>
        </p:nvSpPr>
        <p:spPr bwMode="auto">
          <a:xfrm>
            <a:off x="2879044"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Line 14"/>
          <p:cNvSpPr>
            <a:spLocks noChangeShapeType="1"/>
          </p:cNvSpPr>
          <p:nvPr/>
        </p:nvSpPr>
        <p:spPr bwMode="auto">
          <a:xfrm>
            <a:off x="4140976"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Line 15"/>
          <p:cNvSpPr>
            <a:spLocks noChangeShapeType="1"/>
          </p:cNvSpPr>
          <p:nvPr/>
        </p:nvSpPr>
        <p:spPr bwMode="auto">
          <a:xfrm>
            <a:off x="5402907" y="1649669"/>
            <a:ext cx="0" cy="3528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Rectangle 16"/>
          <p:cNvSpPr>
            <a:spLocks noChangeArrowheads="1"/>
          </p:cNvSpPr>
          <p:nvPr/>
        </p:nvSpPr>
        <p:spPr bwMode="auto">
          <a:xfrm>
            <a:off x="2838337" y="4409636"/>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800" dirty="0" smtClean="0">
                <a:solidFill>
                  <a:prstClr val="black"/>
                </a:solidFill>
              </a:rPr>
              <a:t>A</a:t>
            </a:r>
          </a:p>
        </p:txBody>
      </p:sp>
      <p:sp>
        <p:nvSpPr>
          <p:cNvPr id="25" name="Rectangle 18"/>
          <p:cNvSpPr>
            <a:spLocks noChangeArrowheads="1"/>
          </p:cNvSpPr>
          <p:nvPr/>
        </p:nvSpPr>
        <p:spPr bwMode="auto">
          <a:xfrm>
            <a:off x="5362200" y="4409636"/>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800" dirty="0" smtClean="0">
                <a:solidFill>
                  <a:prstClr val="black"/>
                </a:solidFill>
              </a:rPr>
              <a:t>B</a:t>
            </a:r>
          </a:p>
        </p:txBody>
      </p:sp>
      <p:sp>
        <p:nvSpPr>
          <p:cNvPr id="26" name="Rectangle 19"/>
          <p:cNvSpPr>
            <a:spLocks noChangeArrowheads="1"/>
          </p:cNvSpPr>
          <p:nvPr/>
        </p:nvSpPr>
        <p:spPr bwMode="auto">
          <a:xfrm>
            <a:off x="3909667" y="4522459"/>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solidFill>
                  <a:srgbClr val="262626"/>
                </a:solidFill>
              </a:rPr>
              <a:t>Drug</a:t>
            </a:r>
            <a:endParaRPr lang="en-US" altLang="en-US" sz="1800" dirty="0" smtClean="0">
              <a:solidFill>
                <a:prstClr val="black"/>
              </a:solidFill>
            </a:endParaRPr>
          </a:p>
        </p:txBody>
      </p:sp>
      <p:sp>
        <p:nvSpPr>
          <p:cNvPr id="28" name="Line 21"/>
          <p:cNvSpPr>
            <a:spLocks noChangeShapeType="1"/>
          </p:cNvSpPr>
          <p:nvPr/>
        </p:nvSpPr>
        <p:spPr bwMode="auto">
          <a:xfrm flipV="1">
            <a:off x="5907680" y="1649669"/>
            <a:ext cx="0" cy="2678552"/>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32" name="Group 1031"/>
          <p:cNvGrpSpPr/>
          <p:nvPr/>
        </p:nvGrpSpPr>
        <p:grpSpPr>
          <a:xfrm>
            <a:off x="2374271" y="1649669"/>
            <a:ext cx="35280" cy="2678552"/>
            <a:chOff x="2458731" y="2213339"/>
            <a:chExt cx="35280" cy="2678552"/>
          </a:xfrm>
        </p:grpSpPr>
        <p:sp>
          <p:nvSpPr>
            <p:cNvPr id="27" name="Line 20"/>
            <p:cNvSpPr>
              <a:spLocks noChangeShapeType="1"/>
            </p:cNvSpPr>
            <p:nvPr/>
          </p:nvSpPr>
          <p:spPr bwMode="auto">
            <a:xfrm flipV="1">
              <a:off x="2458731" y="2213339"/>
              <a:ext cx="0" cy="2678552"/>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Line 22"/>
            <p:cNvSpPr>
              <a:spLocks noChangeShapeType="1"/>
            </p:cNvSpPr>
            <p:nvPr/>
          </p:nvSpPr>
          <p:spPr bwMode="auto">
            <a:xfrm>
              <a:off x="2458731" y="4594727"/>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Line 23"/>
            <p:cNvSpPr>
              <a:spLocks noChangeShapeType="1"/>
            </p:cNvSpPr>
            <p:nvPr/>
          </p:nvSpPr>
          <p:spPr bwMode="auto">
            <a:xfrm>
              <a:off x="2458731" y="3999040"/>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Line 24"/>
            <p:cNvSpPr>
              <a:spLocks noChangeShapeType="1"/>
            </p:cNvSpPr>
            <p:nvPr/>
          </p:nvSpPr>
          <p:spPr bwMode="auto">
            <a:xfrm>
              <a:off x="2458731" y="3404711"/>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Line 25"/>
            <p:cNvSpPr>
              <a:spLocks noChangeShapeType="1"/>
            </p:cNvSpPr>
            <p:nvPr/>
          </p:nvSpPr>
          <p:spPr bwMode="auto">
            <a:xfrm>
              <a:off x="2458731" y="2809025"/>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3" name="Line 26"/>
          <p:cNvSpPr>
            <a:spLocks noChangeShapeType="1"/>
          </p:cNvSpPr>
          <p:nvPr/>
        </p:nvSpPr>
        <p:spPr bwMode="auto">
          <a:xfrm>
            <a:off x="2374271" y="1649669"/>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Line 27"/>
          <p:cNvSpPr>
            <a:spLocks noChangeShapeType="1"/>
          </p:cNvSpPr>
          <p:nvPr/>
        </p:nvSpPr>
        <p:spPr bwMode="auto">
          <a:xfrm flipH="1">
            <a:off x="5872400" y="4031057"/>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Line 28"/>
          <p:cNvSpPr>
            <a:spLocks noChangeShapeType="1"/>
          </p:cNvSpPr>
          <p:nvPr/>
        </p:nvSpPr>
        <p:spPr bwMode="auto">
          <a:xfrm flipH="1">
            <a:off x="5872400" y="3435370"/>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Line 29"/>
          <p:cNvSpPr>
            <a:spLocks noChangeShapeType="1"/>
          </p:cNvSpPr>
          <p:nvPr/>
        </p:nvSpPr>
        <p:spPr bwMode="auto">
          <a:xfrm flipH="1">
            <a:off x="5872400" y="2841041"/>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Line 30"/>
          <p:cNvSpPr>
            <a:spLocks noChangeShapeType="1"/>
          </p:cNvSpPr>
          <p:nvPr/>
        </p:nvSpPr>
        <p:spPr bwMode="auto">
          <a:xfrm flipH="1">
            <a:off x="5872400" y="2245355"/>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Line 31"/>
          <p:cNvSpPr>
            <a:spLocks noChangeShapeType="1"/>
          </p:cNvSpPr>
          <p:nvPr/>
        </p:nvSpPr>
        <p:spPr bwMode="auto">
          <a:xfrm flipH="1">
            <a:off x="5872400" y="1649669"/>
            <a:ext cx="3528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31" name="Group 1030"/>
          <p:cNvGrpSpPr/>
          <p:nvPr/>
        </p:nvGrpSpPr>
        <p:grpSpPr>
          <a:xfrm>
            <a:off x="2097978" y="1558411"/>
            <a:ext cx="248466" cy="2592761"/>
            <a:chOff x="2208564" y="2122081"/>
            <a:chExt cx="248466" cy="2592761"/>
          </a:xfrm>
        </p:grpSpPr>
        <p:sp>
          <p:nvSpPr>
            <p:cNvPr id="39" name="Rectangle 32"/>
            <p:cNvSpPr>
              <a:spLocks noChangeArrowheads="1"/>
            </p:cNvSpPr>
            <p:nvPr/>
          </p:nvSpPr>
          <p:spPr bwMode="auto">
            <a:xfrm>
              <a:off x="2357644" y="449939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smtClean="0">
                  <a:solidFill>
                    <a:srgbClr val="262626"/>
                  </a:solidFill>
                </a:rPr>
                <a:t>0</a:t>
              </a:r>
              <a:endParaRPr lang="en-US" altLang="en-US" sz="1800" smtClean="0">
                <a:solidFill>
                  <a:prstClr val="black"/>
                </a:solidFill>
              </a:endParaRPr>
            </a:p>
          </p:txBody>
        </p:sp>
        <p:sp>
          <p:nvSpPr>
            <p:cNvPr id="40" name="Rectangle 33"/>
            <p:cNvSpPr>
              <a:spLocks noChangeArrowheads="1"/>
            </p:cNvSpPr>
            <p:nvPr/>
          </p:nvSpPr>
          <p:spPr bwMode="auto">
            <a:xfrm>
              <a:off x="2208564" y="3905068"/>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dirty="0" smtClean="0">
                  <a:solidFill>
                    <a:srgbClr val="262626"/>
                  </a:solidFill>
                </a:rPr>
                <a:t>0.1</a:t>
              </a:r>
              <a:endParaRPr lang="en-US" altLang="en-US" sz="1800" dirty="0" smtClean="0">
                <a:solidFill>
                  <a:prstClr val="black"/>
                </a:solidFill>
              </a:endParaRPr>
            </a:p>
          </p:txBody>
        </p:sp>
        <p:sp>
          <p:nvSpPr>
            <p:cNvPr id="41" name="Rectangle 34"/>
            <p:cNvSpPr>
              <a:spLocks noChangeArrowheads="1"/>
            </p:cNvSpPr>
            <p:nvPr/>
          </p:nvSpPr>
          <p:spPr bwMode="auto">
            <a:xfrm>
              <a:off x="2208564" y="3310739"/>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dirty="0" smtClean="0">
                  <a:solidFill>
                    <a:srgbClr val="262626"/>
                  </a:solidFill>
                </a:rPr>
                <a:t>0.2</a:t>
              </a:r>
              <a:endParaRPr lang="en-US" altLang="en-US" sz="1800" dirty="0" smtClean="0">
                <a:solidFill>
                  <a:prstClr val="black"/>
                </a:solidFill>
              </a:endParaRPr>
            </a:p>
          </p:txBody>
        </p:sp>
        <p:sp>
          <p:nvSpPr>
            <p:cNvPr id="42" name="Rectangle 35"/>
            <p:cNvSpPr>
              <a:spLocks noChangeArrowheads="1"/>
            </p:cNvSpPr>
            <p:nvPr/>
          </p:nvSpPr>
          <p:spPr bwMode="auto">
            <a:xfrm>
              <a:off x="2208564" y="2716410"/>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dirty="0" smtClean="0">
                  <a:solidFill>
                    <a:srgbClr val="262626"/>
                  </a:solidFill>
                </a:rPr>
                <a:t>0.3</a:t>
              </a:r>
              <a:endParaRPr lang="en-US" altLang="en-US" sz="1800" dirty="0" smtClean="0">
                <a:solidFill>
                  <a:prstClr val="black"/>
                </a:solidFill>
              </a:endParaRPr>
            </a:p>
          </p:txBody>
        </p:sp>
        <p:sp>
          <p:nvSpPr>
            <p:cNvPr id="43" name="Rectangle 36"/>
            <p:cNvSpPr>
              <a:spLocks noChangeArrowheads="1"/>
            </p:cNvSpPr>
            <p:nvPr/>
          </p:nvSpPr>
          <p:spPr bwMode="auto">
            <a:xfrm>
              <a:off x="2208564" y="2122081"/>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1400" dirty="0" smtClean="0">
                  <a:solidFill>
                    <a:srgbClr val="262626"/>
                  </a:solidFill>
                </a:rPr>
                <a:t>0.4</a:t>
              </a:r>
              <a:endParaRPr lang="en-US" altLang="en-US" sz="1800" dirty="0" smtClean="0">
                <a:solidFill>
                  <a:prstClr val="black"/>
                </a:solidFill>
              </a:endParaRPr>
            </a:p>
          </p:txBody>
        </p:sp>
      </p:grpSp>
      <p:grpSp>
        <p:nvGrpSpPr>
          <p:cNvPr id="1033" name="Group 1032"/>
          <p:cNvGrpSpPr/>
          <p:nvPr/>
        </p:nvGrpSpPr>
        <p:grpSpPr>
          <a:xfrm>
            <a:off x="2750028" y="1374664"/>
            <a:ext cx="259390" cy="2335712"/>
            <a:chOff x="2939080" y="2510504"/>
            <a:chExt cx="50206" cy="1191372"/>
          </a:xfrm>
        </p:grpSpPr>
        <p:sp>
          <p:nvSpPr>
            <p:cNvPr id="55" name="Line 48"/>
            <p:cNvSpPr>
              <a:spLocks noChangeShapeType="1"/>
            </p:cNvSpPr>
            <p:nvPr/>
          </p:nvSpPr>
          <p:spPr bwMode="auto">
            <a:xfrm flipV="1">
              <a:off x="2963504" y="2510504"/>
              <a:ext cx="0" cy="1191372"/>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Line 50"/>
            <p:cNvSpPr>
              <a:spLocks noChangeShapeType="1"/>
            </p:cNvSpPr>
            <p:nvPr/>
          </p:nvSpPr>
          <p:spPr bwMode="auto">
            <a:xfrm>
              <a:off x="2939080" y="3701876"/>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Line 52"/>
            <p:cNvSpPr>
              <a:spLocks noChangeShapeType="1"/>
            </p:cNvSpPr>
            <p:nvPr/>
          </p:nvSpPr>
          <p:spPr bwMode="auto">
            <a:xfrm>
              <a:off x="2939080" y="2510504"/>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61" name="Line 54"/>
          <p:cNvSpPr>
            <a:spLocks noChangeShapeType="1"/>
          </p:cNvSpPr>
          <p:nvPr/>
        </p:nvSpPr>
        <p:spPr bwMode="auto">
          <a:xfrm>
            <a:off x="2879044" y="2542520"/>
            <a:ext cx="2526333" cy="895161"/>
          </a:xfrm>
          <a:prstGeom prst="line">
            <a:avLst/>
          </a:prstGeom>
          <a:noFill/>
          <a:ln w="190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Freeform 55"/>
          <p:cNvSpPr>
            <a:spLocks noEditPoints="1"/>
          </p:cNvSpPr>
          <p:nvPr/>
        </p:nvSpPr>
        <p:spPr bwMode="auto">
          <a:xfrm>
            <a:off x="2374271" y="4028343"/>
            <a:ext cx="3533409" cy="5428"/>
          </a:xfrm>
          <a:custGeom>
            <a:avLst/>
            <a:gdLst>
              <a:gd name="T0" fmla="*/ 156 w 2604"/>
              <a:gd name="T1" fmla="*/ 0 h 4"/>
              <a:gd name="T2" fmla="*/ 192 w 2604"/>
              <a:gd name="T3" fmla="*/ 4 h 4"/>
              <a:gd name="T4" fmla="*/ 192 w 2604"/>
              <a:gd name="T5" fmla="*/ 0 h 4"/>
              <a:gd name="T6" fmla="*/ 348 w 2604"/>
              <a:gd name="T7" fmla="*/ 4 h 4"/>
              <a:gd name="T8" fmla="*/ 288 w 2604"/>
              <a:gd name="T9" fmla="*/ 4 h 4"/>
              <a:gd name="T10" fmla="*/ 444 w 2604"/>
              <a:gd name="T11" fmla="*/ 0 h 4"/>
              <a:gd name="T12" fmla="*/ 480 w 2604"/>
              <a:gd name="T13" fmla="*/ 4 h 4"/>
              <a:gd name="T14" fmla="*/ 480 w 2604"/>
              <a:gd name="T15" fmla="*/ 0 h 4"/>
              <a:gd name="T16" fmla="*/ 636 w 2604"/>
              <a:gd name="T17" fmla="*/ 4 h 4"/>
              <a:gd name="T18" fmla="*/ 576 w 2604"/>
              <a:gd name="T19" fmla="*/ 4 h 4"/>
              <a:gd name="T20" fmla="*/ 732 w 2604"/>
              <a:gd name="T21" fmla="*/ 0 h 4"/>
              <a:gd name="T22" fmla="*/ 768 w 2604"/>
              <a:gd name="T23" fmla="*/ 4 h 4"/>
              <a:gd name="T24" fmla="*/ 768 w 2604"/>
              <a:gd name="T25" fmla="*/ 0 h 4"/>
              <a:gd name="T26" fmla="*/ 924 w 2604"/>
              <a:gd name="T27" fmla="*/ 4 h 4"/>
              <a:gd name="T28" fmla="*/ 864 w 2604"/>
              <a:gd name="T29" fmla="*/ 4 h 4"/>
              <a:gd name="T30" fmla="*/ 1020 w 2604"/>
              <a:gd name="T31" fmla="*/ 0 h 4"/>
              <a:gd name="T32" fmla="*/ 1056 w 2604"/>
              <a:gd name="T33" fmla="*/ 4 h 4"/>
              <a:gd name="T34" fmla="*/ 1056 w 2604"/>
              <a:gd name="T35" fmla="*/ 0 h 4"/>
              <a:gd name="T36" fmla="*/ 1212 w 2604"/>
              <a:gd name="T37" fmla="*/ 4 h 4"/>
              <a:gd name="T38" fmla="*/ 1152 w 2604"/>
              <a:gd name="T39" fmla="*/ 4 h 4"/>
              <a:gd name="T40" fmla="*/ 1308 w 2604"/>
              <a:gd name="T41" fmla="*/ 0 h 4"/>
              <a:gd name="T42" fmla="*/ 1344 w 2604"/>
              <a:gd name="T43" fmla="*/ 4 h 4"/>
              <a:gd name="T44" fmla="*/ 1344 w 2604"/>
              <a:gd name="T45" fmla="*/ 0 h 4"/>
              <a:gd name="T46" fmla="*/ 1500 w 2604"/>
              <a:gd name="T47" fmla="*/ 4 h 4"/>
              <a:gd name="T48" fmla="*/ 1440 w 2604"/>
              <a:gd name="T49" fmla="*/ 4 h 4"/>
              <a:gd name="T50" fmla="*/ 1596 w 2604"/>
              <a:gd name="T51" fmla="*/ 0 h 4"/>
              <a:gd name="T52" fmla="*/ 1632 w 2604"/>
              <a:gd name="T53" fmla="*/ 4 h 4"/>
              <a:gd name="T54" fmla="*/ 1632 w 2604"/>
              <a:gd name="T55" fmla="*/ 0 h 4"/>
              <a:gd name="T56" fmla="*/ 1788 w 2604"/>
              <a:gd name="T57" fmla="*/ 4 h 4"/>
              <a:gd name="T58" fmla="*/ 1728 w 2604"/>
              <a:gd name="T59" fmla="*/ 4 h 4"/>
              <a:gd name="T60" fmla="*/ 1884 w 2604"/>
              <a:gd name="T61" fmla="*/ 0 h 4"/>
              <a:gd name="T62" fmla="*/ 1920 w 2604"/>
              <a:gd name="T63" fmla="*/ 4 h 4"/>
              <a:gd name="T64" fmla="*/ 1920 w 2604"/>
              <a:gd name="T65" fmla="*/ 0 h 4"/>
              <a:gd name="T66" fmla="*/ 2076 w 2604"/>
              <a:gd name="T67" fmla="*/ 4 h 4"/>
              <a:gd name="T68" fmla="*/ 2016 w 2604"/>
              <a:gd name="T69" fmla="*/ 4 h 4"/>
              <a:gd name="T70" fmla="*/ 2172 w 2604"/>
              <a:gd name="T71" fmla="*/ 0 h 4"/>
              <a:gd name="T72" fmla="*/ 2208 w 2604"/>
              <a:gd name="T73" fmla="*/ 4 h 4"/>
              <a:gd name="T74" fmla="*/ 2208 w 2604"/>
              <a:gd name="T75" fmla="*/ 0 h 4"/>
              <a:gd name="T76" fmla="*/ 2364 w 2604"/>
              <a:gd name="T77" fmla="*/ 4 h 4"/>
              <a:gd name="T78" fmla="*/ 2304 w 2604"/>
              <a:gd name="T79" fmla="*/ 4 h 4"/>
              <a:gd name="T80" fmla="*/ 2460 w 2604"/>
              <a:gd name="T81" fmla="*/ 0 h 4"/>
              <a:gd name="T82" fmla="*/ 2496 w 2604"/>
              <a:gd name="T83" fmla="*/ 4 h 4"/>
              <a:gd name="T84" fmla="*/ 2496 w 2604"/>
              <a:gd name="T85" fmla="*/ 0 h 4"/>
              <a:gd name="T86" fmla="*/ 2604 w 2604"/>
              <a:gd name="T87" fmla="*/ 4 h 4"/>
              <a:gd name="T88" fmla="*/ 2592 w 2604"/>
              <a:gd name="T89" fmla="*/ 4 h 4"/>
              <a:gd name="T90" fmla="*/ 60 w 2604"/>
              <a:gd name="T9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04" h="4">
                <a:moveTo>
                  <a:pt x="96" y="4"/>
                </a:moveTo>
                <a:lnTo>
                  <a:pt x="156" y="4"/>
                </a:lnTo>
                <a:lnTo>
                  <a:pt x="156" y="0"/>
                </a:lnTo>
                <a:lnTo>
                  <a:pt x="96" y="0"/>
                </a:lnTo>
                <a:lnTo>
                  <a:pt x="96" y="4"/>
                </a:lnTo>
                <a:close/>
                <a:moveTo>
                  <a:pt x="192" y="4"/>
                </a:moveTo>
                <a:lnTo>
                  <a:pt x="252" y="4"/>
                </a:lnTo>
                <a:lnTo>
                  <a:pt x="252" y="0"/>
                </a:lnTo>
                <a:lnTo>
                  <a:pt x="192" y="0"/>
                </a:lnTo>
                <a:lnTo>
                  <a:pt x="192" y="4"/>
                </a:lnTo>
                <a:close/>
                <a:moveTo>
                  <a:pt x="288" y="4"/>
                </a:moveTo>
                <a:lnTo>
                  <a:pt x="348" y="4"/>
                </a:lnTo>
                <a:lnTo>
                  <a:pt x="348" y="0"/>
                </a:lnTo>
                <a:lnTo>
                  <a:pt x="288" y="0"/>
                </a:lnTo>
                <a:lnTo>
                  <a:pt x="288" y="4"/>
                </a:lnTo>
                <a:close/>
                <a:moveTo>
                  <a:pt x="384" y="4"/>
                </a:moveTo>
                <a:lnTo>
                  <a:pt x="444" y="4"/>
                </a:lnTo>
                <a:lnTo>
                  <a:pt x="444" y="0"/>
                </a:lnTo>
                <a:lnTo>
                  <a:pt x="384" y="0"/>
                </a:lnTo>
                <a:lnTo>
                  <a:pt x="384" y="4"/>
                </a:lnTo>
                <a:close/>
                <a:moveTo>
                  <a:pt x="480" y="4"/>
                </a:moveTo>
                <a:lnTo>
                  <a:pt x="540" y="4"/>
                </a:lnTo>
                <a:lnTo>
                  <a:pt x="540" y="0"/>
                </a:lnTo>
                <a:lnTo>
                  <a:pt x="480" y="0"/>
                </a:lnTo>
                <a:lnTo>
                  <a:pt x="480" y="4"/>
                </a:lnTo>
                <a:close/>
                <a:moveTo>
                  <a:pt x="576" y="4"/>
                </a:moveTo>
                <a:lnTo>
                  <a:pt x="636" y="4"/>
                </a:lnTo>
                <a:lnTo>
                  <a:pt x="636" y="0"/>
                </a:lnTo>
                <a:lnTo>
                  <a:pt x="576" y="0"/>
                </a:lnTo>
                <a:lnTo>
                  <a:pt x="576" y="4"/>
                </a:lnTo>
                <a:close/>
                <a:moveTo>
                  <a:pt x="672" y="4"/>
                </a:moveTo>
                <a:lnTo>
                  <a:pt x="732" y="4"/>
                </a:lnTo>
                <a:lnTo>
                  <a:pt x="732" y="0"/>
                </a:lnTo>
                <a:lnTo>
                  <a:pt x="672" y="0"/>
                </a:lnTo>
                <a:lnTo>
                  <a:pt x="672" y="4"/>
                </a:lnTo>
                <a:close/>
                <a:moveTo>
                  <a:pt x="768" y="4"/>
                </a:moveTo>
                <a:lnTo>
                  <a:pt x="828" y="4"/>
                </a:lnTo>
                <a:lnTo>
                  <a:pt x="828" y="0"/>
                </a:lnTo>
                <a:lnTo>
                  <a:pt x="768" y="0"/>
                </a:lnTo>
                <a:lnTo>
                  <a:pt x="768" y="4"/>
                </a:lnTo>
                <a:close/>
                <a:moveTo>
                  <a:pt x="864" y="4"/>
                </a:moveTo>
                <a:lnTo>
                  <a:pt x="924" y="4"/>
                </a:lnTo>
                <a:lnTo>
                  <a:pt x="924" y="0"/>
                </a:lnTo>
                <a:lnTo>
                  <a:pt x="864" y="0"/>
                </a:lnTo>
                <a:lnTo>
                  <a:pt x="864" y="4"/>
                </a:lnTo>
                <a:close/>
                <a:moveTo>
                  <a:pt x="960" y="4"/>
                </a:moveTo>
                <a:lnTo>
                  <a:pt x="1020" y="4"/>
                </a:lnTo>
                <a:lnTo>
                  <a:pt x="1020" y="0"/>
                </a:lnTo>
                <a:lnTo>
                  <a:pt x="960" y="0"/>
                </a:lnTo>
                <a:lnTo>
                  <a:pt x="960" y="4"/>
                </a:lnTo>
                <a:close/>
                <a:moveTo>
                  <a:pt x="1056" y="4"/>
                </a:moveTo>
                <a:lnTo>
                  <a:pt x="1116" y="4"/>
                </a:lnTo>
                <a:lnTo>
                  <a:pt x="1116" y="0"/>
                </a:lnTo>
                <a:lnTo>
                  <a:pt x="1056" y="0"/>
                </a:lnTo>
                <a:lnTo>
                  <a:pt x="1056" y="4"/>
                </a:lnTo>
                <a:close/>
                <a:moveTo>
                  <a:pt x="1152" y="4"/>
                </a:moveTo>
                <a:lnTo>
                  <a:pt x="1212" y="4"/>
                </a:lnTo>
                <a:lnTo>
                  <a:pt x="1212" y="0"/>
                </a:lnTo>
                <a:lnTo>
                  <a:pt x="1152" y="0"/>
                </a:lnTo>
                <a:lnTo>
                  <a:pt x="1152" y="4"/>
                </a:lnTo>
                <a:close/>
                <a:moveTo>
                  <a:pt x="1248" y="4"/>
                </a:moveTo>
                <a:lnTo>
                  <a:pt x="1308" y="4"/>
                </a:lnTo>
                <a:lnTo>
                  <a:pt x="1308" y="0"/>
                </a:lnTo>
                <a:lnTo>
                  <a:pt x="1248" y="0"/>
                </a:lnTo>
                <a:lnTo>
                  <a:pt x="1248" y="4"/>
                </a:lnTo>
                <a:close/>
                <a:moveTo>
                  <a:pt x="1344" y="4"/>
                </a:moveTo>
                <a:lnTo>
                  <a:pt x="1404" y="4"/>
                </a:lnTo>
                <a:lnTo>
                  <a:pt x="1404" y="0"/>
                </a:lnTo>
                <a:lnTo>
                  <a:pt x="1344" y="0"/>
                </a:lnTo>
                <a:lnTo>
                  <a:pt x="1344" y="4"/>
                </a:lnTo>
                <a:close/>
                <a:moveTo>
                  <a:pt x="1440" y="4"/>
                </a:moveTo>
                <a:lnTo>
                  <a:pt x="1500" y="4"/>
                </a:lnTo>
                <a:lnTo>
                  <a:pt x="1500" y="0"/>
                </a:lnTo>
                <a:lnTo>
                  <a:pt x="1440" y="0"/>
                </a:lnTo>
                <a:lnTo>
                  <a:pt x="1440" y="4"/>
                </a:lnTo>
                <a:close/>
                <a:moveTo>
                  <a:pt x="1536" y="4"/>
                </a:moveTo>
                <a:lnTo>
                  <a:pt x="1596" y="4"/>
                </a:lnTo>
                <a:lnTo>
                  <a:pt x="1596" y="0"/>
                </a:lnTo>
                <a:lnTo>
                  <a:pt x="1536" y="0"/>
                </a:lnTo>
                <a:lnTo>
                  <a:pt x="1536" y="4"/>
                </a:lnTo>
                <a:close/>
                <a:moveTo>
                  <a:pt x="1632" y="4"/>
                </a:moveTo>
                <a:lnTo>
                  <a:pt x="1692" y="4"/>
                </a:lnTo>
                <a:lnTo>
                  <a:pt x="1692" y="0"/>
                </a:lnTo>
                <a:lnTo>
                  <a:pt x="1632" y="0"/>
                </a:lnTo>
                <a:lnTo>
                  <a:pt x="1632" y="4"/>
                </a:lnTo>
                <a:close/>
                <a:moveTo>
                  <a:pt x="1728" y="4"/>
                </a:moveTo>
                <a:lnTo>
                  <a:pt x="1788" y="4"/>
                </a:lnTo>
                <a:lnTo>
                  <a:pt x="1788" y="0"/>
                </a:lnTo>
                <a:lnTo>
                  <a:pt x="1728" y="0"/>
                </a:lnTo>
                <a:lnTo>
                  <a:pt x="1728" y="4"/>
                </a:lnTo>
                <a:close/>
                <a:moveTo>
                  <a:pt x="1824" y="4"/>
                </a:moveTo>
                <a:lnTo>
                  <a:pt x="1884" y="4"/>
                </a:lnTo>
                <a:lnTo>
                  <a:pt x="1884" y="0"/>
                </a:lnTo>
                <a:lnTo>
                  <a:pt x="1824" y="0"/>
                </a:lnTo>
                <a:lnTo>
                  <a:pt x="1824" y="4"/>
                </a:lnTo>
                <a:close/>
                <a:moveTo>
                  <a:pt x="1920" y="4"/>
                </a:moveTo>
                <a:lnTo>
                  <a:pt x="1980" y="4"/>
                </a:lnTo>
                <a:lnTo>
                  <a:pt x="1980" y="0"/>
                </a:lnTo>
                <a:lnTo>
                  <a:pt x="1920" y="0"/>
                </a:lnTo>
                <a:lnTo>
                  <a:pt x="1920" y="4"/>
                </a:lnTo>
                <a:close/>
                <a:moveTo>
                  <a:pt x="2016" y="4"/>
                </a:moveTo>
                <a:lnTo>
                  <a:pt x="2076" y="4"/>
                </a:lnTo>
                <a:lnTo>
                  <a:pt x="2076" y="0"/>
                </a:lnTo>
                <a:lnTo>
                  <a:pt x="2016" y="0"/>
                </a:lnTo>
                <a:lnTo>
                  <a:pt x="2016" y="4"/>
                </a:lnTo>
                <a:close/>
                <a:moveTo>
                  <a:pt x="2112" y="4"/>
                </a:moveTo>
                <a:lnTo>
                  <a:pt x="2172" y="4"/>
                </a:lnTo>
                <a:lnTo>
                  <a:pt x="2172" y="0"/>
                </a:lnTo>
                <a:lnTo>
                  <a:pt x="2112" y="0"/>
                </a:lnTo>
                <a:lnTo>
                  <a:pt x="2112" y="4"/>
                </a:lnTo>
                <a:close/>
                <a:moveTo>
                  <a:pt x="2208" y="4"/>
                </a:moveTo>
                <a:lnTo>
                  <a:pt x="2268" y="4"/>
                </a:lnTo>
                <a:lnTo>
                  <a:pt x="2268" y="0"/>
                </a:lnTo>
                <a:lnTo>
                  <a:pt x="2208" y="0"/>
                </a:lnTo>
                <a:lnTo>
                  <a:pt x="2208" y="4"/>
                </a:lnTo>
                <a:close/>
                <a:moveTo>
                  <a:pt x="2304" y="4"/>
                </a:moveTo>
                <a:lnTo>
                  <a:pt x="2364" y="4"/>
                </a:lnTo>
                <a:lnTo>
                  <a:pt x="2364" y="0"/>
                </a:lnTo>
                <a:lnTo>
                  <a:pt x="2304" y="0"/>
                </a:lnTo>
                <a:lnTo>
                  <a:pt x="2304" y="4"/>
                </a:lnTo>
                <a:close/>
                <a:moveTo>
                  <a:pt x="2400" y="4"/>
                </a:moveTo>
                <a:lnTo>
                  <a:pt x="2460" y="4"/>
                </a:lnTo>
                <a:lnTo>
                  <a:pt x="2460" y="0"/>
                </a:lnTo>
                <a:lnTo>
                  <a:pt x="2400" y="0"/>
                </a:lnTo>
                <a:lnTo>
                  <a:pt x="2400" y="4"/>
                </a:lnTo>
                <a:close/>
                <a:moveTo>
                  <a:pt x="2496" y="4"/>
                </a:moveTo>
                <a:lnTo>
                  <a:pt x="2556" y="4"/>
                </a:lnTo>
                <a:lnTo>
                  <a:pt x="2556" y="0"/>
                </a:lnTo>
                <a:lnTo>
                  <a:pt x="2496" y="0"/>
                </a:lnTo>
                <a:lnTo>
                  <a:pt x="2496" y="4"/>
                </a:lnTo>
                <a:close/>
                <a:moveTo>
                  <a:pt x="2592" y="4"/>
                </a:moveTo>
                <a:lnTo>
                  <a:pt x="2604" y="4"/>
                </a:lnTo>
                <a:lnTo>
                  <a:pt x="2604" y="0"/>
                </a:lnTo>
                <a:lnTo>
                  <a:pt x="2592" y="0"/>
                </a:lnTo>
                <a:lnTo>
                  <a:pt x="2592" y="4"/>
                </a:lnTo>
                <a:close/>
                <a:moveTo>
                  <a:pt x="0" y="4"/>
                </a:moveTo>
                <a:lnTo>
                  <a:pt x="60" y="4"/>
                </a:lnTo>
                <a:lnTo>
                  <a:pt x="60" y="0"/>
                </a:lnTo>
                <a:lnTo>
                  <a:pt x="0" y="0"/>
                </a:lnTo>
                <a:lnTo>
                  <a:pt x="0" y="4"/>
                </a:lnTo>
                <a:close/>
              </a:path>
            </a:pathLst>
          </a:custGeom>
          <a:solidFill>
            <a:srgbClr val="000000"/>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4" name="Rectangle 57"/>
          <p:cNvSpPr>
            <a:spLocks noChangeArrowheads="1"/>
          </p:cNvSpPr>
          <p:nvPr/>
        </p:nvSpPr>
        <p:spPr bwMode="auto">
          <a:xfrm>
            <a:off x="4184512" y="1939994"/>
            <a:ext cx="125835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300" dirty="0" smtClean="0">
                <a:solidFill>
                  <a:srgbClr val="000000"/>
                </a:solidFill>
              </a:rPr>
              <a:t>mean +/- 95% CI</a:t>
            </a:r>
            <a:endParaRPr lang="en-US" altLang="en-US" sz="1800" dirty="0" smtClean="0">
              <a:solidFill>
                <a:prstClr val="black"/>
              </a:solidFill>
            </a:endParaRPr>
          </a:p>
        </p:txBody>
      </p:sp>
      <p:sp>
        <p:nvSpPr>
          <p:cNvPr id="1025" name="Line 58"/>
          <p:cNvSpPr>
            <a:spLocks noChangeShapeType="1"/>
          </p:cNvSpPr>
          <p:nvPr/>
        </p:nvSpPr>
        <p:spPr bwMode="auto">
          <a:xfrm>
            <a:off x="3892028" y="2047993"/>
            <a:ext cx="244245"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8" name="Rectangle 59"/>
          <p:cNvSpPr>
            <a:spLocks noChangeArrowheads="1"/>
          </p:cNvSpPr>
          <p:nvPr/>
        </p:nvSpPr>
        <p:spPr bwMode="auto">
          <a:xfrm>
            <a:off x="3815770" y="1890152"/>
            <a:ext cx="1637248" cy="286312"/>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 name="Rectangle 19"/>
          <p:cNvSpPr>
            <a:spLocks noChangeArrowheads="1"/>
          </p:cNvSpPr>
          <p:nvPr/>
        </p:nvSpPr>
        <p:spPr bwMode="auto">
          <a:xfrm>
            <a:off x="150471" y="2369430"/>
            <a:ext cx="18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dirty="0" smtClean="0">
                <a:solidFill>
                  <a:srgbClr val="262626"/>
                </a:solidFill>
              </a:rPr>
              <a:t>Mean decrease in BP (MAP in mm Hg)</a:t>
            </a:r>
            <a:endParaRPr lang="en-US" altLang="en-US" sz="1800" dirty="0" smtClean="0">
              <a:solidFill>
                <a:prstClr val="black"/>
              </a:solidFill>
            </a:endParaRPr>
          </a:p>
        </p:txBody>
      </p:sp>
      <p:grpSp>
        <p:nvGrpSpPr>
          <p:cNvPr id="1034" name="Group 1033"/>
          <p:cNvGrpSpPr/>
          <p:nvPr/>
        </p:nvGrpSpPr>
        <p:grpSpPr>
          <a:xfrm>
            <a:off x="5307809" y="2251737"/>
            <a:ext cx="190164" cy="2077194"/>
            <a:chOff x="5462943" y="3404711"/>
            <a:chExt cx="50206" cy="1190016"/>
          </a:xfrm>
        </p:grpSpPr>
        <p:sp>
          <p:nvSpPr>
            <p:cNvPr id="56" name="Line 49"/>
            <p:cNvSpPr>
              <a:spLocks noChangeShapeType="1"/>
            </p:cNvSpPr>
            <p:nvPr/>
          </p:nvSpPr>
          <p:spPr bwMode="auto">
            <a:xfrm flipV="1">
              <a:off x="5487367" y="3404711"/>
              <a:ext cx="0" cy="1190016"/>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Line 51"/>
            <p:cNvSpPr>
              <a:spLocks noChangeShapeType="1"/>
            </p:cNvSpPr>
            <p:nvPr/>
          </p:nvSpPr>
          <p:spPr bwMode="auto">
            <a:xfrm>
              <a:off x="5462943" y="4594727"/>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53"/>
            <p:cNvSpPr>
              <a:spLocks noChangeShapeType="1"/>
            </p:cNvSpPr>
            <p:nvPr/>
          </p:nvSpPr>
          <p:spPr bwMode="auto">
            <a:xfrm>
              <a:off x="5462943" y="3404711"/>
              <a:ext cx="50206" cy="0"/>
            </a:xfrm>
            <a:prstGeom prst="line">
              <a:avLst/>
            </a:prstGeom>
            <a:noFill/>
            <a:ln w="1270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 name="Oval 2"/>
          <p:cNvSpPr/>
          <p:nvPr/>
        </p:nvSpPr>
        <p:spPr>
          <a:xfrm>
            <a:off x="5325762" y="3954162"/>
            <a:ext cx="160638" cy="1606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Oval 51"/>
          <p:cNvSpPr/>
          <p:nvPr/>
        </p:nvSpPr>
        <p:spPr>
          <a:xfrm>
            <a:off x="5329878" y="2772006"/>
            <a:ext cx="160638" cy="1606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1112112" y="704161"/>
            <a:ext cx="6944498" cy="830997"/>
          </a:xfrm>
          <a:prstGeom prst="rect">
            <a:avLst/>
          </a:prstGeom>
        </p:spPr>
        <p:txBody>
          <a:bodyPr wrap="square">
            <a:spAutoFit/>
          </a:bodyPr>
          <a:lstStyle/>
          <a:p>
            <a:pPr algn="ctr"/>
            <a:r>
              <a:rPr lang="en-US" dirty="0">
                <a:solidFill>
                  <a:prstClr val="black"/>
                </a:solidFill>
              </a:rPr>
              <a:t>The </a:t>
            </a:r>
            <a:r>
              <a:rPr lang="en-US" b="1" dirty="0" err="1">
                <a:solidFill>
                  <a:prstClr val="black"/>
                </a:solidFill>
              </a:rPr>
              <a:t>counternull</a:t>
            </a:r>
            <a:r>
              <a:rPr lang="en-US" dirty="0">
                <a:solidFill>
                  <a:prstClr val="black"/>
                </a:solidFill>
              </a:rPr>
              <a:t> value of </a:t>
            </a:r>
            <a:r>
              <a:rPr lang="en-US" dirty="0" smtClean="0">
                <a:solidFill>
                  <a:prstClr val="black"/>
                </a:solidFill>
              </a:rPr>
              <a:t>an obtained </a:t>
            </a:r>
            <a:r>
              <a:rPr lang="en-US" dirty="0">
                <a:solidFill>
                  <a:prstClr val="black"/>
                </a:solidFill>
              </a:rPr>
              <a:t>effect size is that </a:t>
            </a:r>
            <a:r>
              <a:rPr lang="en-US" dirty="0" smtClean="0">
                <a:solidFill>
                  <a:prstClr val="black"/>
                </a:solidFill>
              </a:rPr>
              <a:t>non-null </a:t>
            </a:r>
            <a:r>
              <a:rPr lang="en-US" dirty="0">
                <a:solidFill>
                  <a:prstClr val="black"/>
                </a:solidFill>
              </a:rPr>
              <a:t>magnitude of </a:t>
            </a:r>
            <a:r>
              <a:rPr lang="en-US" dirty="0" smtClean="0">
                <a:solidFill>
                  <a:prstClr val="black"/>
                </a:solidFill>
              </a:rPr>
              <a:t>effect size </a:t>
            </a:r>
            <a:r>
              <a:rPr lang="en-US" dirty="0">
                <a:solidFill>
                  <a:prstClr val="black"/>
                </a:solidFill>
              </a:rPr>
              <a:t>that is supported by exactly the same amount </a:t>
            </a:r>
            <a:r>
              <a:rPr lang="en-US" dirty="0" smtClean="0">
                <a:solidFill>
                  <a:prstClr val="black"/>
                </a:solidFill>
              </a:rPr>
              <a:t>of evidence </a:t>
            </a:r>
            <a:r>
              <a:rPr lang="en-US" dirty="0">
                <a:solidFill>
                  <a:prstClr val="black"/>
                </a:solidFill>
              </a:rPr>
              <a:t>as is the null value of the effect size</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2428999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625" y="47625"/>
            <a:ext cx="1731949"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pPr>
            <a:r>
              <a:rPr lang="en-US" altLang="en-US" sz="2400" dirty="0" smtClean="0">
                <a:solidFill>
                  <a:prstClr val="white"/>
                </a:solidFill>
                <a:latin typeface="Calibri"/>
                <a:cs typeface="Arial" panose="020B0604020202020204" pitchFamily="34" charset="0"/>
              </a:rPr>
              <a:t>A case study</a:t>
            </a:r>
            <a:endParaRPr lang="en-US" altLang="en-US" sz="2400" dirty="0">
              <a:solidFill>
                <a:prstClr val="white"/>
              </a:solidFill>
              <a:latin typeface="Calibri"/>
              <a:cs typeface="Arial" panose="020B0604020202020204" pitchFamily="34" charset="0"/>
            </a:endParaRPr>
          </a:p>
        </p:txBody>
      </p:sp>
      <p:pic>
        <p:nvPicPr>
          <p:cNvPr id="5122" name="Picture 2" descr="https://pbs.twimg.com/media/DRAv4w_W4AEs_ob.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948" y="222421"/>
            <a:ext cx="3224912" cy="6495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1828" y="672327"/>
            <a:ext cx="4863831" cy="5693866"/>
          </a:xfrm>
          <a:prstGeom prst="rect">
            <a:avLst/>
          </a:prstGeom>
        </p:spPr>
        <p:txBody>
          <a:bodyPr wrap="square">
            <a:spAutoFit/>
          </a:bodyPr>
          <a:lstStyle/>
          <a:p>
            <a:r>
              <a:rPr lang="en-US" sz="1400" dirty="0" smtClean="0"/>
              <a:t>“ONE </a:t>
            </a:r>
            <a:r>
              <a:rPr lang="en-US" sz="1400" dirty="0"/>
              <a:t>theory to explain the low share of women in senior academic jobs </a:t>
            </a:r>
            <a:r>
              <a:rPr lang="en-US" sz="1400" dirty="0" smtClean="0"/>
              <a:t>is that </a:t>
            </a:r>
            <a:r>
              <a:rPr lang="en-US" sz="1400" dirty="0"/>
              <a:t>they have less self-confidence than men. This hypothesis </a:t>
            </a:r>
            <a:r>
              <a:rPr lang="en-US" sz="1400" dirty="0" smtClean="0"/>
              <a:t>is supported </a:t>
            </a:r>
            <a:r>
              <a:rPr lang="en-US" sz="1400" dirty="0"/>
              <a:t>by data in a new working paper, by a team of researchers </a:t>
            </a:r>
            <a:r>
              <a:rPr lang="en-US" sz="1400" dirty="0" smtClean="0"/>
              <a:t>from five </a:t>
            </a:r>
            <a:r>
              <a:rPr lang="en-US" sz="1400" dirty="0"/>
              <a:t>universities in America and Europe. In this study, observers </a:t>
            </a:r>
            <a:r>
              <a:rPr lang="en-US" sz="1400" dirty="0" smtClean="0"/>
              <a:t>counted the </a:t>
            </a:r>
            <a:r>
              <a:rPr lang="en-US" sz="1400" dirty="0"/>
              <a:t>attendees, and the questions they asked, at </a:t>
            </a:r>
            <a:r>
              <a:rPr lang="en-US" sz="1400" dirty="0" smtClean="0"/>
              <a:t>249 </a:t>
            </a:r>
            <a:r>
              <a:rPr lang="en-US" sz="1400" dirty="0"/>
              <a:t>departmental </a:t>
            </a:r>
            <a:r>
              <a:rPr lang="en-US" sz="1400" dirty="0" smtClean="0"/>
              <a:t>talks and </a:t>
            </a:r>
            <a:r>
              <a:rPr lang="en-US" sz="1400" dirty="0"/>
              <a:t>seminars in biology, psychology and philosophy that took place at </a:t>
            </a:r>
            <a:r>
              <a:rPr lang="en-US" sz="1400" dirty="0" smtClean="0"/>
              <a:t>35 universities </a:t>
            </a:r>
            <a:r>
              <a:rPr lang="en-US" sz="1400" dirty="0"/>
              <a:t>in ten countries. On average, half of each </a:t>
            </a:r>
            <a:r>
              <a:rPr lang="en-US" sz="1400" dirty="0" smtClean="0"/>
              <a:t>seminar’s audience </a:t>
            </a:r>
            <a:r>
              <a:rPr lang="en-US" sz="1400" dirty="0"/>
              <a:t>was female. Men, however, were over 2.5 times more likely </a:t>
            </a:r>
            <a:r>
              <a:rPr lang="en-US" sz="1400" dirty="0" smtClean="0"/>
              <a:t>to pose </a:t>
            </a:r>
            <a:r>
              <a:rPr lang="en-US" sz="1400" dirty="0"/>
              <a:t>questions to the speakers—an action that may be viewed (rightly </a:t>
            </a:r>
            <a:r>
              <a:rPr lang="en-US" sz="1400" dirty="0" smtClean="0"/>
              <a:t>or wrongly</a:t>
            </a:r>
            <a:r>
              <a:rPr lang="en-US" sz="1400" dirty="0"/>
              <a:t>) as a sign of greater competence</a:t>
            </a:r>
            <a:r>
              <a:rPr lang="en-US" sz="1400" dirty="0" smtClean="0"/>
              <a:t>.</a:t>
            </a:r>
          </a:p>
          <a:p>
            <a:endParaRPr lang="en-US" sz="1400" dirty="0"/>
          </a:p>
          <a:p>
            <a:r>
              <a:rPr lang="en-US" sz="1400" dirty="0"/>
              <a:t>This male skew in question-asking was observable, however, only in </a:t>
            </a:r>
            <a:r>
              <a:rPr lang="en-US" sz="1400" dirty="0" smtClean="0"/>
              <a:t>those seminars </a:t>
            </a:r>
            <a:r>
              <a:rPr lang="en-US" sz="1400" dirty="0"/>
              <a:t>in which a man asked the first question. When a woman did </a:t>
            </a:r>
            <a:r>
              <a:rPr lang="en-US" sz="1400" dirty="0" smtClean="0"/>
              <a:t>so, the </a:t>
            </a:r>
            <a:r>
              <a:rPr lang="en-US" sz="1400" dirty="0"/>
              <a:t>gender split in question-asking was, on average, proportional to </a:t>
            </a:r>
            <a:r>
              <a:rPr lang="en-US" sz="1400" dirty="0" smtClean="0"/>
              <a:t>that of </a:t>
            </a:r>
            <a:r>
              <a:rPr lang="en-US" sz="1400" dirty="0"/>
              <a:t>the audience. Simply handing the microphone to a woman rather than </a:t>
            </a:r>
            <a:r>
              <a:rPr lang="en-US" sz="1400" dirty="0" smtClean="0"/>
              <a:t>a man </a:t>
            </a:r>
            <a:r>
              <a:rPr lang="en-US" sz="1400" dirty="0"/>
              <a:t>when the floor is opened for questions may make a difference, </a:t>
            </a:r>
            <a:r>
              <a:rPr lang="en-US" sz="1400" dirty="0" smtClean="0"/>
              <a:t>however small</a:t>
            </a:r>
            <a:r>
              <a:rPr lang="en-US" sz="1400" dirty="0"/>
              <a:t>, to one of academia’s most intractable problems</a:t>
            </a:r>
            <a:r>
              <a:rPr lang="en-US" sz="1400" dirty="0" smtClean="0"/>
              <a:t>.”</a:t>
            </a:r>
          </a:p>
          <a:p>
            <a:endParaRPr lang="en-US" sz="1400" dirty="0"/>
          </a:p>
          <a:p>
            <a:r>
              <a:rPr lang="en-US" sz="1400" i="1" dirty="0" smtClean="0"/>
              <a:t>The Economist</a:t>
            </a:r>
          </a:p>
          <a:p>
            <a:r>
              <a:rPr lang="en-US" sz="1400" dirty="0" smtClean="0"/>
              <a:t>Print edition | Science and Technology</a:t>
            </a:r>
          </a:p>
          <a:p>
            <a:r>
              <a:rPr lang="en-US" sz="1400" dirty="0" smtClean="0"/>
              <a:t>December 7, 2017</a:t>
            </a:r>
            <a:endParaRPr lang="en-US" sz="1400" dirty="0"/>
          </a:p>
        </p:txBody>
      </p:sp>
    </p:spTree>
    <p:extLst>
      <p:ext uri="{BB962C8B-B14F-4D97-AF65-F5344CB8AC3E}">
        <p14:creationId xmlns:p14="http://schemas.microsoft.com/office/powerpoint/2010/main" val="4143516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715" y="2470935"/>
            <a:ext cx="2630848" cy="1446550"/>
          </a:xfrm>
          <a:prstGeom prst="rect">
            <a:avLst/>
          </a:prstGeom>
          <a:noFill/>
        </p:spPr>
        <p:txBody>
          <a:bodyPr wrap="none" rtlCol="0">
            <a:spAutoFit/>
          </a:bodyPr>
          <a:lstStyle/>
          <a:p>
            <a:r>
              <a:rPr lang="en-US" sz="4400" dirty="0" smtClean="0"/>
              <a:t>Week #2:</a:t>
            </a:r>
          </a:p>
          <a:p>
            <a:r>
              <a:rPr lang="en-US" sz="4400" dirty="0" smtClean="0"/>
              <a:t>Follow-up</a:t>
            </a:r>
            <a:endParaRPr lang="en-US" sz="4400" dirty="0"/>
          </a:p>
        </p:txBody>
      </p:sp>
    </p:spTree>
    <p:extLst>
      <p:ext uri="{BB962C8B-B14F-4D97-AF65-F5344CB8AC3E}">
        <p14:creationId xmlns:p14="http://schemas.microsoft.com/office/powerpoint/2010/main" val="280811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 y="315694"/>
            <a:ext cx="4669959" cy="680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383" y="195948"/>
            <a:ext cx="4565242" cy="682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47625" y="47625"/>
            <a:ext cx="2833020"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white"/>
                </a:solidFill>
                <a:effectLst/>
                <a:uLnTx/>
                <a:uFillTx/>
                <a:latin typeface="Calibri"/>
                <a:ea typeface="+mn-ea"/>
                <a:cs typeface="Arial" panose="020B0604020202020204" pitchFamily="34" charset="0"/>
              </a:rPr>
              <a:t>A simulated surprise!</a:t>
            </a:r>
            <a:endParaRPr kumimoji="0" lang="en-US" altLang="en-US" sz="2400" b="0"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853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23812</TotalTime>
  <Words>1073</Words>
  <Application>Microsoft Office PowerPoint</Application>
  <PresentationFormat>On-screen Show (4:3)</PresentationFormat>
  <Paragraphs>95</Paragraphs>
  <Slides>10</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Richard T. Born</dc:creator>
  <cp:lastModifiedBy>Born, Richard T.</cp:lastModifiedBy>
  <cp:revision>1061</cp:revision>
  <cp:lastPrinted>2018-08-30T19:50:05Z</cp:lastPrinted>
  <dcterms:created xsi:type="dcterms:W3CDTF">2000-03-02T21:48:30Z</dcterms:created>
  <dcterms:modified xsi:type="dcterms:W3CDTF">2020-06-17T19:12:59Z</dcterms:modified>
</cp:coreProperties>
</file>