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78" d="100"/>
          <a:sy n="78" d="100"/>
        </p:scale>
        <p:origin x="72" y="7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EEAC4-0493-40D2-8C4A-253EF60409B2}"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14965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EEAC4-0493-40D2-8C4A-253EF60409B2}"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39417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EEAC4-0493-40D2-8C4A-253EF60409B2}"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250321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EEAC4-0493-40D2-8C4A-253EF60409B2}"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29664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6EEAC4-0493-40D2-8C4A-253EF60409B2}"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62466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6EEAC4-0493-40D2-8C4A-253EF60409B2}"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51084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6EEAC4-0493-40D2-8C4A-253EF60409B2}"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293115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6EEAC4-0493-40D2-8C4A-253EF60409B2}"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78538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EEAC4-0493-40D2-8C4A-253EF60409B2}"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94473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EEAC4-0493-40D2-8C4A-253EF60409B2}"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294612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EEAC4-0493-40D2-8C4A-253EF60409B2}"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3891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EEAC4-0493-40D2-8C4A-253EF60409B2}" type="datetimeFigureOut">
              <a:rPr lang="en-US" smtClean="0"/>
              <a:t>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D3F9-2507-4DC0-9266-6BD193A2C268}" type="slidenum">
              <a:rPr lang="en-US" smtClean="0"/>
              <a:t>‹#›</a:t>
            </a:fld>
            <a:endParaRPr lang="en-US"/>
          </a:p>
        </p:txBody>
      </p:sp>
    </p:spTree>
    <p:extLst>
      <p:ext uri="{BB962C8B-B14F-4D97-AF65-F5344CB8AC3E}">
        <p14:creationId xmlns:p14="http://schemas.microsoft.com/office/powerpoint/2010/main" val="2818604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7625" y="47625"/>
            <a:ext cx="3368230"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The “Hot Hand” Fallacy</a:t>
            </a:r>
            <a:endParaRPr lang="en-US" altLang="en-US" sz="2400" dirty="0">
              <a:solidFill>
                <a:prstClr val="white"/>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432925" y="435556"/>
            <a:ext cx="5609499" cy="2640225"/>
          </a:xfrm>
          <a:prstGeom prst="rect">
            <a:avLst/>
          </a:prstGeom>
        </p:spPr>
      </p:pic>
      <p:sp>
        <p:nvSpPr>
          <p:cNvPr id="6" name="Rectangle 5"/>
          <p:cNvSpPr/>
          <p:nvPr/>
        </p:nvSpPr>
        <p:spPr>
          <a:xfrm>
            <a:off x="47625" y="6413563"/>
            <a:ext cx="4416594" cy="369332"/>
          </a:xfrm>
          <a:prstGeom prst="rect">
            <a:avLst/>
          </a:prstGeom>
        </p:spPr>
        <p:txBody>
          <a:bodyPr wrap="none">
            <a:spAutoFit/>
          </a:bodyPr>
          <a:lstStyle/>
          <a:p>
            <a:r>
              <a:rPr lang="fr-FR" dirty="0" smtClean="0">
                <a:latin typeface="Arial" panose="020B0604020202020204" pitchFamily="34" charset="0"/>
                <a:cs typeface="Arial" panose="020B0604020202020204" pitchFamily="34" charset="0"/>
              </a:rPr>
              <a:t>Cognitive Psychology 17, 295-314 (1985)</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952633" y="3168965"/>
            <a:ext cx="8766466" cy="2800767"/>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We investigate the origin and the validity of common beliefs regarding "the hot hand" and "streak shooting" in the game of basketball. </a:t>
            </a:r>
            <a:r>
              <a:rPr lang="en-US" sz="1600" dirty="0" smtClean="0">
                <a:solidFill>
                  <a:srgbClr val="FF0000"/>
                </a:solidFill>
                <a:latin typeface="Arial" panose="020B0604020202020204" pitchFamily="34" charset="0"/>
                <a:cs typeface="Arial" panose="020B0604020202020204" pitchFamily="34" charset="0"/>
              </a:rPr>
              <a:t>Basketball players and fans alike tend to believe that a player's chance of hitting a shot are greater following a hit than following a miss on the previous shot. </a:t>
            </a:r>
            <a:r>
              <a:rPr lang="en-US" sz="1600" dirty="0" smtClean="0">
                <a:latin typeface="Arial" panose="020B0604020202020204" pitchFamily="34" charset="0"/>
                <a:cs typeface="Arial" panose="020B0604020202020204" pitchFamily="34" charset="0"/>
              </a:rPr>
              <a:t>However, detailed analyses of the shooting records of the Philadelphia 76ers provided </a:t>
            </a:r>
            <a:r>
              <a:rPr lang="en-US" sz="1600" dirty="0" smtClean="0">
                <a:solidFill>
                  <a:srgbClr val="FF0000"/>
                </a:solidFill>
                <a:latin typeface="Arial" panose="020B0604020202020204" pitchFamily="34" charset="0"/>
                <a:cs typeface="Arial" panose="020B0604020202020204" pitchFamily="34" charset="0"/>
              </a:rPr>
              <a:t>no evidence </a:t>
            </a:r>
            <a:r>
              <a:rPr lang="en-US" sz="1600" dirty="0" smtClean="0">
                <a:latin typeface="Arial" panose="020B0604020202020204" pitchFamily="34" charset="0"/>
                <a:cs typeface="Arial" panose="020B0604020202020204" pitchFamily="34" charset="0"/>
              </a:rPr>
              <a:t>for a positive correlation between the outcomes of successive shots. The same conclusions emerged from free-throw records of the Boston Celtics, and from a</a:t>
            </a:r>
          </a:p>
          <a:p>
            <a:r>
              <a:rPr lang="en-US" sz="1600" dirty="0" smtClean="0">
                <a:latin typeface="Arial" panose="020B0604020202020204" pitchFamily="34" charset="0"/>
                <a:cs typeface="Arial" panose="020B0604020202020204" pitchFamily="34" charset="0"/>
              </a:rPr>
              <a:t>controlled shooting experiment with the men and women of Cornell's varsity teams. The outcomes of previous shots influenced Cornell players' predictions but not their performance. The belief in the hot hand and the "detection" of streaks in random sequences is attributed to a </a:t>
            </a:r>
            <a:r>
              <a:rPr lang="en-US" sz="1600" dirty="0" smtClean="0">
                <a:solidFill>
                  <a:srgbClr val="FF0000"/>
                </a:solidFill>
                <a:latin typeface="Arial" panose="020B0604020202020204" pitchFamily="34" charset="0"/>
                <a:cs typeface="Arial" panose="020B0604020202020204" pitchFamily="34" charset="0"/>
              </a:rPr>
              <a:t>general misconception of chance according to which even short random sequences are thought to be highly representative of their generating process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14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7625" y="47625"/>
            <a:ext cx="6534161"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The “Hot Hand” Fallacy Revisited (30 </a:t>
            </a:r>
            <a:r>
              <a:rPr lang="en-US" altLang="en-US" sz="2400" dirty="0" err="1" smtClean="0">
                <a:solidFill>
                  <a:prstClr val="white"/>
                </a:solidFill>
                <a:latin typeface="Arial" panose="020B0604020202020204" pitchFamily="34" charset="0"/>
                <a:cs typeface="Arial" panose="020B0604020202020204" pitchFamily="34" charset="0"/>
              </a:rPr>
              <a:t>yrs</a:t>
            </a:r>
            <a:r>
              <a:rPr lang="en-US" altLang="en-US" sz="2400" dirty="0" smtClean="0">
                <a:solidFill>
                  <a:prstClr val="white"/>
                </a:solidFill>
                <a:latin typeface="Arial" panose="020B0604020202020204" pitchFamily="34" charset="0"/>
                <a:cs typeface="Arial" panose="020B0604020202020204" pitchFamily="34" charset="0"/>
              </a:rPr>
              <a:t> later)</a:t>
            </a:r>
            <a:endParaRPr lang="en-US" altLang="en-US" sz="2400" dirty="0">
              <a:solidFill>
                <a:prstClr val="white"/>
              </a:solidFill>
              <a:latin typeface="Arial" panose="020B0604020202020204" pitchFamily="34" charset="0"/>
              <a:cs typeface="Arial" panose="020B0604020202020204" pitchFamily="34" charset="0"/>
            </a:endParaRPr>
          </a:p>
        </p:txBody>
      </p:sp>
      <p:sp>
        <p:nvSpPr>
          <p:cNvPr id="8" name="TextBox 7"/>
          <p:cNvSpPr txBox="1"/>
          <p:nvPr/>
        </p:nvSpPr>
        <p:spPr>
          <a:xfrm>
            <a:off x="3724525" y="5635765"/>
            <a:ext cx="4213013" cy="461665"/>
          </a:xfrm>
          <a:prstGeom prst="rect">
            <a:avLst/>
          </a:prstGeom>
          <a:noFill/>
        </p:spPr>
        <p:txBody>
          <a:bodyPr wrap="none" rtlCol="0">
            <a:spAutoFit/>
          </a:bodyPr>
          <a:lstStyle/>
          <a:p>
            <a:r>
              <a:rPr lang="en-US" sz="2400" dirty="0" smtClean="0"/>
              <a:t>P(Hit | K hits) </a:t>
            </a:r>
            <a:r>
              <a:rPr lang="en-US" sz="2400" dirty="0" smtClean="0">
                <a:sym typeface="Symbol" panose="05050102010706020507" pitchFamily="18" charset="2"/>
              </a:rPr>
              <a:t> P(Hit | K misses)</a:t>
            </a:r>
            <a:endParaRPr lang="en-US" sz="2400" dirty="0"/>
          </a:p>
        </p:txBody>
      </p:sp>
      <p:pic>
        <p:nvPicPr>
          <p:cNvPr id="2" name="Picture 1"/>
          <p:cNvPicPr>
            <a:picLocks noChangeAspect="1"/>
          </p:cNvPicPr>
          <p:nvPr/>
        </p:nvPicPr>
        <p:blipFill>
          <a:blip r:embed="rId2"/>
          <a:stretch>
            <a:fillRect/>
          </a:stretch>
        </p:blipFill>
        <p:spPr>
          <a:xfrm>
            <a:off x="2780392" y="887253"/>
            <a:ext cx="6101280" cy="1716840"/>
          </a:xfrm>
          <a:prstGeom prst="rect">
            <a:avLst/>
          </a:prstGeom>
        </p:spPr>
      </p:pic>
      <p:sp>
        <p:nvSpPr>
          <p:cNvPr id="3" name="Rectangle 2"/>
          <p:cNvSpPr/>
          <p:nvPr/>
        </p:nvSpPr>
        <p:spPr>
          <a:xfrm>
            <a:off x="2346614" y="2602785"/>
            <a:ext cx="7207826" cy="2800767"/>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We prove that </a:t>
            </a:r>
            <a:r>
              <a:rPr lang="en-US" sz="1600" dirty="0" smtClean="0">
                <a:solidFill>
                  <a:srgbClr val="FF0000"/>
                </a:solidFill>
                <a:latin typeface="Arial" panose="020B0604020202020204" pitchFamily="34" charset="0"/>
                <a:cs typeface="Arial" panose="020B0604020202020204" pitchFamily="34" charset="0"/>
              </a:rPr>
              <a:t>a subtle but substantial </a:t>
            </a:r>
            <a:r>
              <a:rPr lang="en-US" sz="1600" b="1" dirty="0" smtClean="0">
                <a:solidFill>
                  <a:srgbClr val="FF0000"/>
                </a:solidFill>
                <a:latin typeface="Arial" panose="020B0604020202020204" pitchFamily="34" charset="0"/>
                <a:cs typeface="Arial" panose="020B0604020202020204" pitchFamily="34" charset="0"/>
              </a:rPr>
              <a:t>bias</a:t>
            </a:r>
            <a:r>
              <a:rPr lang="en-US" sz="1600" dirty="0" smtClean="0">
                <a:solidFill>
                  <a:srgbClr val="FF0000"/>
                </a:solidFill>
                <a:latin typeface="Arial" panose="020B0604020202020204" pitchFamily="34" charset="0"/>
                <a:cs typeface="Arial" panose="020B0604020202020204" pitchFamily="34" charset="0"/>
              </a:rPr>
              <a:t> exists in a standard measure of the conditional dependence of present outcomes on streaks of past outcomes in sequential data</a:t>
            </a:r>
            <a:r>
              <a:rPr lang="en-US" sz="1600" dirty="0" smtClean="0">
                <a:latin typeface="Arial" panose="020B0604020202020204" pitchFamily="34" charset="0"/>
                <a:cs typeface="Arial" panose="020B0604020202020204" pitchFamily="34" charset="0"/>
              </a:rPr>
              <a:t>. The magnitude of this novel form of selection bias generally decreases as the sequence gets longer, but increases in streak length, and remains substantial for a range of sequence lengths often used in empirical work. The bias has important implications for the literature that investigates incorrect beliefs in sequential decision making—most notably the Hot Hand Fallacy and the Gambler's Fallacy. </a:t>
            </a:r>
            <a:r>
              <a:rPr lang="en-US" sz="1600" dirty="0" smtClean="0">
                <a:solidFill>
                  <a:srgbClr val="FF0000"/>
                </a:solidFill>
                <a:latin typeface="Arial" panose="020B0604020202020204" pitchFamily="34" charset="0"/>
                <a:cs typeface="Arial" panose="020B0604020202020204" pitchFamily="34" charset="0"/>
              </a:rPr>
              <a:t>Upon correcting for the bias, the conclusions of prominent studies in the hot hand fallacy literature are reversed.</a:t>
            </a:r>
            <a:r>
              <a:rPr lang="en-US" sz="1600" dirty="0" smtClean="0">
                <a:latin typeface="Arial" panose="020B0604020202020204" pitchFamily="34" charset="0"/>
                <a:cs typeface="Arial" panose="020B0604020202020204" pitchFamily="34" charset="0"/>
              </a:rPr>
              <a:t> The bias also provides a novel structural explanation for how belief in the law of small numbers can persist in the face of experience.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643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8"/>
          <p:cNvSpPr>
            <a:spLocks noChangeShapeType="1"/>
          </p:cNvSpPr>
          <p:nvPr/>
        </p:nvSpPr>
        <p:spPr bwMode="auto">
          <a:xfrm>
            <a:off x="6880641" y="4696531"/>
            <a:ext cx="361815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 name="Line 9"/>
          <p:cNvSpPr>
            <a:spLocks noChangeShapeType="1"/>
          </p:cNvSpPr>
          <p:nvPr/>
        </p:nvSpPr>
        <p:spPr bwMode="auto">
          <a:xfrm>
            <a:off x="6880641" y="1837024"/>
            <a:ext cx="361815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 name="Line 10"/>
          <p:cNvSpPr>
            <a:spLocks noChangeShapeType="1"/>
          </p:cNvSpPr>
          <p:nvPr/>
        </p:nvSpPr>
        <p:spPr bwMode="auto">
          <a:xfrm flipV="1">
            <a:off x="6880641"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 name="Line 11"/>
          <p:cNvSpPr>
            <a:spLocks noChangeShapeType="1"/>
          </p:cNvSpPr>
          <p:nvPr/>
        </p:nvSpPr>
        <p:spPr bwMode="auto">
          <a:xfrm flipV="1">
            <a:off x="7283584"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 name="Line 12"/>
          <p:cNvSpPr>
            <a:spLocks noChangeShapeType="1"/>
          </p:cNvSpPr>
          <p:nvPr/>
        </p:nvSpPr>
        <p:spPr bwMode="auto">
          <a:xfrm flipV="1">
            <a:off x="7685138"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 name="Line 13"/>
          <p:cNvSpPr>
            <a:spLocks noChangeShapeType="1"/>
          </p:cNvSpPr>
          <p:nvPr/>
        </p:nvSpPr>
        <p:spPr bwMode="auto">
          <a:xfrm flipV="1">
            <a:off x="8086691"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 name="Line 14"/>
          <p:cNvSpPr>
            <a:spLocks noChangeShapeType="1"/>
          </p:cNvSpPr>
          <p:nvPr/>
        </p:nvSpPr>
        <p:spPr bwMode="auto">
          <a:xfrm flipV="1">
            <a:off x="8489635"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 name="Line 15"/>
          <p:cNvSpPr>
            <a:spLocks noChangeShapeType="1"/>
          </p:cNvSpPr>
          <p:nvPr/>
        </p:nvSpPr>
        <p:spPr bwMode="auto">
          <a:xfrm flipV="1">
            <a:off x="8891189"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1" name="Line 16"/>
          <p:cNvSpPr>
            <a:spLocks noChangeShapeType="1"/>
          </p:cNvSpPr>
          <p:nvPr/>
        </p:nvSpPr>
        <p:spPr bwMode="auto">
          <a:xfrm flipV="1">
            <a:off x="9292742"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 name="Line 17"/>
          <p:cNvSpPr>
            <a:spLocks noChangeShapeType="1"/>
          </p:cNvSpPr>
          <p:nvPr/>
        </p:nvSpPr>
        <p:spPr bwMode="auto">
          <a:xfrm flipV="1">
            <a:off x="9694297"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3" name="Line 18"/>
          <p:cNvSpPr>
            <a:spLocks noChangeShapeType="1"/>
          </p:cNvSpPr>
          <p:nvPr/>
        </p:nvSpPr>
        <p:spPr bwMode="auto">
          <a:xfrm flipV="1">
            <a:off x="10097240"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4" name="Line 19"/>
          <p:cNvSpPr>
            <a:spLocks noChangeShapeType="1"/>
          </p:cNvSpPr>
          <p:nvPr/>
        </p:nvSpPr>
        <p:spPr bwMode="auto">
          <a:xfrm flipV="1">
            <a:off x="10498793"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5" name="Line 20"/>
          <p:cNvSpPr>
            <a:spLocks noChangeShapeType="1"/>
          </p:cNvSpPr>
          <p:nvPr/>
        </p:nvSpPr>
        <p:spPr bwMode="auto">
          <a:xfrm>
            <a:off x="6880641"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6" name="Line 21"/>
          <p:cNvSpPr>
            <a:spLocks noChangeShapeType="1"/>
          </p:cNvSpPr>
          <p:nvPr/>
        </p:nvSpPr>
        <p:spPr bwMode="auto">
          <a:xfrm>
            <a:off x="7283584"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7" name="Line 22"/>
          <p:cNvSpPr>
            <a:spLocks noChangeShapeType="1"/>
          </p:cNvSpPr>
          <p:nvPr/>
        </p:nvSpPr>
        <p:spPr bwMode="auto">
          <a:xfrm>
            <a:off x="7685138"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8" name="Line 23"/>
          <p:cNvSpPr>
            <a:spLocks noChangeShapeType="1"/>
          </p:cNvSpPr>
          <p:nvPr/>
        </p:nvSpPr>
        <p:spPr bwMode="auto">
          <a:xfrm>
            <a:off x="8086691"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9" name="Line 24"/>
          <p:cNvSpPr>
            <a:spLocks noChangeShapeType="1"/>
          </p:cNvSpPr>
          <p:nvPr/>
        </p:nvSpPr>
        <p:spPr bwMode="auto">
          <a:xfrm>
            <a:off x="8489635"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0" name="Line 25"/>
          <p:cNvSpPr>
            <a:spLocks noChangeShapeType="1"/>
          </p:cNvSpPr>
          <p:nvPr/>
        </p:nvSpPr>
        <p:spPr bwMode="auto">
          <a:xfrm>
            <a:off x="8891189"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1" name="Line 26"/>
          <p:cNvSpPr>
            <a:spLocks noChangeShapeType="1"/>
          </p:cNvSpPr>
          <p:nvPr/>
        </p:nvSpPr>
        <p:spPr bwMode="auto">
          <a:xfrm>
            <a:off x="9292742"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2" name="Line 27"/>
          <p:cNvSpPr>
            <a:spLocks noChangeShapeType="1"/>
          </p:cNvSpPr>
          <p:nvPr/>
        </p:nvSpPr>
        <p:spPr bwMode="auto">
          <a:xfrm>
            <a:off x="9694297"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3" name="Line 28"/>
          <p:cNvSpPr>
            <a:spLocks noChangeShapeType="1"/>
          </p:cNvSpPr>
          <p:nvPr/>
        </p:nvSpPr>
        <p:spPr bwMode="auto">
          <a:xfrm>
            <a:off x="10097240"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4" name="Line 29"/>
          <p:cNvSpPr>
            <a:spLocks noChangeShapeType="1"/>
          </p:cNvSpPr>
          <p:nvPr/>
        </p:nvSpPr>
        <p:spPr bwMode="auto">
          <a:xfrm>
            <a:off x="10498793"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5" name="Rectangle 30"/>
          <p:cNvSpPr>
            <a:spLocks noChangeArrowheads="1"/>
          </p:cNvSpPr>
          <p:nvPr/>
        </p:nvSpPr>
        <p:spPr bwMode="auto">
          <a:xfrm>
            <a:off x="6822283" y="4763225"/>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50</a:t>
            </a:r>
            <a:endParaRPr kumimoji="0" lang="en-US" altLang="en-US" sz="1800" b="0" i="0" u="none" strike="noStrike" kern="0" cap="none" spc="0" normalizeH="0" baseline="0" noProof="0" smtClean="0">
              <a:ln>
                <a:noFill/>
              </a:ln>
              <a:solidFill>
                <a:prstClr val="black"/>
              </a:solidFill>
              <a:effectLst/>
              <a:uLnTx/>
              <a:uFillTx/>
            </a:endParaRPr>
          </a:p>
        </p:txBody>
      </p:sp>
      <p:sp>
        <p:nvSpPr>
          <p:cNvPr id="26" name="Rectangle 31"/>
          <p:cNvSpPr>
            <a:spLocks noChangeArrowheads="1"/>
          </p:cNvSpPr>
          <p:nvPr/>
        </p:nvSpPr>
        <p:spPr bwMode="auto">
          <a:xfrm>
            <a:off x="7189101"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100</a:t>
            </a:r>
            <a:endParaRPr kumimoji="0" lang="en-US" altLang="en-US" sz="1800" b="0" i="0" u="none" strike="noStrike" kern="0" cap="none" spc="0" normalizeH="0" baseline="0" noProof="0" smtClean="0">
              <a:ln>
                <a:noFill/>
              </a:ln>
              <a:solidFill>
                <a:prstClr val="black"/>
              </a:solidFill>
              <a:effectLst/>
              <a:uLnTx/>
              <a:uFillTx/>
            </a:endParaRPr>
          </a:p>
        </p:txBody>
      </p:sp>
      <p:sp>
        <p:nvSpPr>
          <p:cNvPr id="27" name="Rectangle 33"/>
          <p:cNvSpPr>
            <a:spLocks noChangeArrowheads="1"/>
          </p:cNvSpPr>
          <p:nvPr/>
        </p:nvSpPr>
        <p:spPr bwMode="auto">
          <a:xfrm>
            <a:off x="7997766"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200</a:t>
            </a:r>
            <a:endParaRPr kumimoji="0" lang="en-US" altLang="en-US" sz="1800" b="0" i="0" u="none" strike="noStrike" kern="0" cap="none" spc="0" normalizeH="0" baseline="0" noProof="0" smtClean="0">
              <a:ln>
                <a:noFill/>
              </a:ln>
              <a:solidFill>
                <a:prstClr val="black"/>
              </a:solidFill>
              <a:effectLst/>
              <a:uLnTx/>
              <a:uFillTx/>
            </a:endParaRPr>
          </a:p>
        </p:txBody>
      </p:sp>
      <p:sp>
        <p:nvSpPr>
          <p:cNvPr id="28" name="Rectangle 35"/>
          <p:cNvSpPr>
            <a:spLocks noChangeArrowheads="1"/>
          </p:cNvSpPr>
          <p:nvPr/>
        </p:nvSpPr>
        <p:spPr bwMode="auto">
          <a:xfrm>
            <a:off x="8798095"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300</a:t>
            </a:r>
            <a:endParaRPr kumimoji="0" lang="en-US" altLang="en-US" sz="1800" b="0" i="0" u="none" strike="noStrike" kern="0" cap="none" spc="0" normalizeH="0" baseline="0" noProof="0" smtClean="0">
              <a:ln>
                <a:noFill/>
              </a:ln>
              <a:solidFill>
                <a:prstClr val="black"/>
              </a:solidFill>
              <a:effectLst/>
              <a:uLnTx/>
              <a:uFillTx/>
            </a:endParaRPr>
          </a:p>
        </p:txBody>
      </p:sp>
      <p:sp>
        <p:nvSpPr>
          <p:cNvPr id="29" name="Rectangle 37"/>
          <p:cNvSpPr>
            <a:spLocks noChangeArrowheads="1"/>
          </p:cNvSpPr>
          <p:nvPr/>
        </p:nvSpPr>
        <p:spPr bwMode="auto">
          <a:xfrm>
            <a:off x="9606760"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400</a:t>
            </a:r>
            <a:endParaRPr kumimoji="0" lang="en-US" altLang="en-US" sz="1800" b="0" i="0" u="none" strike="noStrike" kern="0" cap="none" spc="0" normalizeH="0" baseline="0" noProof="0" smtClean="0">
              <a:ln>
                <a:noFill/>
              </a:ln>
              <a:solidFill>
                <a:prstClr val="black"/>
              </a:solidFill>
              <a:effectLst/>
              <a:uLnTx/>
              <a:uFillTx/>
            </a:endParaRPr>
          </a:p>
        </p:txBody>
      </p:sp>
      <p:sp>
        <p:nvSpPr>
          <p:cNvPr id="30" name="Rectangle 39"/>
          <p:cNvSpPr>
            <a:spLocks noChangeArrowheads="1"/>
          </p:cNvSpPr>
          <p:nvPr/>
        </p:nvSpPr>
        <p:spPr bwMode="auto">
          <a:xfrm>
            <a:off x="10407089"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500</a:t>
            </a:r>
            <a:endParaRPr kumimoji="0" lang="en-US" altLang="en-US" sz="1800" b="0" i="0" u="none" strike="noStrike" kern="0" cap="none" spc="0" normalizeH="0" baseline="0" noProof="0" smtClean="0">
              <a:ln>
                <a:noFill/>
              </a:ln>
              <a:solidFill>
                <a:prstClr val="black"/>
              </a:solidFill>
              <a:effectLst/>
              <a:uLnTx/>
              <a:uFillTx/>
            </a:endParaRPr>
          </a:p>
        </p:txBody>
      </p:sp>
      <p:sp>
        <p:nvSpPr>
          <p:cNvPr id="31" name="Rectangle 40"/>
          <p:cNvSpPr>
            <a:spLocks noChangeArrowheads="1"/>
          </p:cNvSpPr>
          <p:nvPr/>
        </p:nvSpPr>
        <p:spPr bwMode="auto">
          <a:xfrm>
            <a:off x="8605909" y="4858437"/>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262626"/>
                </a:solidFill>
                <a:effectLst/>
                <a:uLnTx/>
                <a:uFillTx/>
              </a:rPr>
              <a:t>N</a:t>
            </a:r>
            <a:endParaRPr kumimoji="0" lang="en-US" altLang="en-US" sz="1400" b="0" i="0" u="none" strike="noStrike" kern="0" cap="none" spc="0" normalizeH="0" baseline="0" noProof="0" smtClean="0">
              <a:ln>
                <a:noFill/>
              </a:ln>
              <a:solidFill>
                <a:prstClr val="black"/>
              </a:solidFill>
              <a:effectLst/>
              <a:uLnTx/>
              <a:uFillTx/>
            </a:endParaRPr>
          </a:p>
        </p:txBody>
      </p:sp>
      <p:sp>
        <p:nvSpPr>
          <p:cNvPr id="32" name="Line 41"/>
          <p:cNvSpPr>
            <a:spLocks noChangeShapeType="1"/>
          </p:cNvSpPr>
          <p:nvPr/>
        </p:nvSpPr>
        <p:spPr bwMode="auto">
          <a:xfrm flipV="1">
            <a:off x="6880641" y="1837024"/>
            <a:ext cx="0" cy="285950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3" name="Line 42"/>
          <p:cNvSpPr>
            <a:spLocks noChangeShapeType="1"/>
          </p:cNvSpPr>
          <p:nvPr/>
        </p:nvSpPr>
        <p:spPr bwMode="auto">
          <a:xfrm flipV="1">
            <a:off x="10498793" y="1837024"/>
            <a:ext cx="0" cy="285950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4" name="Line 43"/>
          <p:cNvSpPr>
            <a:spLocks noChangeShapeType="1"/>
          </p:cNvSpPr>
          <p:nvPr/>
        </p:nvSpPr>
        <p:spPr bwMode="auto">
          <a:xfrm>
            <a:off x="6880641" y="4696531"/>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5" name="Line 44"/>
          <p:cNvSpPr>
            <a:spLocks noChangeShapeType="1"/>
          </p:cNvSpPr>
          <p:nvPr/>
        </p:nvSpPr>
        <p:spPr bwMode="auto">
          <a:xfrm>
            <a:off x="6880641" y="4379734"/>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6" name="Line 45"/>
          <p:cNvSpPr>
            <a:spLocks noChangeShapeType="1"/>
          </p:cNvSpPr>
          <p:nvPr/>
        </p:nvSpPr>
        <p:spPr bwMode="auto">
          <a:xfrm>
            <a:off x="6880641" y="4061549"/>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7" name="Line 46"/>
          <p:cNvSpPr>
            <a:spLocks noChangeShapeType="1"/>
          </p:cNvSpPr>
          <p:nvPr/>
        </p:nvSpPr>
        <p:spPr bwMode="auto">
          <a:xfrm>
            <a:off x="6880641" y="3743362"/>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8" name="Line 47"/>
          <p:cNvSpPr>
            <a:spLocks noChangeShapeType="1"/>
          </p:cNvSpPr>
          <p:nvPr/>
        </p:nvSpPr>
        <p:spPr bwMode="auto">
          <a:xfrm>
            <a:off x="6880641" y="3425176"/>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9" name="Line 48"/>
          <p:cNvSpPr>
            <a:spLocks noChangeShapeType="1"/>
          </p:cNvSpPr>
          <p:nvPr/>
        </p:nvSpPr>
        <p:spPr bwMode="auto">
          <a:xfrm>
            <a:off x="6880641" y="3108379"/>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0" name="Line 49"/>
          <p:cNvSpPr>
            <a:spLocks noChangeShapeType="1"/>
          </p:cNvSpPr>
          <p:nvPr/>
        </p:nvSpPr>
        <p:spPr bwMode="auto">
          <a:xfrm>
            <a:off x="6880641" y="2790193"/>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1" name="Line 50"/>
          <p:cNvSpPr>
            <a:spLocks noChangeShapeType="1"/>
          </p:cNvSpPr>
          <p:nvPr/>
        </p:nvSpPr>
        <p:spPr bwMode="auto">
          <a:xfrm>
            <a:off x="6880641" y="2473396"/>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2" name="Line 51"/>
          <p:cNvSpPr>
            <a:spLocks noChangeShapeType="1"/>
          </p:cNvSpPr>
          <p:nvPr/>
        </p:nvSpPr>
        <p:spPr bwMode="auto">
          <a:xfrm>
            <a:off x="6880641" y="2155210"/>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3" name="Line 52"/>
          <p:cNvSpPr>
            <a:spLocks noChangeShapeType="1"/>
          </p:cNvSpPr>
          <p:nvPr/>
        </p:nvSpPr>
        <p:spPr bwMode="auto">
          <a:xfrm>
            <a:off x="6880641" y="1837024"/>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4" name="Line 53"/>
          <p:cNvSpPr>
            <a:spLocks noChangeShapeType="1"/>
          </p:cNvSpPr>
          <p:nvPr/>
        </p:nvSpPr>
        <p:spPr bwMode="auto">
          <a:xfrm flipH="1">
            <a:off x="10462667" y="4696531"/>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 name="Line 54"/>
          <p:cNvSpPr>
            <a:spLocks noChangeShapeType="1"/>
          </p:cNvSpPr>
          <p:nvPr/>
        </p:nvSpPr>
        <p:spPr bwMode="auto">
          <a:xfrm flipH="1">
            <a:off x="10462667" y="4379734"/>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 name="Line 55"/>
          <p:cNvSpPr>
            <a:spLocks noChangeShapeType="1"/>
          </p:cNvSpPr>
          <p:nvPr/>
        </p:nvSpPr>
        <p:spPr bwMode="auto">
          <a:xfrm flipH="1">
            <a:off x="10462667" y="4061549"/>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7" name="Line 56"/>
          <p:cNvSpPr>
            <a:spLocks noChangeShapeType="1"/>
          </p:cNvSpPr>
          <p:nvPr/>
        </p:nvSpPr>
        <p:spPr bwMode="auto">
          <a:xfrm flipH="1">
            <a:off x="10462667" y="3743362"/>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8" name="Line 57"/>
          <p:cNvSpPr>
            <a:spLocks noChangeShapeType="1"/>
          </p:cNvSpPr>
          <p:nvPr/>
        </p:nvSpPr>
        <p:spPr bwMode="auto">
          <a:xfrm flipH="1">
            <a:off x="10462667" y="3425176"/>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9" name="Line 58"/>
          <p:cNvSpPr>
            <a:spLocks noChangeShapeType="1"/>
          </p:cNvSpPr>
          <p:nvPr/>
        </p:nvSpPr>
        <p:spPr bwMode="auto">
          <a:xfrm flipH="1">
            <a:off x="10462667" y="3108379"/>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0" name="Line 59"/>
          <p:cNvSpPr>
            <a:spLocks noChangeShapeType="1"/>
          </p:cNvSpPr>
          <p:nvPr/>
        </p:nvSpPr>
        <p:spPr bwMode="auto">
          <a:xfrm flipH="1">
            <a:off x="10462667" y="2790193"/>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1" name="Line 60"/>
          <p:cNvSpPr>
            <a:spLocks noChangeShapeType="1"/>
          </p:cNvSpPr>
          <p:nvPr/>
        </p:nvSpPr>
        <p:spPr bwMode="auto">
          <a:xfrm flipH="1">
            <a:off x="10462667" y="2473396"/>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2" name="Line 61"/>
          <p:cNvSpPr>
            <a:spLocks noChangeShapeType="1"/>
          </p:cNvSpPr>
          <p:nvPr/>
        </p:nvSpPr>
        <p:spPr bwMode="auto">
          <a:xfrm flipH="1">
            <a:off x="10462667" y="2155210"/>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3" name="Line 62"/>
          <p:cNvSpPr>
            <a:spLocks noChangeShapeType="1"/>
          </p:cNvSpPr>
          <p:nvPr/>
        </p:nvSpPr>
        <p:spPr bwMode="auto">
          <a:xfrm flipH="1">
            <a:off x="10462667" y="1837024"/>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4" name="Rectangle 63"/>
          <p:cNvSpPr>
            <a:spLocks noChangeArrowheads="1"/>
          </p:cNvSpPr>
          <p:nvPr/>
        </p:nvSpPr>
        <p:spPr bwMode="auto">
          <a:xfrm>
            <a:off x="6672222" y="4654847"/>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-18</a:t>
            </a:r>
            <a:endParaRPr kumimoji="0" lang="en-US" altLang="en-US" sz="1800" b="0" i="0" u="none" strike="noStrike" kern="0" cap="none" spc="0" normalizeH="0" baseline="0" noProof="0" smtClean="0">
              <a:ln>
                <a:noFill/>
              </a:ln>
              <a:solidFill>
                <a:prstClr val="black"/>
              </a:solidFill>
              <a:effectLst/>
              <a:uLnTx/>
              <a:uFillTx/>
            </a:endParaRPr>
          </a:p>
        </p:txBody>
      </p:sp>
      <p:sp>
        <p:nvSpPr>
          <p:cNvPr id="55" name="Rectangle 64"/>
          <p:cNvSpPr>
            <a:spLocks noChangeArrowheads="1"/>
          </p:cNvSpPr>
          <p:nvPr/>
        </p:nvSpPr>
        <p:spPr bwMode="auto">
          <a:xfrm>
            <a:off x="6672222" y="4338050"/>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-16</a:t>
            </a:r>
            <a:endParaRPr kumimoji="0" lang="en-US" altLang="en-US" sz="1800" b="0" i="0" u="none" strike="noStrike" kern="0" cap="none" spc="0" normalizeH="0" baseline="0" noProof="0" smtClean="0">
              <a:ln>
                <a:noFill/>
              </a:ln>
              <a:solidFill>
                <a:prstClr val="black"/>
              </a:solidFill>
              <a:effectLst/>
              <a:uLnTx/>
              <a:uFillTx/>
            </a:endParaRPr>
          </a:p>
        </p:txBody>
      </p:sp>
      <p:sp>
        <p:nvSpPr>
          <p:cNvPr id="56" name="Rectangle 65"/>
          <p:cNvSpPr>
            <a:spLocks noChangeArrowheads="1"/>
          </p:cNvSpPr>
          <p:nvPr/>
        </p:nvSpPr>
        <p:spPr bwMode="auto">
          <a:xfrm>
            <a:off x="6672222" y="4021254"/>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-14</a:t>
            </a:r>
            <a:endParaRPr kumimoji="0" lang="en-US" altLang="en-US" sz="1800" b="0" i="0" u="none" strike="noStrike" kern="0" cap="none" spc="0" normalizeH="0" baseline="0" noProof="0" smtClean="0">
              <a:ln>
                <a:noFill/>
              </a:ln>
              <a:solidFill>
                <a:prstClr val="black"/>
              </a:solidFill>
              <a:effectLst/>
              <a:uLnTx/>
              <a:uFillTx/>
            </a:endParaRPr>
          </a:p>
        </p:txBody>
      </p:sp>
      <p:sp>
        <p:nvSpPr>
          <p:cNvPr id="57" name="Rectangle 66"/>
          <p:cNvSpPr>
            <a:spLocks noChangeArrowheads="1"/>
          </p:cNvSpPr>
          <p:nvPr/>
        </p:nvSpPr>
        <p:spPr bwMode="auto">
          <a:xfrm>
            <a:off x="6672222" y="3704457"/>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-12</a:t>
            </a:r>
            <a:endParaRPr kumimoji="0" lang="en-US" altLang="en-US" sz="1800" b="0" i="0" u="none" strike="noStrike" kern="0" cap="none" spc="0" normalizeH="0" baseline="0" noProof="0" smtClean="0">
              <a:ln>
                <a:noFill/>
              </a:ln>
              <a:solidFill>
                <a:prstClr val="black"/>
              </a:solidFill>
              <a:effectLst/>
              <a:uLnTx/>
              <a:uFillTx/>
            </a:endParaRPr>
          </a:p>
        </p:txBody>
      </p:sp>
      <p:sp>
        <p:nvSpPr>
          <p:cNvPr id="58" name="Rectangle 67"/>
          <p:cNvSpPr>
            <a:spLocks noChangeArrowheads="1"/>
          </p:cNvSpPr>
          <p:nvPr/>
        </p:nvSpPr>
        <p:spPr bwMode="auto">
          <a:xfrm>
            <a:off x="6672222" y="3387660"/>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-10</a:t>
            </a:r>
            <a:endParaRPr kumimoji="0" lang="en-US" altLang="en-US" sz="1800" b="0" i="0" u="none" strike="noStrike" kern="0" cap="none" spc="0" normalizeH="0" baseline="0" noProof="0" smtClean="0">
              <a:ln>
                <a:noFill/>
              </a:ln>
              <a:solidFill>
                <a:prstClr val="black"/>
              </a:solidFill>
              <a:effectLst/>
              <a:uLnTx/>
              <a:uFillTx/>
            </a:endParaRPr>
          </a:p>
        </p:txBody>
      </p:sp>
      <p:sp>
        <p:nvSpPr>
          <p:cNvPr id="59" name="Rectangle 68"/>
          <p:cNvSpPr>
            <a:spLocks noChangeArrowheads="1"/>
          </p:cNvSpPr>
          <p:nvPr/>
        </p:nvSpPr>
        <p:spPr bwMode="auto">
          <a:xfrm>
            <a:off x="6738916" y="3062527"/>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-8</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60" name="Rectangle 69"/>
          <p:cNvSpPr>
            <a:spLocks noChangeArrowheads="1"/>
          </p:cNvSpPr>
          <p:nvPr/>
        </p:nvSpPr>
        <p:spPr bwMode="auto">
          <a:xfrm>
            <a:off x="6738916" y="2745730"/>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-6</a:t>
            </a:r>
            <a:endParaRPr kumimoji="0" lang="en-US" altLang="en-US" sz="1800" b="0" i="0" u="none" strike="noStrike" kern="0" cap="none" spc="0" normalizeH="0" baseline="0" noProof="0" smtClean="0">
              <a:ln>
                <a:noFill/>
              </a:ln>
              <a:solidFill>
                <a:prstClr val="black"/>
              </a:solidFill>
              <a:effectLst/>
              <a:uLnTx/>
              <a:uFillTx/>
            </a:endParaRPr>
          </a:p>
        </p:txBody>
      </p:sp>
      <p:sp>
        <p:nvSpPr>
          <p:cNvPr id="61" name="Rectangle 70"/>
          <p:cNvSpPr>
            <a:spLocks noChangeArrowheads="1"/>
          </p:cNvSpPr>
          <p:nvPr/>
        </p:nvSpPr>
        <p:spPr bwMode="auto">
          <a:xfrm>
            <a:off x="6738916" y="2428933"/>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-4</a:t>
            </a:r>
            <a:endParaRPr kumimoji="0" lang="en-US" altLang="en-US" sz="1800" b="0" i="0" u="none" strike="noStrike" kern="0" cap="none" spc="0" normalizeH="0" baseline="0" noProof="0" smtClean="0">
              <a:ln>
                <a:noFill/>
              </a:ln>
              <a:solidFill>
                <a:prstClr val="black"/>
              </a:solidFill>
              <a:effectLst/>
              <a:uLnTx/>
              <a:uFillTx/>
            </a:endParaRPr>
          </a:p>
        </p:txBody>
      </p:sp>
      <p:sp>
        <p:nvSpPr>
          <p:cNvPr id="62" name="Rectangle 71"/>
          <p:cNvSpPr>
            <a:spLocks noChangeArrowheads="1"/>
          </p:cNvSpPr>
          <p:nvPr/>
        </p:nvSpPr>
        <p:spPr bwMode="auto">
          <a:xfrm>
            <a:off x="6738916" y="2112137"/>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-2</a:t>
            </a:r>
            <a:endParaRPr kumimoji="0" lang="en-US" altLang="en-US" sz="1800" b="0" i="0" u="none" strike="noStrike" kern="0" cap="none" spc="0" normalizeH="0" baseline="0" noProof="0" smtClean="0">
              <a:ln>
                <a:noFill/>
              </a:ln>
              <a:solidFill>
                <a:prstClr val="black"/>
              </a:solidFill>
              <a:effectLst/>
              <a:uLnTx/>
              <a:uFillTx/>
            </a:endParaRPr>
          </a:p>
        </p:txBody>
      </p:sp>
      <p:sp>
        <p:nvSpPr>
          <p:cNvPr id="63" name="Rectangle 72"/>
          <p:cNvSpPr>
            <a:spLocks noChangeArrowheads="1"/>
          </p:cNvSpPr>
          <p:nvPr/>
        </p:nvSpPr>
        <p:spPr bwMode="auto">
          <a:xfrm>
            <a:off x="6772263" y="179534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0</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64" name="Freeform 81"/>
          <p:cNvSpPr>
            <a:spLocks/>
          </p:cNvSpPr>
          <p:nvPr/>
        </p:nvSpPr>
        <p:spPr bwMode="auto">
          <a:xfrm>
            <a:off x="6880641" y="1866203"/>
            <a:ext cx="3618153" cy="276503"/>
          </a:xfrm>
          <a:custGeom>
            <a:avLst/>
            <a:gdLst>
              <a:gd name="T0" fmla="*/ 0 w 2604"/>
              <a:gd name="T1" fmla="*/ 199 h 199"/>
              <a:gd name="T2" fmla="*/ 290 w 2604"/>
              <a:gd name="T3" fmla="*/ 95 h 199"/>
              <a:gd name="T4" fmla="*/ 868 w 2604"/>
              <a:gd name="T5" fmla="*/ 37 h 199"/>
              <a:gd name="T6" fmla="*/ 2604 w 2604"/>
              <a:gd name="T7" fmla="*/ 0 h 199"/>
            </a:gdLst>
            <a:ahLst/>
            <a:cxnLst>
              <a:cxn ang="0">
                <a:pos x="T0" y="T1"/>
              </a:cxn>
              <a:cxn ang="0">
                <a:pos x="T2" y="T3"/>
              </a:cxn>
              <a:cxn ang="0">
                <a:pos x="T4" y="T5"/>
              </a:cxn>
              <a:cxn ang="0">
                <a:pos x="T6" y="T7"/>
              </a:cxn>
            </a:cxnLst>
            <a:rect l="0" t="0" r="r" b="b"/>
            <a:pathLst>
              <a:path w="2604" h="199">
                <a:moveTo>
                  <a:pt x="0" y="199"/>
                </a:moveTo>
                <a:lnTo>
                  <a:pt x="290" y="95"/>
                </a:lnTo>
                <a:lnTo>
                  <a:pt x="868" y="37"/>
                </a:lnTo>
                <a:lnTo>
                  <a:pt x="2604" y="0"/>
                </a:lnTo>
              </a:path>
            </a:pathLst>
          </a:custGeom>
          <a:noFill/>
          <a:ln w="6350"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5" name="Oval 82"/>
          <p:cNvSpPr>
            <a:spLocks noChangeArrowheads="1"/>
          </p:cNvSpPr>
          <p:nvPr/>
        </p:nvSpPr>
        <p:spPr bwMode="auto">
          <a:xfrm>
            <a:off x="6847294" y="2109358"/>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6" name="Oval 83"/>
          <p:cNvSpPr>
            <a:spLocks noChangeArrowheads="1"/>
          </p:cNvSpPr>
          <p:nvPr/>
        </p:nvSpPr>
        <p:spPr bwMode="auto">
          <a:xfrm>
            <a:off x="7250237" y="1964854"/>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7" name="Oval 84"/>
          <p:cNvSpPr>
            <a:spLocks noChangeArrowheads="1"/>
          </p:cNvSpPr>
          <p:nvPr/>
        </p:nvSpPr>
        <p:spPr bwMode="auto">
          <a:xfrm>
            <a:off x="8053344" y="1884265"/>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 name="Oval 85"/>
          <p:cNvSpPr>
            <a:spLocks noChangeArrowheads="1"/>
          </p:cNvSpPr>
          <p:nvPr/>
        </p:nvSpPr>
        <p:spPr bwMode="auto">
          <a:xfrm>
            <a:off x="10465446" y="1832856"/>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 name="Freeform 86"/>
          <p:cNvSpPr>
            <a:spLocks/>
          </p:cNvSpPr>
          <p:nvPr/>
        </p:nvSpPr>
        <p:spPr bwMode="auto">
          <a:xfrm>
            <a:off x="6880641" y="1938455"/>
            <a:ext cx="3618153" cy="954559"/>
          </a:xfrm>
          <a:custGeom>
            <a:avLst/>
            <a:gdLst>
              <a:gd name="T0" fmla="*/ 0 w 2604"/>
              <a:gd name="T1" fmla="*/ 687 h 687"/>
              <a:gd name="T2" fmla="*/ 290 w 2604"/>
              <a:gd name="T3" fmla="*/ 283 h 687"/>
              <a:gd name="T4" fmla="*/ 868 w 2604"/>
              <a:gd name="T5" fmla="*/ 110 h 687"/>
              <a:gd name="T6" fmla="*/ 2604 w 2604"/>
              <a:gd name="T7" fmla="*/ 0 h 687"/>
            </a:gdLst>
            <a:ahLst/>
            <a:cxnLst>
              <a:cxn ang="0">
                <a:pos x="T0" y="T1"/>
              </a:cxn>
              <a:cxn ang="0">
                <a:pos x="T2" y="T3"/>
              </a:cxn>
              <a:cxn ang="0">
                <a:pos x="T4" y="T5"/>
              </a:cxn>
              <a:cxn ang="0">
                <a:pos x="T6" y="T7"/>
              </a:cxn>
            </a:cxnLst>
            <a:rect l="0" t="0" r="r" b="b"/>
            <a:pathLst>
              <a:path w="2604" h="687">
                <a:moveTo>
                  <a:pt x="0" y="687"/>
                </a:moveTo>
                <a:lnTo>
                  <a:pt x="290" y="283"/>
                </a:lnTo>
                <a:lnTo>
                  <a:pt x="868" y="110"/>
                </a:lnTo>
                <a:lnTo>
                  <a:pt x="2604" y="0"/>
                </a:lnTo>
              </a:path>
            </a:pathLst>
          </a:custGeom>
          <a:noFill/>
          <a:ln w="6350"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 name="Oval 87"/>
          <p:cNvSpPr>
            <a:spLocks noChangeArrowheads="1"/>
          </p:cNvSpPr>
          <p:nvPr/>
        </p:nvSpPr>
        <p:spPr bwMode="auto">
          <a:xfrm>
            <a:off x="6847294" y="2859666"/>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 name="Oval 88"/>
          <p:cNvSpPr>
            <a:spLocks noChangeArrowheads="1"/>
          </p:cNvSpPr>
          <p:nvPr/>
        </p:nvSpPr>
        <p:spPr bwMode="auto">
          <a:xfrm>
            <a:off x="7250237" y="2298324"/>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2" name="Oval 89"/>
          <p:cNvSpPr>
            <a:spLocks noChangeArrowheads="1"/>
          </p:cNvSpPr>
          <p:nvPr/>
        </p:nvSpPr>
        <p:spPr bwMode="auto">
          <a:xfrm>
            <a:off x="8053344" y="2057948"/>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 name="Oval 90"/>
          <p:cNvSpPr>
            <a:spLocks noChangeArrowheads="1"/>
          </p:cNvSpPr>
          <p:nvPr/>
        </p:nvSpPr>
        <p:spPr bwMode="auto">
          <a:xfrm>
            <a:off x="10465446" y="1905108"/>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 name="Freeform 91"/>
          <p:cNvSpPr>
            <a:spLocks/>
          </p:cNvSpPr>
          <p:nvPr/>
        </p:nvSpPr>
        <p:spPr bwMode="auto">
          <a:xfrm>
            <a:off x="6880641" y="2064895"/>
            <a:ext cx="3618153" cy="2413491"/>
          </a:xfrm>
          <a:custGeom>
            <a:avLst/>
            <a:gdLst>
              <a:gd name="T0" fmla="*/ 0 w 2604"/>
              <a:gd name="T1" fmla="*/ 1737 h 1737"/>
              <a:gd name="T2" fmla="*/ 290 w 2604"/>
              <a:gd name="T3" fmla="*/ 720 h 1737"/>
              <a:gd name="T4" fmla="*/ 868 w 2604"/>
              <a:gd name="T5" fmla="*/ 255 h 1737"/>
              <a:gd name="T6" fmla="*/ 2604 w 2604"/>
              <a:gd name="T7" fmla="*/ 0 h 1737"/>
            </a:gdLst>
            <a:ahLst/>
            <a:cxnLst>
              <a:cxn ang="0">
                <a:pos x="T0" y="T1"/>
              </a:cxn>
              <a:cxn ang="0">
                <a:pos x="T2" y="T3"/>
              </a:cxn>
              <a:cxn ang="0">
                <a:pos x="T4" y="T5"/>
              </a:cxn>
              <a:cxn ang="0">
                <a:pos x="T6" y="T7"/>
              </a:cxn>
            </a:cxnLst>
            <a:rect l="0" t="0" r="r" b="b"/>
            <a:pathLst>
              <a:path w="2604" h="1737">
                <a:moveTo>
                  <a:pt x="0" y="1737"/>
                </a:moveTo>
                <a:lnTo>
                  <a:pt x="290" y="720"/>
                </a:lnTo>
                <a:lnTo>
                  <a:pt x="868" y="255"/>
                </a:lnTo>
                <a:lnTo>
                  <a:pt x="2604" y="0"/>
                </a:lnTo>
              </a:path>
            </a:pathLst>
          </a:custGeom>
          <a:noFill/>
          <a:ln w="6350"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 name="Oval 92"/>
          <p:cNvSpPr>
            <a:spLocks noChangeArrowheads="1"/>
          </p:cNvSpPr>
          <p:nvPr/>
        </p:nvSpPr>
        <p:spPr bwMode="auto">
          <a:xfrm>
            <a:off x="6847294" y="4445039"/>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 name="Oval 93"/>
          <p:cNvSpPr>
            <a:spLocks noChangeArrowheads="1"/>
          </p:cNvSpPr>
          <p:nvPr/>
        </p:nvSpPr>
        <p:spPr bwMode="auto">
          <a:xfrm>
            <a:off x="7250237" y="3031959"/>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 name="Oval 94"/>
          <p:cNvSpPr>
            <a:spLocks noChangeArrowheads="1"/>
          </p:cNvSpPr>
          <p:nvPr/>
        </p:nvSpPr>
        <p:spPr bwMode="auto">
          <a:xfrm>
            <a:off x="8053344" y="2385861"/>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8" name="Oval 95"/>
          <p:cNvSpPr>
            <a:spLocks noChangeArrowheads="1"/>
          </p:cNvSpPr>
          <p:nvPr/>
        </p:nvSpPr>
        <p:spPr bwMode="auto">
          <a:xfrm>
            <a:off x="10465446" y="2031548"/>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9" name="Freeform 96"/>
          <p:cNvSpPr>
            <a:spLocks noEditPoints="1"/>
          </p:cNvSpPr>
          <p:nvPr/>
        </p:nvSpPr>
        <p:spPr bwMode="auto">
          <a:xfrm>
            <a:off x="6879252" y="1868982"/>
            <a:ext cx="3619543" cy="315408"/>
          </a:xfrm>
          <a:custGeom>
            <a:avLst/>
            <a:gdLst>
              <a:gd name="T0" fmla="*/ 144 w 2605"/>
              <a:gd name="T1" fmla="*/ 163 h 227"/>
              <a:gd name="T2" fmla="*/ 179 w 2605"/>
              <a:gd name="T3" fmla="*/ 153 h 227"/>
              <a:gd name="T4" fmla="*/ 178 w 2605"/>
              <a:gd name="T5" fmla="*/ 149 h 227"/>
              <a:gd name="T6" fmla="*/ 291 w 2605"/>
              <a:gd name="T7" fmla="*/ 105 h 227"/>
              <a:gd name="T8" fmla="*/ 325 w 2605"/>
              <a:gd name="T9" fmla="*/ 102 h 227"/>
              <a:gd name="T10" fmla="*/ 290 w 2605"/>
              <a:gd name="T11" fmla="*/ 102 h 227"/>
              <a:gd name="T12" fmla="*/ 361 w 2605"/>
              <a:gd name="T13" fmla="*/ 97 h 227"/>
              <a:gd name="T14" fmla="*/ 360 w 2605"/>
              <a:gd name="T15" fmla="*/ 93 h 227"/>
              <a:gd name="T16" fmla="*/ 516 w 2605"/>
              <a:gd name="T17" fmla="*/ 80 h 227"/>
              <a:gd name="T18" fmla="*/ 456 w 2605"/>
              <a:gd name="T19" fmla="*/ 87 h 227"/>
              <a:gd name="T20" fmla="*/ 610 w 2605"/>
              <a:gd name="T21" fmla="*/ 65 h 227"/>
              <a:gd name="T22" fmla="*/ 647 w 2605"/>
              <a:gd name="T23" fmla="*/ 65 h 227"/>
              <a:gd name="T24" fmla="*/ 646 w 2605"/>
              <a:gd name="T25" fmla="*/ 61 h 227"/>
              <a:gd name="T26" fmla="*/ 802 w 2605"/>
              <a:gd name="T27" fmla="*/ 47 h 227"/>
              <a:gd name="T28" fmla="*/ 742 w 2605"/>
              <a:gd name="T29" fmla="*/ 54 h 227"/>
              <a:gd name="T30" fmla="*/ 869 w 2605"/>
              <a:gd name="T31" fmla="*/ 37 h 227"/>
              <a:gd name="T32" fmla="*/ 897 w 2605"/>
              <a:gd name="T33" fmla="*/ 35 h 227"/>
              <a:gd name="T34" fmla="*/ 837 w 2605"/>
              <a:gd name="T35" fmla="*/ 39 h 227"/>
              <a:gd name="T36" fmla="*/ 993 w 2605"/>
              <a:gd name="T37" fmla="*/ 37 h 227"/>
              <a:gd name="T38" fmla="*/ 933 w 2605"/>
              <a:gd name="T39" fmla="*/ 38 h 227"/>
              <a:gd name="T40" fmla="*/ 1089 w 2605"/>
              <a:gd name="T41" fmla="*/ 31 h 227"/>
              <a:gd name="T42" fmla="*/ 1125 w 2605"/>
              <a:gd name="T43" fmla="*/ 34 h 227"/>
              <a:gd name="T44" fmla="*/ 1125 w 2605"/>
              <a:gd name="T45" fmla="*/ 30 h 227"/>
              <a:gd name="T46" fmla="*/ 1281 w 2605"/>
              <a:gd name="T47" fmla="*/ 31 h 227"/>
              <a:gd name="T48" fmla="*/ 1221 w 2605"/>
              <a:gd name="T49" fmla="*/ 32 h 227"/>
              <a:gd name="T50" fmla="*/ 1377 w 2605"/>
              <a:gd name="T51" fmla="*/ 25 h 227"/>
              <a:gd name="T52" fmla="*/ 1413 w 2605"/>
              <a:gd name="T53" fmla="*/ 28 h 227"/>
              <a:gd name="T54" fmla="*/ 1413 w 2605"/>
              <a:gd name="T55" fmla="*/ 24 h 227"/>
              <a:gd name="T56" fmla="*/ 1569 w 2605"/>
              <a:gd name="T57" fmla="*/ 25 h 227"/>
              <a:gd name="T58" fmla="*/ 1509 w 2605"/>
              <a:gd name="T59" fmla="*/ 26 h 227"/>
              <a:gd name="T60" fmla="*/ 1665 w 2605"/>
              <a:gd name="T61" fmla="*/ 19 h 227"/>
              <a:gd name="T62" fmla="*/ 1701 w 2605"/>
              <a:gd name="T63" fmla="*/ 22 h 227"/>
              <a:gd name="T64" fmla="*/ 1701 w 2605"/>
              <a:gd name="T65" fmla="*/ 18 h 227"/>
              <a:gd name="T66" fmla="*/ 1857 w 2605"/>
              <a:gd name="T67" fmla="*/ 19 h 227"/>
              <a:gd name="T68" fmla="*/ 1797 w 2605"/>
              <a:gd name="T69" fmla="*/ 20 h 227"/>
              <a:gd name="T70" fmla="*/ 1953 w 2605"/>
              <a:gd name="T71" fmla="*/ 13 h 227"/>
              <a:gd name="T72" fmla="*/ 1989 w 2605"/>
              <a:gd name="T73" fmla="*/ 16 h 227"/>
              <a:gd name="T74" fmla="*/ 1989 w 2605"/>
              <a:gd name="T75" fmla="*/ 12 h 227"/>
              <a:gd name="T76" fmla="*/ 2145 w 2605"/>
              <a:gd name="T77" fmla="*/ 13 h 227"/>
              <a:gd name="T78" fmla="*/ 2085 w 2605"/>
              <a:gd name="T79" fmla="*/ 14 h 227"/>
              <a:gd name="T80" fmla="*/ 2240 w 2605"/>
              <a:gd name="T81" fmla="*/ 7 h 227"/>
              <a:gd name="T82" fmla="*/ 2277 w 2605"/>
              <a:gd name="T83" fmla="*/ 10 h 227"/>
              <a:gd name="T84" fmla="*/ 2276 w 2605"/>
              <a:gd name="T85" fmla="*/ 6 h 227"/>
              <a:gd name="T86" fmla="*/ 2433 w 2605"/>
              <a:gd name="T87" fmla="*/ 7 h 227"/>
              <a:gd name="T88" fmla="*/ 2373 w 2605"/>
              <a:gd name="T89" fmla="*/ 8 h 227"/>
              <a:gd name="T90" fmla="*/ 2528 w 2605"/>
              <a:gd name="T91" fmla="*/ 1 h 227"/>
              <a:gd name="T92" fmla="*/ 2565 w 2605"/>
              <a:gd name="T93" fmla="*/ 4 h 227"/>
              <a:gd name="T94" fmla="*/ 2564 w 2605"/>
              <a:gd name="T95" fmla="*/ 0 h 227"/>
              <a:gd name="T96" fmla="*/ 57 w 2605"/>
              <a:gd name="T97" fmla="*/ 204 h 227"/>
              <a:gd name="T98" fmla="*/ 2 w 2605"/>
              <a:gd name="T9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5" h="227">
                <a:moveTo>
                  <a:pt x="91" y="190"/>
                </a:moveTo>
                <a:lnTo>
                  <a:pt x="146" y="166"/>
                </a:lnTo>
                <a:lnTo>
                  <a:pt x="144" y="163"/>
                </a:lnTo>
                <a:lnTo>
                  <a:pt x="89" y="186"/>
                </a:lnTo>
                <a:lnTo>
                  <a:pt x="91" y="190"/>
                </a:lnTo>
                <a:close/>
                <a:moveTo>
                  <a:pt x="179" y="153"/>
                </a:moveTo>
                <a:lnTo>
                  <a:pt x="234" y="129"/>
                </a:lnTo>
                <a:lnTo>
                  <a:pt x="233" y="126"/>
                </a:lnTo>
                <a:lnTo>
                  <a:pt x="178" y="149"/>
                </a:lnTo>
                <a:lnTo>
                  <a:pt x="179" y="153"/>
                </a:lnTo>
                <a:close/>
                <a:moveTo>
                  <a:pt x="268" y="115"/>
                </a:moveTo>
                <a:lnTo>
                  <a:pt x="291" y="105"/>
                </a:lnTo>
                <a:lnTo>
                  <a:pt x="291" y="103"/>
                </a:lnTo>
                <a:lnTo>
                  <a:pt x="291" y="105"/>
                </a:lnTo>
                <a:lnTo>
                  <a:pt x="325" y="102"/>
                </a:lnTo>
                <a:lnTo>
                  <a:pt x="324" y="97"/>
                </a:lnTo>
                <a:lnTo>
                  <a:pt x="290" y="101"/>
                </a:lnTo>
                <a:lnTo>
                  <a:pt x="290" y="102"/>
                </a:lnTo>
                <a:lnTo>
                  <a:pt x="266" y="111"/>
                </a:lnTo>
                <a:lnTo>
                  <a:pt x="268" y="115"/>
                </a:lnTo>
                <a:close/>
                <a:moveTo>
                  <a:pt x="361" y="97"/>
                </a:moveTo>
                <a:lnTo>
                  <a:pt x="420" y="91"/>
                </a:lnTo>
                <a:lnTo>
                  <a:pt x="420" y="87"/>
                </a:lnTo>
                <a:lnTo>
                  <a:pt x="360" y="93"/>
                </a:lnTo>
                <a:lnTo>
                  <a:pt x="361" y="97"/>
                </a:lnTo>
                <a:close/>
                <a:moveTo>
                  <a:pt x="456" y="87"/>
                </a:moveTo>
                <a:lnTo>
                  <a:pt x="516" y="80"/>
                </a:lnTo>
                <a:lnTo>
                  <a:pt x="515" y="76"/>
                </a:lnTo>
                <a:lnTo>
                  <a:pt x="456" y="82"/>
                </a:lnTo>
                <a:lnTo>
                  <a:pt x="456" y="87"/>
                </a:lnTo>
                <a:close/>
                <a:moveTo>
                  <a:pt x="551" y="76"/>
                </a:moveTo>
                <a:lnTo>
                  <a:pt x="611" y="69"/>
                </a:lnTo>
                <a:lnTo>
                  <a:pt x="610" y="65"/>
                </a:lnTo>
                <a:lnTo>
                  <a:pt x="551" y="72"/>
                </a:lnTo>
                <a:lnTo>
                  <a:pt x="551" y="76"/>
                </a:lnTo>
                <a:close/>
                <a:moveTo>
                  <a:pt x="647" y="65"/>
                </a:moveTo>
                <a:lnTo>
                  <a:pt x="706" y="58"/>
                </a:lnTo>
                <a:lnTo>
                  <a:pt x="706" y="54"/>
                </a:lnTo>
                <a:lnTo>
                  <a:pt x="646" y="61"/>
                </a:lnTo>
                <a:lnTo>
                  <a:pt x="647" y="65"/>
                </a:lnTo>
                <a:close/>
                <a:moveTo>
                  <a:pt x="742" y="54"/>
                </a:moveTo>
                <a:lnTo>
                  <a:pt x="802" y="47"/>
                </a:lnTo>
                <a:lnTo>
                  <a:pt x="801" y="43"/>
                </a:lnTo>
                <a:lnTo>
                  <a:pt x="742" y="50"/>
                </a:lnTo>
                <a:lnTo>
                  <a:pt x="742" y="54"/>
                </a:lnTo>
                <a:close/>
                <a:moveTo>
                  <a:pt x="837" y="43"/>
                </a:moveTo>
                <a:lnTo>
                  <a:pt x="870" y="39"/>
                </a:lnTo>
                <a:lnTo>
                  <a:pt x="869" y="37"/>
                </a:lnTo>
                <a:lnTo>
                  <a:pt x="869" y="39"/>
                </a:lnTo>
                <a:lnTo>
                  <a:pt x="897" y="39"/>
                </a:lnTo>
                <a:lnTo>
                  <a:pt x="897" y="35"/>
                </a:lnTo>
                <a:lnTo>
                  <a:pt x="869" y="35"/>
                </a:lnTo>
                <a:lnTo>
                  <a:pt x="869" y="35"/>
                </a:lnTo>
                <a:lnTo>
                  <a:pt x="837" y="39"/>
                </a:lnTo>
                <a:lnTo>
                  <a:pt x="837" y="43"/>
                </a:lnTo>
                <a:close/>
                <a:moveTo>
                  <a:pt x="933" y="38"/>
                </a:moveTo>
                <a:lnTo>
                  <a:pt x="993" y="37"/>
                </a:lnTo>
                <a:lnTo>
                  <a:pt x="993" y="33"/>
                </a:lnTo>
                <a:lnTo>
                  <a:pt x="933" y="34"/>
                </a:lnTo>
                <a:lnTo>
                  <a:pt x="933" y="38"/>
                </a:lnTo>
                <a:close/>
                <a:moveTo>
                  <a:pt x="1029" y="36"/>
                </a:moveTo>
                <a:lnTo>
                  <a:pt x="1089" y="35"/>
                </a:lnTo>
                <a:lnTo>
                  <a:pt x="1089" y="31"/>
                </a:lnTo>
                <a:lnTo>
                  <a:pt x="1029" y="32"/>
                </a:lnTo>
                <a:lnTo>
                  <a:pt x="1029" y="36"/>
                </a:lnTo>
                <a:close/>
                <a:moveTo>
                  <a:pt x="1125" y="34"/>
                </a:moveTo>
                <a:lnTo>
                  <a:pt x="1185" y="33"/>
                </a:lnTo>
                <a:lnTo>
                  <a:pt x="1185" y="29"/>
                </a:lnTo>
                <a:lnTo>
                  <a:pt x="1125" y="30"/>
                </a:lnTo>
                <a:lnTo>
                  <a:pt x="1125" y="34"/>
                </a:lnTo>
                <a:close/>
                <a:moveTo>
                  <a:pt x="1221" y="32"/>
                </a:moveTo>
                <a:lnTo>
                  <a:pt x="1281" y="31"/>
                </a:lnTo>
                <a:lnTo>
                  <a:pt x="1281" y="27"/>
                </a:lnTo>
                <a:lnTo>
                  <a:pt x="1221" y="28"/>
                </a:lnTo>
                <a:lnTo>
                  <a:pt x="1221" y="32"/>
                </a:lnTo>
                <a:close/>
                <a:moveTo>
                  <a:pt x="1317" y="30"/>
                </a:moveTo>
                <a:lnTo>
                  <a:pt x="1377" y="29"/>
                </a:lnTo>
                <a:lnTo>
                  <a:pt x="1377" y="25"/>
                </a:lnTo>
                <a:lnTo>
                  <a:pt x="1317" y="26"/>
                </a:lnTo>
                <a:lnTo>
                  <a:pt x="1317" y="30"/>
                </a:lnTo>
                <a:close/>
                <a:moveTo>
                  <a:pt x="1413" y="28"/>
                </a:moveTo>
                <a:lnTo>
                  <a:pt x="1473" y="27"/>
                </a:lnTo>
                <a:lnTo>
                  <a:pt x="1473" y="23"/>
                </a:lnTo>
                <a:lnTo>
                  <a:pt x="1413" y="24"/>
                </a:lnTo>
                <a:lnTo>
                  <a:pt x="1413" y="28"/>
                </a:lnTo>
                <a:close/>
                <a:moveTo>
                  <a:pt x="1509" y="26"/>
                </a:moveTo>
                <a:lnTo>
                  <a:pt x="1569" y="25"/>
                </a:lnTo>
                <a:lnTo>
                  <a:pt x="1569" y="21"/>
                </a:lnTo>
                <a:lnTo>
                  <a:pt x="1509" y="22"/>
                </a:lnTo>
                <a:lnTo>
                  <a:pt x="1509" y="26"/>
                </a:lnTo>
                <a:close/>
                <a:moveTo>
                  <a:pt x="1605" y="24"/>
                </a:moveTo>
                <a:lnTo>
                  <a:pt x="1665" y="23"/>
                </a:lnTo>
                <a:lnTo>
                  <a:pt x="1665" y="19"/>
                </a:lnTo>
                <a:lnTo>
                  <a:pt x="1605" y="20"/>
                </a:lnTo>
                <a:lnTo>
                  <a:pt x="1605" y="24"/>
                </a:lnTo>
                <a:close/>
                <a:moveTo>
                  <a:pt x="1701" y="22"/>
                </a:moveTo>
                <a:lnTo>
                  <a:pt x="1761" y="21"/>
                </a:lnTo>
                <a:lnTo>
                  <a:pt x="1761" y="17"/>
                </a:lnTo>
                <a:lnTo>
                  <a:pt x="1701" y="18"/>
                </a:lnTo>
                <a:lnTo>
                  <a:pt x="1701" y="22"/>
                </a:lnTo>
                <a:close/>
                <a:moveTo>
                  <a:pt x="1797" y="20"/>
                </a:moveTo>
                <a:lnTo>
                  <a:pt x="1857" y="19"/>
                </a:lnTo>
                <a:lnTo>
                  <a:pt x="1857" y="15"/>
                </a:lnTo>
                <a:lnTo>
                  <a:pt x="1797" y="16"/>
                </a:lnTo>
                <a:lnTo>
                  <a:pt x="1797" y="20"/>
                </a:lnTo>
                <a:close/>
                <a:moveTo>
                  <a:pt x="1893" y="18"/>
                </a:moveTo>
                <a:lnTo>
                  <a:pt x="1953" y="17"/>
                </a:lnTo>
                <a:lnTo>
                  <a:pt x="1953" y="13"/>
                </a:lnTo>
                <a:lnTo>
                  <a:pt x="1893" y="14"/>
                </a:lnTo>
                <a:lnTo>
                  <a:pt x="1893" y="18"/>
                </a:lnTo>
                <a:close/>
                <a:moveTo>
                  <a:pt x="1989" y="16"/>
                </a:moveTo>
                <a:lnTo>
                  <a:pt x="2049" y="15"/>
                </a:lnTo>
                <a:lnTo>
                  <a:pt x="2049" y="11"/>
                </a:lnTo>
                <a:lnTo>
                  <a:pt x="1989" y="12"/>
                </a:lnTo>
                <a:lnTo>
                  <a:pt x="1989" y="16"/>
                </a:lnTo>
                <a:close/>
                <a:moveTo>
                  <a:pt x="2085" y="14"/>
                </a:moveTo>
                <a:lnTo>
                  <a:pt x="2145" y="13"/>
                </a:lnTo>
                <a:lnTo>
                  <a:pt x="2145" y="9"/>
                </a:lnTo>
                <a:lnTo>
                  <a:pt x="2085" y="10"/>
                </a:lnTo>
                <a:lnTo>
                  <a:pt x="2085" y="14"/>
                </a:lnTo>
                <a:close/>
                <a:moveTo>
                  <a:pt x="2181" y="12"/>
                </a:moveTo>
                <a:lnTo>
                  <a:pt x="2241" y="11"/>
                </a:lnTo>
                <a:lnTo>
                  <a:pt x="2240" y="7"/>
                </a:lnTo>
                <a:lnTo>
                  <a:pt x="2180" y="8"/>
                </a:lnTo>
                <a:lnTo>
                  <a:pt x="2181" y="12"/>
                </a:lnTo>
                <a:close/>
                <a:moveTo>
                  <a:pt x="2277" y="10"/>
                </a:moveTo>
                <a:lnTo>
                  <a:pt x="2337" y="9"/>
                </a:lnTo>
                <a:lnTo>
                  <a:pt x="2336" y="5"/>
                </a:lnTo>
                <a:lnTo>
                  <a:pt x="2276" y="6"/>
                </a:lnTo>
                <a:lnTo>
                  <a:pt x="2277" y="10"/>
                </a:lnTo>
                <a:close/>
                <a:moveTo>
                  <a:pt x="2373" y="8"/>
                </a:moveTo>
                <a:lnTo>
                  <a:pt x="2433" y="7"/>
                </a:lnTo>
                <a:lnTo>
                  <a:pt x="2432" y="3"/>
                </a:lnTo>
                <a:lnTo>
                  <a:pt x="2372" y="4"/>
                </a:lnTo>
                <a:lnTo>
                  <a:pt x="2373" y="8"/>
                </a:lnTo>
                <a:close/>
                <a:moveTo>
                  <a:pt x="2469" y="6"/>
                </a:moveTo>
                <a:lnTo>
                  <a:pt x="2529" y="5"/>
                </a:lnTo>
                <a:lnTo>
                  <a:pt x="2528" y="1"/>
                </a:lnTo>
                <a:lnTo>
                  <a:pt x="2468" y="2"/>
                </a:lnTo>
                <a:lnTo>
                  <a:pt x="2469" y="6"/>
                </a:lnTo>
                <a:close/>
                <a:moveTo>
                  <a:pt x="2565" y="4"/>
                </a:moveTo>
                <a:lnTo>
                  <a:pt x="2605" y="3"/>
                </a:lnTo>
                <a:lnTo>
                  <a:pt x="2605" y="0"/>
                </a:lnTo>
                <a:lnTo>
                  <a:pt x="2564" y="0"/>
                </a:lnTo>
                <a:lnTo>
                  <a:pt x="2565" y="4"/>
                </a:lnTo>
                <a:close/>
                <a:moveTo>
                  <a:pt x="2" y="227"/>
                </a:moveTo>
                <a:lnTo>
                  <a:pt x="57" y="204"/>
                </a:lnTo>
                <a:lnTo>
                  <a:pt x="56" y="200"/>
                </a:lnTo>
                <a:lnTo>
                  <a:pt x="0" y="223"/>
                </a:lnTo>
                <a:lnTo>
                  <a:pt x="2" y="227"/>
                </a:lnTo>
                <a:close/>
              </a:path>
            </a:pathLst>
          </a:custGeom>
          <a:solidFill>
            <a:srgbClr val="007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0" name="Oval 97"/>
          <p:cNvSpPr>
            <a:spLocks noChangeArrowheads="1"/>
          </p:cNvSpPr>
          <p:nvPr/>
        </p:nvSpPr>
        <p:spPr bwMode="auto">
          <a:xfrm>
            <a:off x="6847294" y="2148263"/>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1" name="Oval 98"/>
          <p:cNvSpPr>
            <a:spLocks noChangeArrowheads="1"/>
          </p:cNvSpPr>
          <p:nvPr/>
        </p:nvSpPr>
        <p:spPr bwMode="auto">
          <a:xfrm>
            <a:off x="7250237" y="1978749"/>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2" name="Oval 99"/>
          <p:cNvSpPr>
            <a:spLocks noChangeArrowheads="1"/>
          </p:cNvSpPr>
          <p:nvPr/>
        </p:nvSpPr>
        <p:spPr bwMode="auto">
          <a:xfrm>
            <a:off x="8053344" y="1887044"/>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3" name="Oval 100"/>
          <p:cNvSpPr>
            <a:spLocks noChangeArrowheads="1"/>
          </p:cNvSpPr>
          <p:nvPr/>
        </p:nvSpPr>
        <p:spPr bwMode="auto">
          <a:xfrm>
            <a:off x="10465446" y="1837024"/>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4" name="Freeform 101"/>
          <p:cNvSpPr>
            <a:spLocks noEditPoints="1"/>
          </p:cNvSpPr>
          <p:nvPr/>
        </p:nvSpPr>
        <p:spPr bwMode="auto">
          <a:xfrm>
            <a:off x="6879252" y="1920391"/>
            <a:ext cx="3619543" cy="801718"/>
          </a:xfrm>
          <a:custGeom>
            <a:avLst/>
            <a:gdLst>
              <a:gd name="T0" fmla="*/ 98 w 2605"/>
              <a:gd name="T1" fmla="*/ 453 h 577"/>
              <a:gd name="T2" fmla="*/ 124 w 2605"/>
              <a:gd name="T3" fmla="*/ 428 h 577"/>
              <a:gd name="T4" fmla="*/ 121 w 2605"/>
              <a:gd name="T5" fmla="*/ 426 h 577"/>
              <a:gd name="T6" fmla="*/ 223 w 2605"/>
              <a:gd name="T7" fmla="*/ 307 h 577"/>
              <a:gd name="T8" fmla="*/ 185 w 2605"/>
              <a:gd name="T9" fmla="*/ 354 h 577"/>
              <a:gd name="T10" fmla="*/ 280 w 2605"/>
              <a:gd name="T11" fmla="*/ 231 h 577"/>
              <a:gd name="T12" fmla="*/ 313 w 2605"/>
              <a:gd name="T13" fmla="*/ 218 h 577"/>
              <a:gd name="T14" fmla="*/ 312 w 2605"/>
              <a:gd name="T15" fmla="*/ 214 h 577"/>
              <a:gd name="T16" fmla="*/ 465 w 2605"/>
              <a:gd name="T17" fmla="*/ 183 h 577"/>
              <a:gd name="T18" fmla="*/ 406 w 2605"/>
              <a:gd name="T19" fmla="*/ 196 h 577"/>
              <a:gd name="T20" fmla="*/ 557 w 2605"/>
              <a:gd name="T21" fmla="*/ 157 h 577"/>
              <a:gd name="T22" fmla="*/ 593 w 2605"/>
              <a:gd name="T23" fmla="*/ 152 h 577"/>
              <a:gd name="T24" fmla="*/ 592 w 2605"/>
              <a:gd name="T25" fmla="*/ 149 h 577"/>
              <a:gd name="T26" fmla="*/ 745 w 2605"/>
              <a:gd name="T27" fmla="*/ 117 h 577"/>
              <a:gd name="T28" fmla="*/ 687 w 2605"/>
              <a:gd name="T29" fmla="*/ 131 h 577"/>
              <a:gd name="T30" fmla="*/ 838 w 2605"/>
              <a:gd name="T31" fmla="*/ 91 h 577"/>
              <a:gd name="T32" fmla="*/ 873 w 2605"/>
              <a:gd name="T33" fmla="*/ 87 h 577"/>
              <a:gd name="T34" fmla="*/ 873 w 2605"/>
              <a:gd name="T35" fmla="*/ 84 h 577"/>
              <a:gd name="T36" fmla="*/ 1029 w 2605"/>
              <a:gd name="T37" fmla="*/ 80 h 577"/>
              <a:gd name="T38" fmla="*/ 969 w 2605"/>
              <a:gd name="T39" fmla="*/ 83 h 577"/>
              <a:gd name="T40" fmla="*/ 1125 w 2605"/>
              <a:gd name="T41" fmla="*/ 72 h 577"/>
              <a:gd name="T42" fmla="*/ 1161 w 2605"/>
              <a:gd name="T43" fmla="*/ 74 h 577"/>
              <a:gd name="T44" fmla="*/ 1161 w 2605"/>
              <a:gd name="T45" fmla="*/ 70 h 577"/>
              <a:gd name="T46" fmla="*/ 1317 w 2605"/>
              <a:gd name="T47" fmla="*/ 66 h 577"/>
              <a:gd name="T48" fmla="*/ 1257 w 2605"/>
              <a:gd name="T49" fmla="*/ 69 h 577"/>
              <a:gd name="T50" fmla="*/ 1413 w 2605"/>
              <a:gd name="T51" fmla="*/ 58 h 577"/>
              <a:gd name="T52" fmla="*/ 1449 w 2605"/>
              <a:gd name="T53" fmla="*/ 60 h 577"/>
              <a:gd name="T54" fmla="*/ 1449 w 2605"/>
              <a:gd name="T55" fmla="*/ 56 h 577"/>
              <a:gd name="T56" fmla="*/ 1605 w 2605"/>
              <a:gd name="T57" fmla="*/ 53 h 577"/>
              <a:gd name="T58" fmla="*/ 1545 w 2605"/>
              <a:gd name="T59" fmla="*/ 56 h 577"/>
              <a:gd name="T60" fmla="*/ 1700 w 2605"/>
              <a:gd name="T61" fmla="*/ 44 h 577"/>
              <a:gd name="T62" fmla="*/ 1737 w 2605"/>
              <a:gd name="T63" fmla="*/ 46 h 577"/>
              <a:gd name="T64" fmla="*/ 1736 w 2605"/>
              <a:gd name="T65" fmla="*/ 42 h 577"/>
              <a:gd name="T66" fmla="*/ 1892 w 2605"/>
              <a:gd name="T67" fmla="*/ 39 h 577"/>
              <a:gd name="T68" fmla="*/ 1832 w 2605"/>
              <a:gd name="T69" fmla="*/ 42 h 577"/>
              <a:gd name="T70" fmla="*/ 1988 w 2605"/>
              <a:gd name="T71" fmla="*/ 30 h 577"/>
              <a:gd name="T72" fmla="*/ 2024 w 2605"/>
              <a:gd name="T73" fmla="*/ 32 h 577"/>
              <a:gd name="T74" fmla="*/ 2024 w 2605"/>
              <a:gd name="T75" fmla="*/ 29 h 577"/>
              <a:gd name="T76" fmla="*/ 2180 w 2605"/>
              <a:gd name="T77" fmla="*/ 25 h 577"/>
              <a:gd name="T78" fmla="*/ 2120 w 2605"/>
              <a:gd name="T79" fmla="*/ 28 h 577"/>
              <a:gd name="T80" fmla="*/ 2275 w 2605"/>
              <a:gd name="T81" fmla="*/ 16 h 577"/>
              <a:gd name="T82" fmla="*/ 2312 w 2605"/>
              <a:gd name="T83" fmla="*/ 19 h 577"/>
              <a:gd name="T84" fmla="*/ 2311 w 2605"/>
              <a:gd name="T85" fmla="*/ 15 h 577"/>
              <a:gd name="T86" fmla="*/ 2467 w 2605"/>
              <a:gd name="T87" fmla="*/ 11 h 577"/>
              <a:gd name="T88" fmla="*/ 2408 w 2605"/>
              <a:gd name="T89" fmla="*/ 14 h 577"/>
              <a:gd name="T90" fmla="*/ 2563 w 2605"/>
              <a:gd name="T91" fmla="*/ 3 h 577"/>
              <a:gd name="T92" fmla="*/ 2599 w 2605"/>
              <a:gd name="T93" fmla="*/ 5 h 577"/>
              <a:gd name="T94" fmla="*/ 2599 w 2605"/>
              <a:gd name="T95" fmla="*/ 1 h 577"/>
              <a:gd name="T96" fmla="*/ 41 w 2605"/>
              <a:gd name="T97" fmla="*/ 530 h 577"/>
              <a:gd name="T98" fmla="*/ 3 w 2605"/>
              <a:gd name="T99"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5" h="577">
                <a:moveTo>
                  <a:pt x="63" y="503"/>
                </a:moveTo>
                <a:lnTo>
                  <a:pt x="102" y="456"/>
                </a:lnTo>
                <a:lnTo>
                  <a:pt x="98" y="453"/>
                </a:lnTo>
                <a:lnTo>
                  <a:pt x="60" y="500"/>
                </a:lnTo>
                <a:lnTo>
                  <a:pt x="63" y="503"/>
                </a:lnTo>
                <a:close/>
                <a:moveTo>
                  <a:pt x="124" y="428"/>
                </a:moveTo>
                <a:lnTo>
                  <a:pt x="162" y="382"/>
                </a:lnTo>
                <a:lnTo>
                  <a:pt x="159" y="379"/>
                </a:lnTo>
                <a:lnTo>
                  <a:pt x="121" y="426"/>
                </a:lnTo>
                <a:lnTo>
                  <a:pt x="124" y="428"/>
                </a:lnTo>
                <a:close/>
                <a:moveTo>
                  <a:pt x="185" y="354"/>
                </a:moveTo>
                <a:lnTo>
                  <a:pt x="223" y="307"/>
                </a:lnTo>
                <a:lnTo>
                  <a:pt x="220" y="305"/>
                </a:lnTo>
                <a:lnTo>
                  <a:pt x="182" y="351"/>
                </a:lnTo>
                <a:lnTo>
                  <a:pt x="185" y="354"/>
                </a:lnTo>
                <a:close/>
                <a:moveTo>
                  <a:pt x="246" y="279"/>
                </a:moveTo>
                <a:lnTo>
                  <a:pt x="283" y="233"/>
                </a:lnTo>
                <a:lnTo>
                  <a:pt x="280" y="231"/>
                </a:lnTo>
                <a:lnTo>
                  <a:pt x="243" y="277"/>
                </a:lnTo>
                <a:lnTo>
                  <a:pt x="246" y="279"/>
                </a:lnTo>
                <a:close/>
                <a:moveTo>
                  <a:pt x="313" y="218"/>
                </a:moveTo>
                <a:lnTo>
                  <a:pt x="371" y="204"/>
                </a:lnTo>
                <a:lnTo>
                  <a:pt x="370" y="201"/>
                </a:lnTo>
                <a:lnTo>
                  <a:pt x="312" y="214"/>
                </a:lnTo>
                <a:lnTo>
                  <a:pt x="313" y="218"/>
                </a:lnTo>
                <a:close/>
                <a:moveTo>
                  <a:pt x="406" y="196"/>
                </a:moveTo>
                <a:lnTo>
                  <a:pt x="465" y="183"/>
                </a:lnTo>
                <a:lnTo>
                  <a:pt x="464" y="179"/>
                </a:lnTo>
                <a:lnTo>
                  <a:pt x="405" y="192"/>
                </a:lnTo>
                <a:lnTo>
                  <a:pt x="406" y="196"/>
                </a:lnTo>
                <a:close/>
                <a:moveTo>
                  <a:pt x="500" y="174"/>
                </a:moveTo>
                <a:lnTo>
                  <a:pt x="558" y="161"/>
                </a:lnTo>
                <a:lnTo>
                  <a:pt x="557" y="157"/>
                </a:lnTo>
                <a:lnTo>
                  <a:pt x="499" y="170"/>
                </a:lnTo>
                <a:lnTo>
                  <a:pt x="500" y="174"/>
                </a:lnTo>
                <a:close/>
                <a:moveTo>
                  <a:pt x="593" y="152"/>
                </a:moveTo>
                <a:lnTo>
                  <a:pt x="652" y="139"/>
                </a:lnTo>
                <a:lnTo>
                  <a:pt x="651" y="135"/>
                </a:lnTo>
                <a:lnTo>
                  <a:pt x="592" y="149"/>
                </a:lnTo>
                <a:lnTo>
                  <a:pt x="593" y="152"/>
                </a:lnTo>
                <a:close/>
                <a:moveTo>
                  <a:pt x="687" y="131"/>
                </a:moveTo>
                <a:lnTo>
                  <a:pt x="745" y="117"/>
                </a:lnTo>
                <a:lnTo>
                  <a:pt x="744" y="113"/>
                </a:lnTo>
                <a:lnTo>
                  <a:pt x="686" y="127"/>
                </a:lnTo>
                <a:lnTo>
                  <a:pt x="687" y="131"/>
                </a:lnTo>
                <a:close/>
                <a:moveTo>
                  <a:pt x="780" y="109"/>
                </a:moveTo>
                <a:lnTo>
                  <a:pt x="838" y="95"/>
                </a:lnTo>
                <a:lnTo>
                  <a:pt x="838" y="91"/>
                </a:lnTo>
                <a:lnTo>
                  <a:pt x="779" y="105"/>
                </a:lnTo>
                <a:lnTo>
                  <a:pt x="780" y="109"/>
                </a:lnTo>
                <a:close/>
                <a:moveTo>
                  <a:pt x="873" y="87"/>
                </a:moveTo>
                <a:lnTo>
                  <a:pt x="933" y="85"/>
                </a:lnTo>
                <a:lnTo>
                  <a:pt x="933" y="81"/>
                </a:lnTo>
                <a:lnTo>
                  <a:pt x="873" y="84"/>
                </a:lnTo>
                <a:lnTo>
                  <a:pt x="873" y="87"/>
                </a:lnTo>
                <a:close/>
                <a:moveTo>
                  <a:pt x="969" y="83"/>
                </a:moveTo>
                <a:lnTo>
                  <a:pt x="1029" y="80"/>
                </a:lnTo>
                <a:lnTo>
                  <a:pt x="1029" y="76"/>
                </a:lnTo>
                <a:lnTo>
                  <a:pt x="969" y="79"/>
                </a:lnTo>
                <a:lnTo>
                  <a:pt x="969" y="83"/>
                </a:lnTo>
                <a:close/>
                <a:moveTo>
                  <a:pt x="1065" y="78"/>
                </a:moveTo>
                <a:lnTo>
                  <a:pt x="1125" y="75"/>
                </a:lnTo>
                <a:lnTo>
                  <a:pt x="1125" y="72"/>
                </a:lnTo>
                <a:lnTo>
                  <a:pt x="1065" y="74"/>
                </a:lnTo>
                <a:lnTo>
                  <a:pt x="1065" y="78"/>
                </a:lnTo>
                <a:close/>
                <a:moveTo>
                  <a:pt x="1161" y="74"/>
                </a:moveTo>
                <a:lnTo>
                  <a:pt x="1221" y="71"/>
                </a:lnTo>
                <a:lnTo>
                  <a:pt x="1221" y="67"/>
                </a:lnTo>
                <a:lnTo>
                  <a:pt x="1161" y="70"/>
                </a:lnTo>
                <a:lnTo>
                  <a:pt x="1161" y="74"/>
                </a:lnTo>
                <a:close/>
                <a:moveTo>
                  <a:pt x="1257" y="69"/>
                </a:moveTo>
                <a:lnTo>
                  <a:pt x="1317" y="66"/>
                </a:lnTo>
                <a:lnTo>
                  <a:pt x="1317" y="62"/>
                </a:lnTo>
                <a:lnTo>
                  <a:pt x="1257" y="65"/>
                </a:lnTo>
                <a:lnTo>
                  <a:pt x="1257" y="69"/>
                </a:lnTo>
                <a:close/>
                <a:moveTo>
                  <a:pt x="1353" y="65"/>
                </a:moveTo>
                <a:lnTo>
                  <a:pt x="1413" y="62"/>
                </a:lnTo>
                <a:lnTo>
                  <a:pt x="1413" y="58"/>
                </a:lnTo>
                <a:lnTo>
                  <a:pt x="1353" y="60"/>
                </a:lnTo>
                <a:lnTo>
                  <a:pt x="1353" y="65"/>
                </a:lnTo>
                <a:close/>
                <a:moveTo>
                  <a:pt x="1449" y="60"/>
                </a:moveTo>
                <a:lnTo>
                  <a:pt x="1509" y="57"/>
                </a:lnTo>
                <a:lnTo>
                  <a:pt x="1509" y="53"/>
                </a:lnTo>
                <a:lnTo>
                  <a:pt x="1449" y="56"/>
                </a:lnTo>
                <a:lnTo>
                  <a:pt x="1449" y="60"/>
                </a:lnTo>
                <a:close/>
                <a:moveTo>
                  <a:pt x="1545" y="56"/>
                </a:moveTo>
                <a:lnTo>
                  <a:pt x="1605" y="53"/>
                </a:lnTo>
                <a:lnTo>
                  <a:pt x="1604" y="48"/>
                </a:lnTo>
                <a:lnTo>
                  <a:pt x="1545" y="51"/>
                </a:lnTo>
                <a:lnTo>
                  <a:pt x="1545" y="56"/>
                </a:lnTo>
                <a:close/>
                <a:moveTo>
                  <a:pt x="1641" y="51"/>
                </a:moveTo>
                <a:lnTo>
                  <a:pt x="1701" y="48"/>
                </a:lnTo>
                <a:lnTo>
                  <a:pt x="1700" y="44"/>
                </a:lnTo>
                <a:lnTo>
                  <a:pt x="1640" y="47"/>
                </a:lnTo>
                <a:lnTo>
                  <a:pt x="1641" y="51"/>
                </a:lnTo>
                <a:close/>
                <a:moveTo>
                  <a:pt x="1737" y="46"/>
                </a:moveTo>
                <a:lnTo>
                  <a:pt x="1796" y="43"/>
                </a:lnTo>
                <a:lnTo>
                  <a:pt x="1796" y="39"/>
                </a:lnTo>
                <a:lnTo>
                  <a:pt x="1736" y="42"/>
                </a:lnTo>
                <a:lnTo>
                  <a:pt x="1737" y="46"/>
                </a:lnTo>
                <a:close/>
                <a:moveTo>
                  <a:pt x="1832" y="42"/>
                </a:moveTo>
                <a:lnTo>
                  <a:pt x="1892" y="39"/>
                </a:lnTo>
                <a:lnTo>
                  <a:pt x="1892" y="35"/>
                </a:lnTo>
                <a:lnTo>
                  <a:pt x="1832" y="38"/>
                </a:lnTo>
                <a:lnTo>
                  <a:pt x="1832" y="42"/>
                </a:lnTo>
                <a:close/>
                <a:moveTo>
                  <a:pt x="1928" y="37"/>
                </a:moveTo>
                <a:lnTo>
                  <a:pt x="1988" y="34"/>
                </a:lnTo>
                <a:lnTo>
                  <a:pt x="1988" y="30"/>
                </a:lnTo>
                <a:lnTo>
                  <a:pt x="1928" y="33"/>
                </a:lnTo>
                <a:lnTo>
                  <a:pt x="1928" y="37"/>
                </a:lnTo>
                <a:close/>
                <a:moveTo>
                  <a:pt x="2024" y="32"/>
                </a:moveTo>
                <a:lnTo>
                  <a:pt x="2084" y="30"/>
                </a:lnTo>
                <a:lnTo>
                  <a:pt x="2084" y="26"/>
                </a:lnTo>
                <a:lnTo>
                  <a:pt x="2024" y="29"/>
                </a:lnTo>
                <a:lnTo>
                  <a:pt x="2024" y="32"/>
                </a:lnTo>
                <a:close/>
                <a:moveTo>
                  <a:pt x="2120" y="28"/>
                </a:moveTo>
                <a:lnTo>
                  <a:pt x="2180" y="25"/>
                </a:lnTo>
                <a:lnTo>
                  <a:pt x="2180" y="21"/>
                </a:lnTo>
                <a:lnTo>
                  <a:pt x="2120" y="24"/>
                </a:lnTo>
                <a:lnTo>
                  <a:pt x="2120" y="28"/>
                </a:lnTo>
                <a:close/>
                <a:moveTo>
                  <a:pt x="2216" y="23"/>
                </a:moveTo>
                <a:lnTo>
                  <a:pt x="2276" y="20"/>
                </a:lnTo>
                <a:lnTo>
                  <a:pt x="2275" y="16"/>
                </a:lnTo>
                <a:lnTo>
                  <a:pt x="2216" y="19"/>
                </a:lnTo>
                <a:lnTo>
                  <a:pt x="2216" y="23"/>
                </a:lnTo>
                <a:close/>
                <a:moveTo>
                  <a:pt x="2312" y="19"/>
                </a:moveTo>
                <a:lnTo>
                  <a:pt x="2372" y="16"/>
                </a:lnTo>
                <a:lnTo>
                  <a:pt x="2371" y="12"/>
                </a:lnTo>
                <a:lnTo>
                  <a:pt x="2311" y="15"/>
                </a:lnTo>
                <a:lnTo>
                  <a:pt x="2312" y="19"/>
                </a:lnTo>
                <a:close/>
                <a:moveTo>
                  <a:pt x="2408" y="14"/>
                </a:moveTo>
                <a:lnTo>
                  <a:pt x="2467" y="11"/>
                </a:lnTo>
                <a:lnTo>
                  <a:pt x="2467" y="7"/>
                </a:lnTo>
                <a:lnTo>
                  <a:pt x="2407" y="10"/>
                </a:lnTo>
                <a:lnTo>
                  <a:pt x="2408" y="14"/>
                </a:lnTo>
                <a:close/>
                <a:moveTo>
                  <a:pt x="2503" y="9"/>
                </a:moveTo>
                <a:lnTo>
                  <a:pt x="2563" y="6"/>
                </a:lnTo>
                <a:lnTo>
                  <a:pt x="2563" y="3"/>
                </a:lnTo>
                <a:lnTo>
                  <a:pt x="2503" y="5"/>
                </a:lnTo>
                <a:lnTo>
                  <a:pt x="2503" y="9"/>
                </a:lnTo>
                <a:close/>
                <a:moveTo>
                  <a:pt x="2599" y="5"/>
                </a:moveTo>
                <a:lnTo>
                  <a:pt x="2605" y="5"/>
                </a:lnTo>
                <a:lnTo>
                  <a:pt x="2605" y="0"/>
                </a:lnTo>
                <a:lnTo>
                  <a:pt x="2599" y="1"/>
                </a:lnTo>
                <a:lnTo>
                  <a:pt x="2599" y="5"/>
                </a:lnTo>
                <a:close/>
                <a:moveTo>
                  <a:pt x="3" y="577"/>
                </a:moveTo>
                <a:lnTo>
                  <a:pt x="41" y="530"/>
                </a:lnTo>
                <a:lnTo>
                  <a:pt x="38" y="528"/>
                </a:lnTo>
                <a:lnTo>
                  <a:pt x="0" y="574"/>
                </a:lnTo>
                <a:lnTo>
                  <a:pt x="3" y="577"/>
                </a:lnTo>
                <a:close/>
              </a:path>
            </a:pathLst>
          </a:custGeom>
          <a:solidFill>
            <a:srgbClr val="D953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5" name="Oval 102"/>
          <p:cNvSpPr>
            <a:spLocks noChangeArrowheads="1"/>
          </p:cNvSpPr>
          <p:nvPr/>
        </p:nvSpPr>
        <p:spPr bwMode="auto">
          <a:xfrm>
            <a:off x="6847294" y="2685984"/>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6" name="Oval 103"/>
          <p:cNvSpPr>
            <a:spLocks noChangeArrowheads="1"/>
          </p:cNvSpPr>
          <p:nvPr/>
        </p:nvSpPr>
        <p:spPr bwMode="auto">
          <a:xfrm>
            <a:off x="7250237" y="2194115"/>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7" name="Oval 104"/>
          <p:cNvSpPr>
            <a:spLocks noChangeArrowheads="1"/>
          </p:cNvSpPr>
          <p:nvPr/>
        </p:nvSpPr>
        <p:spPr bwMode="auto">
          <a:xfrm>
            <a:off x="8053344" y="2006538"/>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8" name="Oval 105"/>
          <p:cNvSpPr>
            <a:spLocks noChangeArrowheads="1"/>
          </p:cNvSpPr>
          <p:nvPr/>
        </p:nvSpPr>
        <p:spPr bwMode="auto">
          <a:xfrm>
            <a:off x="10465446" y="1891213"/>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9" name="Freeform 106"/>
          <p:cNvSpPr>
            <a:spLocks noEditPoints="1"/>
          </p:cNvSpPr>
          <p:nvPr/>
        </p:nvSpPr>
        <p:spPr bwMode="auto">
          <a:xfrm>
            <a:off x="6877862" y="2006538"/>
            <a:ext cx="3620932" cy="2302334"/>
          </a:xfrm>
          <a:custGeom>
            <a:avLst/>
            <a:gdLst>
              <a:gd name="T0" fmla="*/ 40 w 2606"/>
              <a:gd name="T1" fmla="*/ 1505 h 1657"/>
              <a:gd name="T2" fmla="*/ 53 w 2606"/>
              <a:gd name="T3" fmla="*/ 1472 h 1657"/>
              <a:gd name="T4" fmla="*/ 49 w 2606"/>
              <a:gd name="T5" fmla="*/ 1471 h 1657"/>
              <a:gd name="T6" fmla="*/ 93 w 2606"/>
              <a:gd name="T7" fmla="*/ 1321 h 1657"/>
              <a:gd name="T8" fmla="*/ 78 w 2606"/>
              <a:gd name="T9" fmla="*/ 1379 h 1657"/>
              <a:gd name="T10" fmla="*/ 114 w 2606"/>
              <a:gd name="T11" fmla="*/ 1227 h 1657"/>
              <a:gd name="T12" fmla="*/ 127 w 2606"/>
              <a:gd name="T13" fmla="*/ 1193 h 1657"/>
              <a:gd name="T14" fmla="*/ 123 w 2606"/>
              <a:gd name="T15" fmla="*/ 1192 h 1657"/>
              <a:gd name="T16" fmla="*/ 167 w 2606"/>
              <a:gd name="T17" fmla="*/ 1042 h 1657"/>
              <a:gd name="T18" fmla="*/ 151 w 2606"/>
              <a:gd name="T19" fmla="*/ 1100 h 1657"/>
              <a:gd name="T20" fmla="*/ 187 w 2606"/>
              <a:gd name="T21" fmla="*/ 949 h 1657"/>
              <a:gd name="T22" fmla="*/ 200 w 2606"/>
              <a:gd name="T23" fmla="*/ 915 h 1657"/>
              <a:gd name="T24" fmla="*/ 197 w 2606"/>
              <a:gd name="T25" fmla="*/ 914 h 1657"/>
              <a:gd name="T26" fmla="*/ 240 w 2606"/>
              <a:gd name="T27" fmla="*/ 764 h 1657"/>
              <a:gd name="T28" fmla="*/ 225 w 2606"/>
              <a:gd name="T29" fmla="*/ 822 h 1657"/>
              <a:gd name="T30" fmla="*/ 261 w 2606"/>
              <a:gd name="T31" fmla="*/ 670 h 1657"/>
              <a:gd name="T32" fmla="*/ 274 w 2606"/>
              <a:gd name="T33" fmla="*/ 637 h 1657"/>
              <a:gd name="T34" fmla="*/ 270 w 2606"/>
              <a:gd name="T35" fmla="*/ 636 h 1657"/>
              <a:gd name="T36" fmla="*/ 360 w 2606"/>
              <a:gd name="T37" fmla="*/ 521 h 1657"/>
              <a:gd name="T38" fmla="*/ 309 w 2606"/>
              <a:gd name="T39" fmla="*/ 553 h 1657"/>
              <a:gd name="T40" fmla="*/ 439 w 2606"/>
              <a:gd name="T41" fmla="*/ 466 h 1657"/>
              <a:gd name="T42" fmla="*/ 472 w 2606"/>
              <a:gd name="T43" fmla="*/ 451 h 1657"/>
              <a:gd name="T44" fmla="*/ 469 w 2606"/>
              <a:gd name="T45" fmla="*/ 447 h 1657"/>
              <a:gd name="T46" fmla="*/ 603 w 2606"/>
              <a:gd name="T47" fmla="*/ 367 h 1657"/>
              <a:gd name="T48" fmla="*/ 553 w 2606"/>
              <a:gd name="T49" fmla="*/ 399 h 1657"/>
              <a:gd name="T50" fmla="*/ 682 w 2606"/>
              <a:gd name="T51" fmla="*/ 313 h 1657"/>
              <a:gd name="T52" fmla="*/ 715 w 2606"/>
              <a:gd name="T53" fmla="*/ 297 h 1657"/>
              <a:gd name="T54" fmla="*/ 713 w 2606"/>
              <a:gd name="T55" fmla="*/ 293 h 1657"/>
              <a:gd name="T56" fmla="*/ 847 w 2606"/>
              <a:gd name="T57" fmla="*/ 213 h 1657"/>
              <a:gd name="T58" fmla="*/ 796 w 2606"/>
              <a:gd name="T59" fmla="*/ 245 h 1657"/>
              <a:gd name="T60" fmla="*/ 936 w 2606"/>
              <a:gd name="T61" fmla="*/ 186 h 1657"/>
              <a:gd name="T62" fmla="*/ 973 w 2606"/>
              <a:gd name="T63" fmla="*/ 186 h 1657"/>
              <a:gd name="T64" fmla="*/ 972 w 2606"/>
              <a:gd name="T65" fmla="*/ 183 h 1657"/>
              <a:gd name="T66" fmla="*/ 1128 w 2606"/>
              <a:gd name="T67" fmla="*/ 169 h 1657"/>
              <a:gd name="T68" fmla="*/ 1068 w 2606"/>
              <a:gd name="T69" fmla="*/ 176 h 1657"/>
              <a:gd name="T70" fmla="*/ 1223 w 2606"/>
              <a:gd name="T71" fmla="*/ 154 h 1657"/>
              <a:gd name="T72" fmla="*/ 1259 w 2606"/>
              <a:gd name="T73" fmla="*/ 154 h 1657"/>
              <a:gd name="T74" fmla="*/ 1258 w 2606"/>
              <a:gd name="T75" fmla="*/ 150 h 1657"/>
              <a:gd name="T76" fmla="*/ 1414 w 2606"/>
              <a:gd name="T77" fmla="*/ 137 h 1657"/>
              <a:gd name="T78" fmla="*/ 1354 w 2606"/>
              <a:gd name="T79" fmla="*/ 144 h 1657"/>
              <a:gd name="T80" fmla="*/ 1509 w 2606"/>
              <a:gd name="T81" fmla="*/ 123 h 1657"/>
              <a:gd name="T82" fmla="*/ 1545 w 2606"/>
              <a:gd name="T83" fmla="*/ 123 h 1657"/>
              <a:gd name="T84" fmla="*/ 1545 w 2606"/>
              <a:gd name="T85" fmla="*/ 118 h 1657"/>
              <a:gd name="T86" fmla="*/ 1700 w 2606"/>
              <a:gd name="T87" fmla="*/ 105 h 1657"/>
              <a:gd name="T88" fmla="*/ 1640 w 2606"/>
              <a:gd name="T89" fmla="*/ 112 h 1657"/>
              <a:gd name="T90" fmla="*/ 1795 w 2606"/>
              <a:gd name="T91" fmla="*/ 91 h 1657"/>
              <a:gd name="T92" fmla="*/ 1831 w 2606"/>
              <a:gd name="T93" fmla="*/ 91 h 1657"/>
              <a:gd name="T94" fmla="*/ 1831 w 2606"/>
              <a:gd name="T95" fmla="*/ 87 h 1657"/>
              <a:gd name="T96" fmla="*/ 1987 w 2606"/>
              <a:gd name="T97" fmla="*/ 73 h 1657"/>
              <a:gd name="T98" fmla="*/ 1927 w 2606"/>
              <a:gd name="T99" fmla="*/ 80 h 1657"/>
              <a:gd name="T100" fmla="*/ 2081 w 2606"/>
              <a:gd name="T101" fmla="*/ 58 h 1657"/>
              <a:gd name="T102" fmla="*/ 2117 w 2606"/>
              <a:gd name="T103" fmla="*/ 58 h 1657"/>
              <a:gd name="T104" fmla="*/ 2117 w 2606"/>
              <a:gd name="T105" fmla="*/ 55 h 1657"/>
              <a:gd name="T106" fmla="*/ 2273 w 2606"/>
              <a:gd name="T107" fmla="*/ 41 h 1657"/>
              <a:gd name="T108" fmla="*/ 2213 w 2606"/>
              <a:gd name="T109" fmla="*/ 48 h 1657"/>
              <a:gd name="T110" fmla="*/ 2367 w 2606"/>
              <a:gd name="T111" fmla="*/ 27 h 1657"/>
              <a:gd name="T112" fmla="*/ 2404 w 2606"/>
              <a:gd name="T113" fmla="*/ 27 h 1657"/>
              <a:gd name="T114" fmla="*/ 2403 w 2606"/>
              <a:gd name="T115" fmla="*/ 23 h 1657"/>
              <a:gd name="T116" fmla="*/ 2559 w 2606"/>
              <a:gd name="T117" fmla="*/ 9 h 1657"/>
              <a:gd name="T118" fmla="*/ 2499 w 2606"/>
              <a:gd name="T119" fmla="*/ 16 h 1657"/>
              <a:gd name="T120" fmla="*/ 2606 w 2606"/>
              <a:gd name="T121" fmla="*/ 0 h 1657"/>
              <a:gd name="T122" fmla="*/ 4 w 2606"/>
              <a:gd name="T123" fmla="*/ 1657 h 1657"/>
              <a:gd name="T124" fmla="*/ 0 w 2606"/>
              <a:gd name="T125" fmla="*/ 1656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06" h="1657">
                <a:moveTo>
                  <a:pt x="29" y="1564"/>
                </a:moveTo>
                <a:lnTo>
                  <a:pt x="44" y="1506"/>
                </a:lnTo>
                <a:lnTo>
                  <a:pt x="40" y="1505"/>
                </a:lnTo>
                <a:lnTo>
                  <a:pt x="25" y="1563"/>
                </a:lnTo>
                <a:lnTo>
                  <a:pt x="29" y="1564"/>
                </a:lnTo>
                <a:close/>
                <a:moveTo>
                  <a:pt x="53" y="1472"/>
                </a:moveTo>
                <a:lnTo>
                  <a:pt x="68" y="1414"/>
                </a:lnTo>
                <a:lnTo>
                  <a:pt x="65" y="1412"/>
                </a:lnTo>
                <a:lnTo>
                  <a:pt x="49" y="1471"/>
                </a:lnTo>
                <a:lnTo>
                  <a:pt x="53" y="1472"/>
                </a:lnTo>
                <a:close/>
                <a:moveTo>
                  <a:pt x="78" y="1379"/>
                </a:moveTo>
                <a:lnTo>
                  <a:pt x="93" y="1321"/>
                </a:lnTo>
                <a:lnTo>
                  <a:pt x="89" y="1320"/>
                </a:lnTo>
                <a:lnTo>
                  <a:pt x="74" y="1378"/>
                </a:lnTo>
                <a:lnTo>
                  <a:pt x="78" y="1379"/>
                </a:lnTo>
                <a:close/>
                <a:moveTo>
                  <a:pt x="102" y="1286"/>
                </a:moveTo>
                <a:lnTo>
                  <a:pt x="118" y="1228"/>
                </a:lnTo>
                <a:lnTo>
                  <a:pt x="114" y="1227"/>
                </a:lnTo>
                <a:lnTo>
                  <a:pt x="98" y="1285"/>
                </a:lnTo>
                <a:lnTo>
                  <a:pt x="102" y="1286"/>
                </a:lnTo>
                <a:close/>
                <a:moveTo>
                  <a:pt x="127" y="1193"/>
                </a:moveTo>
                <a:lnTo>
                  <a:pt x="142" y="1135"/>
                </a:lnTo>
                <a:lnTo>
                  <a:pt x="138" y="1134"/>
                </a:lnTo>
                <a:lnTo>
                  <a:pt x="123" y="1192"/>
                </a:lnTo>
                <a:lnTo>
                  <a:pt x="127" y="1193"/>
                </a:lnTo>
                <a:close/>
                <a:moveTo>
                  <a:pt x="151" y="1100"/>
                </a:moveTo>
                <a:lnTo>
                  <a:pt x="167" y="1042"/>
                </a:lnTo>
                <a:lnTo>
                  <a:pt x="163" y="1041"/>
                </a:lnTo>
                <a:lnTo>
                  <a:pt x="148" y="1099"/>
                </a:lnTo>
                <a:lnTo>
                  <a:pt x="151" y="1100"/>
                </a:lnTo>
                <a:close/>
                <a:moveTo>
                  <a:pt x="176" y="1008"/>
                </a:moveTo>
                <a:lnTo>
                  <a:pt x="191" y="950"/>
                </a:lnTo>
                <a:lnTo>
                  <a:pt x="187" y="949"/>
                </a:lnTo>
                <a:lnTo>
                  <a:pt x="172" y="1007"/>
                </a:lnTo>
                <a:lnTo>
                  <a:pt x="176" y="1008"/>
                </a:lnTo>
                <a:close/>
                <a:moveTo>
                  <a:pt x="200" y="915"/>
                </a:moveTo>
                <a:lnTo>
                  <a:pt x="216" y="857"/>
                </a:lnTo>
                <a:lnTo>
                  <a:pt x="212" y="856"/>
                </a:lnTo>
                <a:lnTo>
                  <a:pt x="197" y="914"/>
                </a:lnTo>
                <a:lnTo>
                  <a:pt x="200" y="915"/>
                </a:lnTo>
                <a:close/>
                <a:moveTo>
                  <a:pt x="225" y="822"/>
                </a:moveTo>
                <a:lnTo>
                  <a:pt x="240" y="764"/>
                </a:lnTo>
                <a:lnTo>
                  <a:pt x="236" y="763"/>
                </a:lnTo>
                <a:lnTo>
                  <a:pt x="221" y="821"/>
                </a:lnTo>
                <a:lnTo>
                  <a:pt x="225" y="822"/>
                </a:lnTo>
                <a:close/>
                <a:moveTo>
                  <a:pt x="250" y="729"/>
                </a:moveTo>
                <a:lnTo>
                  <a:pt x="265" y="671"/>
                </a:lnTo>
                <a:lnTo>
                  <a:pt x="261" y="670"/>
                </a:lnTo>
                <a:lnTo>
                  <a:pt x="245" y="728"/>
                </a:lnTo>
                <a:lnTo>
                  <a:pt x="250" y="729"/>
                </a:lnTo>
                <a:close/>
                <a:moveTo>
                  <a:pt x="274" y="637"/>
                </a:moveTo>
                <a:lnTo>
                  <a:pt x="289" y="579"/>
                </a:lnTo>
                <a:lnTo>
                  <a:pt x="286" y="577"/>
                </a:lnTo>
                <a:lnTo>
                  <a:pt x="270" y="636"/>
                </a:lnTo>
                <a:lnTo>
                  <a:pt x="274" y="637"/>
                </a:lnTo>
                <a:close/>
                <a:moveTo>
                  <a:pt x="309" y="553"/>
                </a:moveTo>
                <a:lnTo>
                  <a:pt x="360" y="521"/>
                </a:lnTo>
                <a:lnTo>
                  <a:pt x="358" y="518"/>
                </a:lnTo>
                <a:lnTo>
                  <a:pt x="307" y="550"/>
                </a:lnTo>
                <a:lnTo>
                  <a:pt x="309" y="553"/>
                </a:lnTo>
                <a:close/>
                <a:moveTo>
                  <a:pt x="391" y="502"/>
                </a:moveTo>
                <a:lnTo>
                  <a:pt x="441" y="470"/>
                </a:lnTo>
                <a:lnTo>
                  <a:pt x="439" y="466"/>
                </a:lnTo>
                <a:lnTo>
                  <a:pt x="388" y="499"/>
                </a:lnTo>
                <a:lnTo>
                  <a:pt x="391" y="502"/>
                </a:lnTo>
                <a:close/>
                <a:moveTo>
                  <a:pt x="472" y="451"/>
                </a:moveTo>
                <a:lnTo>
                  <a:pt x="522" y="418"/>
                </a:lnTo>
                <a:lnTo>
                  <a:pt x="520" y="415"/>
                </a:lnTo>
                <a:lnTo>
                  <a:pt x="469" y="447"/>
                </a:lnTo>
                <a:lnTo>
                  <a:pt x="472" y="451"/>
                </a:lnTo>
                <a:close/>
                <a:moveTo>
                  <a:pt x="553" y="399"/>
                </a:moveTo>
                <a:lnTo>
                  <a:pt x="603" y="367"/>
                </a:lnTo>
                <a:lnTo>
                  <a:pt x="601" y="364"/>
                </a:lnTo>
                <a:lnTo>
                  <a:pt x="550" y="396"/>
                </a:lnTo>
                <a:lnTo>
                  <a:pt x="553" y="399"/>
                </a:lnTo>
                <a:close/>
                <a:moveTo>
                  <a:pt x="634" y="348"/>
                </a:moveTo>
                <a:lnTo>
                  <a:pt x="685" y="316"/>
                </a:lnTo>
                <a:lnTo>
                  <a:pt x="682" y="313"/>
                </a:lnTo>
                <a:lnTo>
                  <a:pt x="632" y="345"/>
                </a:lnTo>
                <a:lnTo>
                  <a:pt x="634" y="348"/>
                </a:lnTo>
                <a:close/>
                <a:moveTo>
                  <a:pt x="715" y="297"/>
                </a:moveTo>
                <a:lnTo>
                  <a:pt x="766" y="265"/>
                </a:lnTo>
                <a:lnTo>
                  <a:pt x="763" y="261"/>
                </a:lnTo>
                <a:lnTo>
                  <a:pt x="713" y="293"/>
                </a:lnTo>
                <a:lnTo>
                  <a:pt x="715" y="297"/>
                </a:lnTo>
                <a:close/>
                <a:moveTo>
                  <a:pt x="796" y="245"/>
                </a:moveTo>
                <a:lnTo>
                  <a:pt x="847" y="213"/>
                </a:lnTo>
                <a:lnTo>
                  <a:pt x="844" y="210"/>
                </a:lnTo>
                <a:lnTo>
                  <a:pt x="794" y="242"/>
                </a:lnTo>
                <a:lnTo>
                  <a:pt x="796" y="245"/>
                </a:lnTo>
                <a:close/>
                <a:moveTo>
                  <a:pt x="877" y="197"/>
                </a:moveTo>
                <a:lnTo>
                  <a:pt x="937" y="190"/>
                </a:lnTo>
                <a:lnTo>
                  <a:pt x="936" y="186"/>
                </a:lnTo>
                <a:lnTo>
                  <a:pt x="877" y="193"/>
                </a:lnTo>
                <a:lnTo>
                  <a:pt x="877" y="197"/>
                </a:lnTo>
                <a:close/>
                <a:moveTo>
                  <a:pt x="973" y="186"/>
                </a:moveTo>
                <a:lnTo>
                  <a:pt x="1032" y="180"/>
                </a:lnTo>
                <a:lnTo>
                  <a:pt x="1032" y="176"/>
                </a:lnTo>
                <a:lnTo>
                  <a:pt x="972" y="183"/>
                </a:lnTo>
                <a:lnTo>
                  <a:pt x="973" y="186"/>
                </a:lnTo>
                <a:close/>
                <a:moveTo>
                  <a:pt x="1068" y="176"/>
                </a:moveTo>
                <a:lnTo>
                  <a:pt x="1128" y="169"/>
                </a:lnTo>
                <a:lnTo>
                  <a:pt x="1127" y="165"/>
                </a:lnTo>
                <a:lnTo>
                  <a:pt x="1067" y="172"/>
                </a:lnTo>
                <a:lnTo>
                  <a:pt x="1068" y="176"/>
                </a:lnTo>
                <a:close/>
                <a:moveTo>
                  <a:pt x="1163" y="165"/>
                </a:moveTo>
                <a:lnTo>
                  <a:pt x="1223" y="159"/>
                </a:lnTo>
                <a:lnTo>
                  <a:pt x="1223" y="154"/>
                </a:lnTo>
                <a:lnTo>
                  <a:pt x="1163" y="161"/>
                </a:lnTo>
                <a:lnTo>
                  <a:pt x="1163" y="165"/>
                </a:lnTo>
                <a:close/>
                <a:moveTo>
                  <a:pt x="1259" y="154"/>
                </a:moveTo>
                <a:lnTo>
                  <a:pt x="1318" y="148"/>
                </a:lnTo>
                <a:lnTo>
                  <a:pt x="1318" y="144"/>
                </a:lnTo>
                <a:lnTo>
                  <a:pt x="1258" y="150"/>
                </a:lnTo>
                <a:lnTo>
                  <a:pt x="1259" y="154"/>
                </a:lnTo>
                <a:close/>
                <a:moveTo>
                  <a:pt x="1354" y="144"/>
                </a:moveTo>
                <a:lnTo>
                  <a:pt x="1414" y="137"/>
                </a:lnTo>
                <a:lnTo>
                  <a:pt x="1414" y="133"/>
                </a:lnTo>
                <a:lnTo>
                  <a:pt x="1354" y="140"/>
                </a:lnTo>
                <a:lnTo>
                  <a:pt x="1354" y="144"/>
                </a:lnTo>
                <a:close/>
                <a:moveTo>
                  <a:pt x="1450" y="133"/>
                </a:moveTo>
                <a:lnTo>
                  <a:pt x="1509" y="126"/>
                </a:lnTo>
                <a:lnTo>
                  <a:pt x="1509" y="123"/>
                </a:lnTo>
                <a:lnTo>
                  <a:pt x="1449" y="129"/>
                </a:lnTo>
                <a:lnTo>
                  <a:pt x="1450" y="133"/>
                </a:lnTo>
                <a:close/>
                <a:moveTo>
                  <a:pt x="1545" y="123"/>
                </a:moveTo>
                <a:lnTo>
                  <a:pt x="1605" y="116"/>
                </a:lnTo>
                <a:lnTo>
                  <a:pt x="1604" y="112"/>
                </a:lnTo>
                <a:lnTo>
                  <a:pt x="1545" y="118"/>
                </a:lnTo>
                <a:lnTo>
                  <a:pt x="1545" y="123"/>
                </a:lnTo>
                <a:close/>
                <a:moveTo>
                  <a:pt x="1640" y="112"/>
                </a:moveTo>
                <a:lnTo>
                  <a:pt x="1700" y="105"/>
                </a:lnTo>
                <a:lnTo>
                  <a:pt x="1700" y="101"/>
                </a:lnTo>
                <a:lnTo>
                  <a:pt x="1640" y="108"/>
                </a:lnTo>
                <a:lnTo>
                  <a:pt x="1640" y="112"/>
                </a:lnTo>
                <a:close/>
                <a:moveTo>
                  <a:pt x="1736" y="101"/>
                </a:moveTo>
                <a:lnTo>
                  <a:pt x="1796" y="94"/>
                </a:lnTo>
                <a:lnTo>
                  <a:pt x="1795" y="91"/>
                </a:lnTo>
                <a:lnTo>
                  <a:pt x="1735" y="97"/>
                </a:lnTo>
                <a:lnTo>
                  <a:pt x="1736" y="101"/>
                </a:lnTo>
                <a:close/>
                <a:moveTo>
                  <a:pt x="1831" y="91"/>
                </a:moveTo>
                <a:lnTo>
                  <a:pt x="1891" y="84"/>
                </a:lnTo>
                <a:lnTo>
                  <a:pt x="1891" y="80"/>
                </a:lnTo>
                <a:lnTo>
                  <a:pt x="1831" y="87"/>
                </a:lnTo>
                <a:lnTo>
                  <a:pt x="1831" y="91"/>
                </a:lnTo>
                <a:close/>
                <a:moveTo>
                  <a:pt x="1927" y="80"/>
                </a:moveTo>
                <a:lnTo>
                  <a:pt x="1987" y="73"/>
                </a:lnTo>
                <a:lnTo>
                  <a:pt x="1986" y="69"/>
                </a:lnTo>
                <a:lnTo>
                  <a:pt x="1926" y="76"/>
                </a:lnTo>
                <a:lnTo>
                  <a:pt x="1927" y="80"/>
                </a:lnTo>
                <a:close/>
                <a:moveTo>
                  <a:pt x="2022" y="69"/>
                </a:moveTo>
                <a:lnTo>
                  <a:pt x="2082" y="63"/>
                </a:lnTo>
                <a:lnTo>
                  <a:pt x="2081" y="58"/>
                </a:lnTo>
                <a:lnTo>
                  <a:pt x="2022" y="65"/>
                </a:lnTo>
                <a:lnTo>
                  <a:pt x="2022" y="69"/>
                </a:lnTo>
                <a:close/>
                <a:moveTo>
                  <a:pt x="2117" y="58"/>
                </a:moveTo>
                <a:lnTo>
                  <a:pt x="2177" y="52"/>
                </a:lnTo>
                <a:lnTo>
                  <a:pt x="2177" y="48"/>
                </a:lnTo>
                <a:lnTo>
                  <a:pt x="2117" y="55"/>
                </a:lnTo>
                <a:lnTo>
                  <a:pt x="2117" y="58"/>
                </a:lnTo>
                <a:close/>
                <a:moveTo>
                  <a:pt x="2213" y="48"/>
                </a:moveTo>
                <a:lnTo>
                  <a:pt x="2273" y="41"/>
                </a:lnTo>
                <a:lnTo>
                  <a:pt x="2272" y="37"/>
                </a:lnTo>
                <a:lnTo>
                  <a:pt x="2213" y="44"/>
                </a:lnTo>
                <a:lnTo>
                  <a:pt x="2213" y="48"/>
                </a:lnTo>
                <a:close/>
                <a:moveTo>
                  <a:pt x="2308" y="37"/>
                </a:moveTo>
                <a:lnTo>
                  <a:pt x="2368" y="31"/>
                </a:lnTo>
                <a:lnTo>
                  <a:pt x="2367" y="27"/>
                </a:lnTo>
                <a:lnTo>
                  <a:pt x="2308" y="33"/>
                </a:lnTo>
                <a:lnTo>
                  <a:pt x="2308" y="37"/>
                </a:lnTo>
                <a:close/>
                <a:moveTo>
                  <a:pt x="2404" y="27"/>
                </a:moveTo>
                <a:lnTo>
                  <a:pt x="2463" y="20"/>
                </a:lnTo>
                <a:lnTo>
                  <a:pt x="2463" y="16"/>
                </a:lnTo>
                <a:lnTo>
                  <a:pt x="2403" y="23"/>
                </a:lnTo>
                <a:lnTo>
                  <a:pt x="2404" y="27"/>
                </a:lnTo>
                <a:close/>
                <a:moveTo>
                  <a:pt x="2499" y="16"/>
                </a:moveTo>
                <a:lnTo>
                  <a:pt x="2559" y="9"/>
                </a:lnTo>
                <a:lnTo>
                  <a:pt x="2558" y="5"/>
                </a:lnTo>
                <a:lnTo>
                  <a:pt x="2499" y="12"/>
                </a:lnTo>
                <a:lnTo>
                  <a:pt x="2499" y="16"/>
                </a:lnTo>
                <a:close/>
                <a:moveTo>
                  <a:pt x="2595" y="5"/>
                </a:moveTo>
                <a:lnTo>
                  <a:pt x="2606" y="4"/>
                </a:lnTo>
                <a:lnTo>
                  <a:pt x="2606" y="0"/>
                </a:lnTo>
                <a:lnTo>
                  <a:pt x="2594" y="1"/>
                </a:lnTo>
                <a:lnTo>
                  <a:pt x="2595" y="5"/>
                </a:lnTo>
                <a:close/>
                <a:moveTo>
                  <a:pt x="4" y="1657"/>
                </a:moveTo>
                <a:lnTo>
                  <a:pt x="20" y="1599"/>
                </a:lnTo>
                <a:lnTo>
                  <a:pt x="16" y="1598"/>
                </a:lnTo>
                <a:lnTo>
                  <a:pt x="0" y="1656"/>
                </a:lnTo>
                <a:lnTo>
                  <a:pt x="4" y="1657"/>
                </a:lnTo>
                <a:close/>
              </a:path>
            </a:pathLst>
          </a:custGeom>
          <a:solidFill>
            <a:srgbClr val="EDB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0" name="Oval 107"/>
          <p:cNvSpPr>
            <a:spLocks noChangeArrowheads="1"/>
          </p:cNvSpPr>
          <p:nvPr/>
        </p:nvSpPr>
        <p:spPr bwMode="auto">
          <a:xfrm>
            <a:off x="6847294" y="4275525"/>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1" name="Oval 108"/>
          <p:cNvSpPr>
            <a:spLocks noChangeArrowheads="1"/>
          </p:cNvSpPr>
          <p:nvPr/>
        </p:nvSpPr>
        <p:spPr bwMode="auto">
          <a:xfrm>
            <a:off x="7250237" y="2754067"/>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2" name="Oval 109"/>
          <p:cNvSpPr>
            <a:spLocks noChangeArrowheads="1"/>
          </p:cNvSpPr>
          <p:nvPr/>
        </p:nvSpPr>
        <p:spPr bwMode="auto">
          <a:xfrm>
            <a:off x="8053344" y="2245525"/>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3" name="Oval 110"/>
          <p:cNvSpPr>
            <a:spLocks noChangeArrowheads="1"/>
          </p:cNvSpPr>
          <p:nvPr/>
        </p:nvSpPr>
        <p:spPr bwMode="auto">
          <a:xfrm>
            <a:off x="10465446" y="1975970"/>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nvGrpSpPr>
          <p:cNvPr id="94" name="Group 93"/>
          <p:cNvGrpSpPr/>
          <p:nvPr/>
        </p:nvGrpSpPr>
        <p:grpSpPr>
          <a:xfrm>
            <a:off x="8630043" y="2878240"/>
            <a:ext cx="821488" cy="446015"/>
            <a:chOff x="5891213" y="4386263"/>
            <a:chExt cx="938575" cy="509586"/>
          </a:xfrm>
        </p:grpSpPr>
        <p:sp>
          <p:nvSpPr>
            <p:cNvPr id="102" name="Rectangle 112"/>
            <p:cNvSpPr>
              <a:spLocks noChangeArrowheads="1"/>
            </p:cNvSpPr>
            <p:nvPr/>
          </p:nvSpPr>
          <p:spPr bwMode="auto">
            <a:xfrm>
              <a:off x="6338888" y="4419599"/>
              <a:ext cx="2952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k = 1</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103" name="Line 113"/>
            <p:cNvSpPr>
              <a:spLocks noChangeShapeType="1"/>
            </p:cNvSpPr>
            <p:nvPr/>
          </p:nvSpPr>
          <p:spPr bwMode="auto">
            <a:xfrm>
              <a:off x="5929313" y="4481513"/>
              <a:ext cx="381000" cy="0"/>
            </a:xfrm>
            <a:prstGeom prst="line">
              <a:avLst/>
            </a:prstGeom>
            <a:noFill/>
            <a:ln w="635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4" name="Oval 114"/>
            <p:cNvSpPr>
              <a:spLocks noChangeArrowheads="1"/>
            </p:cNvSpPr>
            <p:nvPr/>
          </p:nvSpPr>
          <p:spPr bwMode="auto">
            <a:xfrm>
              <a:off x="6081713" y="4443413"/>
              <a:ext cx="76200" cy="76200"/>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5" name="Rectangle 115"/>
            <p:cNvSpPr>
              <a:spLocks noChangeArrowheads="1"/>
            </p:cNvSpPr>
            <p:nvPr/>
          </p:nvSpPr>
          <p:spPr bwMode="auto">
            <a:xfrm>
              <a:off x="6338888" y="4581524"/>
              <a:ext cx="2952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smtClean="0">
                  <a:ln>
                    <a:noFill/>
                  </a:ln>
                  <a:solidFill>
                    <a:srgbClr val="000000"/>
                  </a:solidFill>
                  <a:effectLst/>
                  <a:uLnTx/>
                  <a:uFillTx/>
                </a:rPr>
                <a:t>k = 2</a:t>
              </a:r>
              <a:endParaRPr kumimoji="0" lang="en-US" altLang="en-US" sz="1800" b="0" i="0" u="none" strike="noStrike" kern="0" cap="none" spc="0" normalizeH="0" baseline="0" noProof="0" smtClean="0">
                <a:ln>
                  <a:noFill/>
                </a:ln>
                <a:solidFill>
                  <a:prstClr val="black"/>
                </a:solidFill>
                <a:effectLst/>
                <a:uLnTx/>
                <a:uFillTx/>
              </a:endParaRPr>
            </a:p>
          </p:txBody>
        </p:sp>
        <p:sp>
          <p:nvSpPr>
            <p:cNvPr id="106" name="Line 116"/>
            <p:cNvSpPr>
              <a:spLocks noChangeShapeType="1"/>
            </p:cNvSpPr>
            <p:nvPr/>
          </p:nvSpPr>
          <p:spPr bwMode="auto">
            <a:xfrm>
              <a:off x="5929313" y="4638676"/>
              <a:ext cx="381000" cy="0"/>
            </a:xfrm>
            <a:prstGeom prst="line">
              <a:avLst/>
            </a:prstGeom>
            <a:noFill/>
            <a:ln w="6350"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7" name="Oval 117"/>
            <p:cNvSpPr>
              <a:spLocks noChangeArrowheads="1"/>
            </p:cNvSpPr>
            <p:nvPr/>
          </p:nvSpPr>
          <p:spPr bwMode="auto">
            <a:xfrm>
              <a:off x="6081713" y="4600576"/>
              <a:ext cx="76200" cy="76200"/>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8" name="Rectangle 118"/>
            <p:cNvSpPr>
              <a:spLocks noChangeArrowheads="1"/>
            </p:cNvSpPr>
            <p:nvPr/>
          </p:nvSpPr>
          <p:spPr bwMode="auto">
            <a:xfrm>
              <a:off x="6338888" y="4733924"/>
              <a:ext cx="2952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smtClean="0">
                  <a:ln>
                    <a:noFill/>
                  </a:ln>
                  <a:solidFill>
                    <a:srgbClr val="000000"/>
                  </a:solidFill>
                  <a:effectLst/>
                  <a:uLnTx/>
                  <a:uFillTx/>
                </a:rPr>
                <a:t>k = 3</a:t>
              </a:r>
              <a:endParaRPr kumimoji="0" lang="en-US" altLang="en-US" sz="1800" b="0" i="0" u="none" strike="noStrike" kern="0" cap="none" spc="0" normalizeH="0" baseline="0" noProof="0" smtClean="0">
                <a:ln>
                  <a:noFill/>
                </a:ln>
                <a:solidFill>
                  <a:prstClr val="black"/>
                </a:solidFill>
                <a:effectLst/>
                <a:uLnTx/>
                <a:uFillTx/>
              </a:endParaRPr>
            </a:p>
          </p:txBody>
        </p:sp>
        <p:sp>
          <p:nvSpPr>
            <p:cNvPr id="109" name="Line 119"/>
            <p:cNvSpPr>
              <a:spLocks noChangeShapeType="1"/>
            </p:cNvSpPr>
            <p:nvPr/>
          </p:nvSpPr>
          <p:spPr bwMode="auto">
            <a:xfrm>
              <a:off x="5929313" y="4795838"/>
              <a:ext cx="381000" cy="0"/>
            </a:xfrm>
            <a:prstGeom prst="line">
              <a:avLst/>
            </a:prstGeom>
            <a:noFill/>
            <a:ln w="6350"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10" name="Oval 120"/>
            <p:cNvSpPr>
              <a:spLocks noChangeArrowheads="1"/>
            </p:cNvSpPr>
            <p:nvPr/>
          </p:nvSpPr>
          <p:spPr bwMode="auto">
            <a:xfrm>
              <a:off x="6081713" y="4757738"/>
              <a:ext cx="76200" cy="76200"/>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11" name="Rectangle 121"/>
            <p:cNvSpPr>
              <a:spLocks noChangeArrowheads="1"/>
            </p:cNvSpPr>
            <p:nvPr/>
          </p:nvSpPr>
          <p:spPr bwMode="auto">
            <a:xfrm>
              <a:off x="5891213" y="4386263"/>
              <a:ext cx="938575" cy="504824"/>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sp>
        <p:nvSpPr>
          <p:cNvPr id="95" name="Rectangle 112"/>
          <p:cNvSpPr>
            <a:spLocks noChangeArrowheads="1"/>
          </p:cNvSpPr>
          <p:nvPr/>
        </p:nvSpPr>
        <p:spPr bwMode="auto">
          <a:xfrm>
            <a:off x="9018358" y="3421884"/>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mean</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96" name="Line 113"/>
          <p:cNvSpPr>
            <a:spLocks noChangeShapeType="1"/>
          </p:cNvSpPr>
          <p:nvPr/>
        </p:nvSpPr>
        <p:spPr bwMode="auto">
          <a:xfrm>
            <a:off x="8659879" y="3480243"/>
            <a:ext cx="333470" cy="0"/>
          </a:xfrm>
          <a:prstGeom prst="line">
            <a:avLst/>
          </a:prstGeom>
          <a:noFill/>
          <a:ln w="6350" cap="flat">
            <a:solidFill>
              <a:sysClr val="windowText" lastClr="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7" name="Rectangle 115"/>
          <p:cNvSpPr>
            <a:spLocks noChangeArrowheads="1"/>
          </p:cNvSpPr>
          <p:nvPr/>
        </p:nvSpPr>
        <p:spPr bwMode="auto">
          <a:xfrm>
            <a:off x="9018358" y="3563609"/>
            <a:ext cx="37830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median</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98" name="Line 116"/>
          <p:cNvSpPr>
            <a:spLocks noChangeShapeType="1"/>
          </p:cNvSpPr>
          <p:nvPr/>
        </p:nvSpPr>
        <p:spPr bwMode="auto">
          <a:xfrm>
            <a:off x="8659879" y="3617800"/>
            <a:ext cx="333470" cy="0"/>
          </a:xfrm>
          <a:prstGeom prst="line">
            <a:avLst/>
          </a:prstGeom>
          <a:noFill/>
          <a:ln w="6350" cap="flat" cmpd="sng">
            <a:solidFill>
              <a:sysClr val="windowText" lastClr="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9" name="Rectangle 121"/>
          <p:cNvSpPr>
            <a:spLocks noChangeArrowheads="1"/>
          </p:cNvSpPr>
          <p:nvPr/>
        </p:nvSpPr>
        <p:spPr bwMode="auto">
          <a:xfrm>
            <a:off x="8626532" y="3363776"/>
            <a:ext cx="851301" cy="340682"/>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0" name="Rectangle 40"/>
          <p:cNvSpPr>
            <a:spLocks noChangeArrowheads="1"/>
          </p:cNvSpPr>
          <p:nvPr/>
        </p:nvSpPr>
        <p:spPr bwMode="auto">
          <a:xfrm rot="16200000">
            <a:off x="6211775" y="3040755"/>
            <a:ext cx="6780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262626"/>
                </a:solidFill>
                <a:effectLst/>
                <a:uLnTx/>
                <a:uFillTx/>
              </a:rPr>
              <a:t>Bias (%)</a:t>
            </a:r>
            <a:endParaRPr kumimoji="0" lang="en-US" altLang="en-US" sz="1400" b="0" i="0" u="none" strike="noStrike" kern="0" cap="none" spc="0" normalizeH="0" baseline="0" noProof="0" dirty="0" smtClean="0">
              <a:ln>
                <a:noFill/>
              </a:ln>
              <a:solidFill>
                <a:prstClr val="black"/>
              </a:solidFill>
              <a:effectLst/>
              <a:uLnTx/>
              <a:uFillTx/>
            </a:endParaRPr>
          </a:p>
        </p:txBody>
      </p:sp>
      <p:sp>
        <p:nvSpPr>
          <p:cNvPr id="101" name="Oval 100"/>
          <p:cNvSpPr/>
          <p:nvPr/>
        </p:nvSpPr>
        <p:spPr>
          <a:xfrm>
            <a:off x="7148951" y="2630111"/>
            <a:ext cx="284327" cy="600246"/>
          </a:xfrm>
          <a:prstGeom prst="ellipse">
            <a:avLst/>
          </a:prstGeom>
          <a:noFill/>
          <a:ln w="285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pic>
        <p:nvPicPr>
          <p:cNvPr id="112" name="Picture 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971" y="1556760"/>
            <a:ext cx="4687086" cy="351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TextBox 112"/>
          <p:cNvSpPr txBox="1"/>
          <p:nvPr/>
        </p:nvSpPr>
        <p:spPr>
          <a:xfrm>
            <a:off x="2484325" y="1388314"/>
            <a:ext cx="25122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N = 100, K = 3, p = 0.5</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4" name="TextBox 113"/>
          <p:cNvSpPr txBox="1"/>
          <p:nvPr/>
        </p:nvSpPr>
        <p:spPr>
          <a:xfrm>
            <a:off x="8381515" y="3743947"/>
            <a:ext cx="13580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P(Hit) = 0.5</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5" name="TextBox 114"/>
          <p:cNvSpPr txBox="1"/>
          <p:nvPr/>
        </p:nvSpPr>
        <p:spPr>
          <a:xfrm>
            <a:off x="1889315" y="1889386"/>
            <a:ext cx="2108269"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10,000 simulations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under H0</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6" name="Rectangle 115"/>
          <p:cNvSpPr/>
          <p:nvPr/>
        </p:nvSpPr>
        <p:spPr>
          <a:xfrm>
            <a:off x="1293960" y="5414701"/>
            <a:ext cx="448712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[D,p1,p2] =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GVTsim</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(100,3,0.5,10000,0,1);</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7" name="Rectangle 116"/>
          <p:cNvSpPr/>
          <p:nvPr/>
        </p:nvSpPr>
        <p:spPr>
          <a:xfrm>
            <a:off x="8003183" y="5464039"/>
            <a:ext cx="137730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plotMany.m</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8" name="TextBox 117"/>
          <p:cNvSpPr txBox="1"/>
          <p:nvPr/>
        </p:nvSpPr>
        <p:spPr>
          <a:xfrm>
            <a:off x="60160" y="6428508"/>
            <a:ext cx="296747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after 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3764172"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Simulation</a:t>
            </a:r>
            <a:endParaRPr lang="en-US" altLang="en-US" sz="24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65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p:cNvSpPr txBox="1"/>
          <p:nvPr/>
        </p:nvSpPr>
        <p:spPr>
          <a:xfrm>
            <a:off x="60160" y="6428508"/>
            <a:ext cx="24416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3403496"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Intuition</a:t>
            </a:r>
            <a:endParaRPr lang="en-US" altLang="en-US" sz="2400" dirty="0">
              <a:solidFill>
                <a:prstClr val="white"/>
              </a:solidFill>
              <a:latin typeface="Arial" panose="020B0604020202020204" pitchFamily="34" charset="0"/>
              <a:cs typeface="Arial" panose="020B0604020202020204" pitchFamily="34" charset="0"/>
            </a:endParaRPr>
          </a:p>
        </p:txBody>
      </p:sp>
      <p:sp>
        <p:nvSpPr>
          <p:cNvPr id="120" name="Rectangle 119"/>
          <p:cNvSpPr/>
          <p:nvPr/>
        </p:nvSpPr>
        <p:spPr>
          <a:xfrm>
            <a:off x="1110096" y="546391"/>
            <a:ext cx="9909464" cy="92333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“Jack takes a coin from his pocket and decides to flip it, say, one hundred times. As he is curious about what outcome typically follows a heads, whenever he flips a heads he commits to writing the outcome of the next flip on the scrap of paper next to him.”</a:t>
            </a:r>
            <a:endParaRPr lang="en-US" dirty="0">
              <a:latin typeface="Arial" panose="020B0604020202020204" pitchFamily="34" charset="0"/>
              <a:cs typeface="Arial" panose="020B0604020202020204" pitchFamily="34" charset="0"/>
            </a:endParaRPr>
          </a:p>
        </p:txBody>
      </p:sp>
      <p:pic>
        <p:nvPicPr>
          <p:cNvPr id="121" name="Picture 120"/>
          <p:cNvPicPr>
            <a:picLocks noChangeAspect="1"/>
          </p:cNvPicPr>
          <p:nvPr/>
        </p:nvPicPr>
        <p:blipFill>
          <a:blip r:embed="rId2"/>
          <a:stretch>
            <a:fillRect/>
          </a:stretch>
        </p:blipFill>
        <p:spPr>
          <a:xfrm>
            <a:off x="3480320" y="1604809"/>
            <a:ext cx="4514400" cy="3177180"/>
          </a:xfrm>
          <a:prstGeom prst="rect">
            <a:avLst/>
          </a:prstGeom>
        </p:spPr>
      </p:pic>
      <p:sp>
        <p:nvSpPr>
          <p:cNvPr id="122" name="Rectangle 121"/>
          <p:cNvSpPr/>
          <p:nvPr/>
        </p:nvSpPr>
        <p:spPr>
          <a:xfrm>
            <a:off x="1349558" y="4917077"/>
            <a:ext cx="9908992"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“This implies that sequences that have more recorded flips will tend to have a higher proportion of heads among these flips. </a:t>
            </a:r>
            <a:r>
              <a:rPr lang="en-US" dirty="0" smtClean="0">
                <a:solidFill>
                  <a:srgbClr val="FF0000"/>
                </a:solidFill>
                <a:latin typeface="Arial" panose="020B0604020202020204" pitchFamily="34" charset="0"/>
                <a:cs typeface="Arial" panose="020B0604020202020204" pitchFamily="34" charset="0"/>
              </a:rPr>
              <a:t>Because sequences that have more recorded flips are given the same weight as sequences that have fewer</a:t>
            </a:r>
            <a:r>
              <a:rPr lang="en-US" dirty="0" smtClean="0">
                <a:latin typeface="Arial" panose="020B0604020202020204" pitchFamily="34" charset="0"/>
                <a:cs typeface="Arial" panose="020B0604020202020204" pitchFamily="34" charset="0"/>
              </a:rPr>
              <a:t>, any recorded flip in such a sequence will be weighted less, which means that the heads are weighted less, resulting in the bias.”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0547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p:cNvSpPr txBox="1"/>
          <p:nvPr/>
        </p:nvSpPr>
        <p:spPr>
          <a:xfrm>
            <a:off x="60160" y="6428508"/>
            <a:ext cx="24416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4480714"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Further Intuition</a:t>
            </a:r>
            <a:endParaRPr lang="en-US" altLang="en-US" sz="2400" dirty="0">
              <a:solidFill>
                <a:prstClr val="white"/>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97228016"/>
              </p:ext>
            </p:extLst>
          </p:nvPr>
        </p:nvGraphicFramePr>
        <p:xfrm>
          <a:off x="992333" y="1337940"/>
          <a:ext cx="4353772" cy="3234308"/>
        </p:xfrm>
        <a:graphic>
          <a:graphicData uri="http://schemas.openxmlformats.org/drawingml/2006/table">
            <a:tbl>
              <a:tblPr firstRow="1" bandRow="1">
                <a:tableStyleId>{5C22544A-7EE6-4342-B048-85BDC9FD1C3A}</a:tableStyleId>
              </a:tblPr>
              <a:tblGrid>
                <a:gridCol w="1220004">
                  <a:extLst>
                    <a:ext uri="{9D8B030D-6E8A-4147-A177-3AD203B41FA5}">
                      <a16:colId xmlns:a16="http://schemas.microsoft.com/office/drawing/2014/main" val="1792616043"/>
                    </a:ext>
                  </a:extLst>
                </a:gridCol>
                <a:gridCol w="1306136">
                  <a:extLst>
                    <a:ext uri="{9D8B030D-6E8A-4147-A177-3AD203B41FA5}">
                      <a16:colId xmlns:a16="http://schemas.microsoft.com/office/drawing/2014/main" val="3064151329"/>
                    </a:ext>
                  </a:extLst>
                </a:gridCol>
                <a:gridCol w="1827632">
                  <a:extLst>
                    <a:ext uri="{9D8B030D-6E8A-4147-A177-3AD203B41FA5}">
                      <a16:colId xmlns:a16="http://schemas.microsoft.com/office/drawing/2014/main" val="3224190083"/>
                    </a:ext>
                  </a:extLst>
                </a:gridCol>
              </a:tblGrid>
              <a:tr h="480869">
                <a:tc>
                  <a:txBody>
                    <a:bodyPr/>
                    <a:lstStyle/>
                    <a:p>
                      <a:pPr algn="ctr"/>
                      <a:r>
                        <a:rPr lang="en-US" sz="1300" dirty="0" smtClean="0">
                          <a:latin typeface="Arial" panose="020B0604020202020204" pitchFamily="34" charset="0"/>
                          <a:cs typeface="Arial" panose="020B0604020202020204" pitchFamily="34" charset="0"/>
                        </a:rPr>
                        <a:t>3-flip sequence</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 of recorded flips</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proportion</a:t>
                      </a:r>
                      <a:r>
                        <a:rPr lang="en-US" sz="1300" baseline="0" dirty="0" smtClean="0">
                          <a:latin typeface="Arial" panose="020B0604020202020204" pitchFamily="34" charset="0"/>
                          <a:cs typeface="Arial" panose="020B0604020202020204" pitchFamily="34" charset="0"/>
                        </a:rPr>
                        <a:t> of Hs on recorded flips</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451370467"/>
                  </a:ext>
                </a:extLst>
              </a:tr>
              <a:tr h="344151">
                <a:tc>
                  <a:txBody>
                    <a:bodyPr/>
                    <a:lstStyle/>
                    <a:p>
                      <a:pPr algn="ctr"/>
                      <a:r>
                        <a:rPr lang="en-US" sz="1300" dirty="0" smtClean="0">
                          <a:latin typeface="Arial" panose="020B0604020202020204" pitchFamily="34" charset="0"/>
                          <a:cs typeface="Arial" panose="020B0604020202020204" pitchFamily="34" charset="0"/>
                        </a:rPr>
                        <a:t>TTT</a:t>
                      </a: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880948678"/>
                  </a:ext>
                </a:extLst>
              </a:tr>
              <a:tr h="344151">
                <a:tc>
                  <a:txBody>
                    <a:bodyPr/>
                    <a:lstStyle/>
                    <a:p>
                      <a:pPr algn="ctr"/>
                      <a:r>
                        <a:rPr lang="en-US" sz="1300" dirty="0" smtClean="0">
                          <a:latin typeface="Arial" panose="020B0604020202020204" pitchFamily="34" charset="0"/>
                          <a:cs typeface="Arial" panose="020B0604020202020204" pitchFamily="34" charset="0"/>
                        </a:rPr>
                        <a:t>TTH</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201931014"/>
                  </a:ext>
                </a:extLst>
              </a:tr>
              <a:tr h="344151">
                <a:tc>
                  <a:txBody>
                    <a:bodyPr/>
                    <a:lstStyle/>
                    <a:p>
                      <a:pPr algn="ctr"/>
                      <a:r>
                        <a:rPr lang="en-US" sz="1300" dirty="0" smtClean="0">
                          <a:latin typeface="Arial" panose="020B0604020202020204" pitchFamily="34" charset="0"/>
                          <a:cs typeface="Arial" panose="020B0604020202020204" pitchFamily="34" charset="0"/>
                        </a:rPr>
                        <a:t>TH</a:t>
                      </a:r>
                      <a:r>
                        <a:rPr lang="en-US" sz="1300" u="sng" dirty="0" smtClean="0">
                          <a:latin typeface="Arial" panose="020B0604020202020204" pitchFamily="34" charset="0"/>
                          <a:cs typeface="Arial" panose="020B0604020202020204" pitchFamily="34" charset="0"/>
                        </a:rPr>
                        <a:t>T</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646069155"/>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sng"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T</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767317446"/>
                  </a:ext>
                </a:extLst>
              </a:tr>
              <a:tr h="344151">
                <a:tc>
                  <a:txBody>
                    <a:bodyPr/>
                    <a:lstStyle/>
                    <a:p>
                      <a:pPr algn="ctr"/>
                      <a:r>
                        <a:rPr lang="en-US" sz="1300" dirty="0" smtClean="0">
                          <a:latin typeface="Arial" panose="020B0604020202020204" pitchFamily="34" charset="0"/>
                          <a:cs typeface="Arial" panose="020B0604020202020204" pitchFamily="34" charset="0"/>
                        </a:rPr>
                        <a:t>TH</a:t>
                      </a:r>
                      <a:r>
                        <a:rPr lang="en-US" sz="1300" u="sng" dirty="0" smtClean="0">
                          <a:latin typeface="Arial" panose="020B0604020202020204" pitchFamily="34" charset="0"/>
                          <a:cs typeface="Arial" panose="020B0604020202020204" pitchFamily="34" charset="0"/>
                        </a:rPr>
                        <a:t>H</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1338716062"/>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sng"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H</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190929442"/>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sng" dirty="0" smtClean="0">
                          <a:latin typeface="Arial" panose="020B0604020202020204" pitchFamily="34" charset="0"/>
                          <a:cs typeface="Arial" panose="020B0604020202020204" pitchFamily="34" charset="0"/>
                        </a:rPr>
                        <a:t>HT</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2</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½</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742778898"/>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sng" dirty="0" smtClean="0">
                          <a:latin typeface="Arial" panose="020B0604020202020204" pitchFamily="34" charset="0"/>
                          <a:cs typeface="Arial" panose="020B0604020202020204" pitchFamily="34" charset="0"/>
                        </a:rPr>
                        <a:t>HH</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2</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840698130"/>
                  </a:ext>
                </a:extLst>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1054665" y="4494080"/>
                <a:ext cx="3599062" cy="487954"/>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Expected proportion (fair coin):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12</m:t>
                        </m:r>
                      </m:den>
                    </m:f>
                  </m:oMath>
                </a14:m>
                <a:endParaRPr lang="en-US" dirty="0" smtClean="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54665" y="4494080"/>
                <a:ext cx="3599062" cy="487954"/>
              </a:xfrm>
              <a:prstGeom prst="rect">
                <a:avLst/>
              </a:prstGeom>
              <a:blipFill>
                <a:blip r:embed="rId2"/>
                <a:stretch>
                  <a:fillRect l="-1356" b="-6250"/>
                </a:stretch>
              </a:blipFill>
            </p:spPr>
            <p:txBody>
              <a:bodyPr/>
              <a:lstStyle/>
              <a:p>
                <a:r>
                  <a:rPr lang="en-US">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473782693"/>
              </p:ext>
            </p:extLst>
          </p:nvPr>
        </p:nvGraphicFramePr>
        <p:xfrm>
          <a:off x="5997288" y="1337940"/>
          <a:ext cx="4353772" cy="3234308"/>
        </p:xfrm>
        <a:graphic>
          <a:graphicData uri="http://schemas.openxmlformats.org/drawingml/2006/table">
            <a:tbl>
              <a:tblPr firstRow="1" bandRow="1">
                <a:tableStyleId>{5C22544A-7EE6-4342-B048-85BDC9FD1C3A}</a:tableStyleId>
              </a:tblPr>
              <a:tblGrid>
                <a:gridCol w="1220004">
                  <a:extLst>
                    <a:ext uri="{9D8B030D-6E8A-4147-A177-3AD203B41FA5}">
                      <a16:colId xmlns:a16="http://schemas.microsoft.com/office/drawing/2014/main" val="1792616043"/>
                    </a:ext>
                  </a:extLst>
                </a:gridCol>
                <a:gridCol w="1306136">
                  <a:extLst>
                    <a:ext uri="{9D8B030D-6E8A-4147-A177-3AD203B41FA5}">
                      <a16:colId xmlns:a16="http://schemas.microsoft.com/office/drawing/2014/main" val="3064151329"/>
                    </a:ext>
                  </a:extLst>
                </a:gridCol>
                <a:gridCol w="1827632">
                  <a:extLst>
                    <a:ext uri="{9D8B030D-6E8A-4147-A177-3AD203B41FA5}">
                      <a16:colId xmlns:a16="http://schemas.microsoft.com/office/drawing/2014/main" val="3224190083"/>
                    </a:ext>
                  </a:extLst>
                </a:gridCol>
              </a:tblGrid>
              <a:tr h="480869">
                <a:tc>
                  <a:txBody>
                    <a:bodyPr/>
                    <a:lstStyle/>
                    <a:p>
                      <a:pPr algn="ctr"/>
                      <a:r>
                        <a:rPr lang="en-US" sz="1300" dirty="0" smtClean="0">
                          <a:latin typeface="Arial" panose="020B0604020202020204" pitchFamily="34" charset="0"/>
                          <a:cs typeface="Arial" panose="020B0604020202020204" pitchFamily="34" charset="0"/>
                        </a:rPr>
                        <a:t>3-flip sequence</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 of recorded flips</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proportion</a:t>
                      </a:r>
                      <a:r>
                        <a:rPr lang="en-US" sz="1300" baseline="0" dirty="0" smtClean="0">
                          <a:latin typeface="Arial" panose="020B0604020202020204" pitchFamily="34" charset="0"/>
                          <a:cs typeface="Arial" panose="020B0604020202020204" pitchFamily="34" charset="0"/>
                        </a:rPr>
                        <a:t> of Hs on recorded flips</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451370467"/>
                  </a:ext>
                </a:extLst>
              </a:tr>
              <a:tr h="344151">
                <a:tc>
                  <a:txBody>
                    <a:bodyPr/>
                    <a:lstStyle/>
                    <a:p>
                      <a:pPr algn="ctr"/>
                      <a:r>
                        <a:rPr lang="en-US" sz="1300"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TT</a:t>
                      </a: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2</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880948678"/>
                  </a:ext>
                </a:extLst>
              </a:tr>
              <a:tr h="344151">
                <a:tc>
                  <a:txBody>
                    <a:bodyPr/>
                    <a:lstStyle/>
                    <a:p>
                      <a:pPr algn="ctr"/>
                      <a:r>
                        <a:rPr lang="en-US" sz="1300"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TH</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2</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½ </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201931014"/>
                  </a:ext>
                </a:extLst>
              </a:tr>
              <a:tr h="344151">
                <a:tc>
                  <a:txBody>
                    <a:bodyPr/>
                    <a:lstStyle/>
                    <a:p>
                      <a:pPr algn="ctr"/>
                      <a:r>
                        <a:rPr lang="en-US" sz="1300" u="sng"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T</a:t>
                      </a:r>
                      <a:endParaRPr lang="en-US" sz="1300" u="none"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646069155"/>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T</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767317446"/>
                  </a:ext>
                </a:extLst>
              </a:tr>
              <a:tr h="344151">
                <a:tc>
                  <a:txBody>
                    <a:bodyPr/>
                    <a:lstStyle/>
                    <a:p>
                      <a:pPr algn="ctr"/>
                      <a:r>
                        <a:rPr lang="en-US" sz="1300"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H</a:t>
                      </a:r>
                      <a:endParaRPr lang="en-US" sz="1300" u="none"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1338716062"/>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H</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190929442"/>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HT</a:t>
                      </a:r>
                      <a:endParaRPr lang="en-US" sz="1300" u="none"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742778898"/>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HH</a:t>
                      </a:r>
                      <a:endParaRPr lang="en-US" sz="1300" u="none"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840698130"/>
                  </a:ext>
                </a:extLst>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6075206" y="4499594"/>
                <a:ext cx="3599062" cy="482440"/>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Expected proportion (fair coin):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12</m:t>
                        </m:r>
                      </m:den>
                    </m:f>
                  </m:oMath>
                </a14:m>
                <a:endParaRPr lang="en-US" dirty="0" smtClean="0">
                  <a:latin typeface="Arial" panose="020B0604020202020204" pitchFamily="34" charset="0"/>
                  <a:cs typeface="Arial" panose="020B06040202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075206" y="4499594"/>
                <a:ext cx="3599062" cy="482440"/>
              </a:xfrm>
              <a:prstGeom prst="rect">
                <a:avLst/>
              </a:prstGeom>
              <a:blipFill>
                <a:blip r:embed="rId3"/>
                <a:stretch>
                  <a:fillRect l="-1525" b="-7595"/>
                </a:stretch>
              </a:blipFill>
            </p:spPr>
            <p:txBody>
              <a:bodyPr/>
              <a:lstStyle/>
              <a:p>
                <a:r>
                  <a:rPr lang="en-US">
                    <a:noFill/>
                  </a:rPr>
                  <a:t> </a:t>
                </a:r>
              </a:p>
            </p:txBody>
          </p:sp>
        </mc:Fallback>
      </mc:AlternateContent>
      <p:sp>
        <p:nvSpPr>
          <p:cNvPr id="4" name="TextBox 3"/>
          <p:cNvSpPr txBox="1"/>
          <p:nvPr/>
        </p:nvSpPr>
        <p:spPr>
          <a:xfrm>
            <a:off x="1616941" y="928154"/>
            <a:ext cx="292900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Proportion of Hs after an H</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6710218" y="928154"/>
            <a:ext cx="2770951"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Proportion of Hs after a T</a:t>
            </a:r>
            <a:endParaRPr lang="en-US" dirty="0">
              <a:latin typeface="Arial" panose="020B0604020202020204" pitchFamily="34" charset="0"/>
              <a:cs typeface="Arial" panose="020B0604020202020204" pitchFamily="34" charset="0"/>
            </a:endParaRPr>
          </a:p>
        </p:txBody>
      </p:sp>
      <p:sp>
        <p:nvSpPr>
          <p:cNvPr id="13" name="TextBox 12"/>
          <p:cNvSpPr txBox="1"/>
          <p:nvPr/>
        </p:nvSpPr>
        <p:spPr>
          <a:xfrm>
            <a:off x="3335944" y="5124276"/>
            <a:ext cx="4802918" cy="1323439"/>
          </a:xfrm>
          <a:prstGeom prst="rect">
            <a:avLst/>
          </a:prstGeom>
          <a:noFill/>
        </p:spPr>
        <p:txBody>
          <a:bodyPr wrap="none" rtlCol="0">
            <a:spAutoFit/>
          </a:bodyPr>
          <a:lstStyle/>
          <a:p>
            <a:pPr algn="ctr"/>
            <a:r>
              <a:rPr lang="en-US" sz="2000" dirty="0" smtClean="0">
                <a:latin typeface="Arial" panose="020B0604020202020204" pitchFamily="34" charset="0"/>
                <a:cs typeface="Arial" panose="020B0604020202020204" pitchFamily="34" charset="0"/>
              </a:rPr>
              <a:t>So, the metric used by GVT:</a:t>
            </a:r>
          </a:p>
          <a:p>
            <a:pPr algn="ctr"/>
            <a:r>
              <a:rPr lang="en-US" sz="2000" i="1" dirty="0" smtClean="0">
                <a:latin typeface="Arial" panose="020B0604020202020204" pitchFamily="34" charset="0"/>
                <a:cs typeface="Arial" panose="020B0604020202020204" pitchFamily="34" charset="0"/>
              </a:rPr>
              <a:t>P(Hit | K hits) – </a:t>
            </a:r>
            <a:r>
              <a:rPr lang="en-US" sz="2000" i="1" dirty="0" smtClean="0">
                <a:latin typeface="Arial" panose="020B0604020202020204" pitchFamily="34" charset="0"/>
                <a:cs typeface="Arial" panose="020B0604020202020204" pitchFamily="34" charset="0"/>
                <a:sym typeface="Symbol" panose="05050102010706020507" pitchFamily="18" charset="2"/>
              </a:rPr>
              <a:t>P(Hit | K misses)</a:t>
            </a:r>
          </a:p>
          <a:p>
            <a:pPr algn="ctr"/>
            <a:r>
              <a:rPr lang="en-US" sz="2000" dirty="0" smtClean="0">
                <a:latin typeface="Arial" panose="020B0604020202020204" pitchFamily="34" charset="0"/>
                <a:cs typeface="Arial" panose="020B0604020202020204" pitchFamily="34" charset="0"/>
                <a:sym typeface="Symbol" panose="05050102010706020507" pitchFamily="18" charset="2"/>
              </a:rPr>
              <a:t>is doubly biased in the negative direction</a:t>
            </a:r>
          </a:p>
          <a:p>
            <a:pPr algn="ctr"/>
            <a:r>
              <a:rPr lang="en-US" sz="2000" dirty="0" smtClean="0">
                <a:latin typeface="Arial" panose="020B0604020202020204" pitchFamily="34" charset="0"/>
                <a:cs typeface="Arial" panose="020B0604020202020204" pitchFamily="34" charset="0"/>
                <a:sym typeface="Symbol" panose="05050102010706020507" pitchFamily="18" charset="2"/>
              </a:rPr>
              <a:t>(i.e. against the hot hand!)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6551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p:cNvSpPr txBox="1"/>
          <p:nvPr/>
        </p:nvSpPr>
        <p:spPr>
          <a:xfrm>
            <a:off x="60160" y="6428508"/>
            <a:ext cx="24416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3677610"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Corrected</a:t>
            </a:r>
            <a:endParaRPr lang="en-US" altLang="en-US" sz="2400" dirty="0">
              <a:solidFill>
                <a:prstClr val="white"/>
              </a:solidFill>
              <a:latin typeface="Arial" panose="020B0604020202020204" pitchFamily="34" charset="0"/>
              <a:cs typeface="Arial" panose="020B0604020202020204" pitchFamily="34" charset="0"/>
            </a:endParaRPr>
          </a:p>
        </p:txBody>
      </p:sp>
      <p:pic>
        <p:nvPicPr>
          <p:cNvPr id="121" name="Picture 120"/>
          <p:cNvPicPr>
            <a:picLocks noChangeAspect="1"/>
          </p:cNvPicPr>
          <p:nvPr/>
        </p:nvPicPr>
        <p:blipFill>
          <a:blip r:embed="rId2"/>
          <a:stretch>
            <a:fillRect/>
          </a:stretch>
        </p:blipFill>
        <p:spPr>
          <a:xfrm>
            <a:off x="2573830" y="1736466"/>
            <a:ext cx="6223472" cy="4380004"/>
          </a:xfrm>
          <a:prstGeom prst="rect">
            <a:avLst/>
          </a:prstGeom>
        </p:spPr>
      </p:pic>
      <p:sp>
        <p:nvSpPr>
          <p:cNvPr id="2" name="Rectangle 1"/>
          <p:cNvSpPr/>
          <p:nvPr/>
        </p:nvSpPr>
        <p:spPr>
          <a:xfrm>
            <a:off x="1811482" y="781966"/>
            <a:ext cx="8454736" cy="92333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“If Jack were instead to control the number of flips he records by flipping the coin until he records the outcomes of exactly </a:t>
            </a:r>
            <a:r>
              <a:rPr lang="en-US" i="1" dirty="0" smtClean="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 flips that immediately follow a heads, rather than flipping the coin exactly </a:t>
            </a:r>
            <a:r>
              <a:rPr lang="en-US" i="1" dirty="0" smtClean="0">
                <a:latin typeface="Arial" panose="020B0604020202020204" pitchFamily="34" charset="0"/>
                <a:cs typeface="Arial" panose="020B0604020202020204" pitchFamily="34" charset="0"/>
              </a:rPr>
              <a:t>n</a:t>
            </a:r>
            <a:r>
              <a:rPr lang="en-US" dirty="0" smtClean="0">
                <a:latin typeface="Arial" panose="020B0604020202020204" pitchFamily="34" charset="0"/>
                <a:cs typeface="Arial" panose="020B0604020202020204" pitchFamily="34" charset="0"/>
              </a:rPr>
              <a:t> times, the proportion would be unbiased.”</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322736" y="3392632"/>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26729" y="3747227"/>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25886" y="4081460"/>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24996" y="4441678"/>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37117" y="4796687"/>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23267" y="5167295"/>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62665" y="2098964"/>
            <a:ext cx="768159" cy="369332"/>
          </a:xfrm>
          <a:prstGeom prst="rect">
            <a:avLst/>
          </a:prstGeom>
          <a:noFill/>
        </p:spPr>
        <p:txBody>
          <a:bodyPr wrap="none" rtlCol="0">
            <a:spAutoFit/>
          </a:bodyPr>
          <a:lstStyle/>
          <a:p>
            <a:r>
              <a:rPr lang="en-US" i="1" dirty="0" smtClean="0">
                <a:solidFill>
                  <a:srgbClr val="FF0000"/>
                </a:solidFill>
                <a:latin typeface="Arial" panose="020B0604020202020204" pitchFamily="34" charset="0"/>
                <a:cs typeface="Arial" panose="020B0604020202020204" pitchFamily="34" charset="0"/>
              </a:rPr>
              <a:t>m</a:t>
            </a:r>
            <a:r>
              <a:rPr lang="en-US" dirty="0" smtClean="0">
                <a:solidFill>
                  <a:srgbClr val="FF0000"/>
                </a:solidFill>
                <a:latin typeface="Arial" panose="020B0604020202020204" pitchFamily="34" charset="0"/>
                <a:cs typeface="Arial" panose="020B0604020202020204" pitchFamily="34" charset="0"/>
              </a:rPr>
              <a:t> = 1</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p:cNvSpPr txBox="1"/>
          <p:nvPr/>
        </p:nvSpPr>
        <p:spPr>
          <a:xfrm>
            <a:off x="5122891" y="4760091"/>
            <a:ext cx="312906" cy="369332"/>
          </a:xfrm>
          <a:prstGeom prst="rect">
            <a:avLst/>
          </a:prstGeom>
          <a:solidFill>
            <a:schemeClr val="bg1"/>
          </a:solidFill>
        </p:spPr>
        <p:txBody>
          <a:bodyPr wrap="none" rtlCol="0">
            <a:spAutoFit/>
          </a:bodyPr>
          <a:lstStyle/>
          <a:p>
            <a:r>
              <a:rPr lang="en-US" b="1" dirty="0" smtClean="0">
                <a:solidFill>
                  <a:srgbClr val="FF0000"/>
                </a:solidFill>
                <a:latin typeface="Arial" panose="020B0604020202020204" pitchFamily="34" charset="0"/>
                <a:cs typeface="Arial" panose="020B0604020202020204" pitchFamily="34" charset="0"/>
              </a:rPr>
              <a:t>1</a:t>
            </a:r>
            <a:endParaRPr lang="en-US" b="1" dirty="0">
              <a:solidFill>
                <a:srgbClr val="FF0000"/>
              </a:solidFill>
              <a:latin typeface="Arial" panose="020B0604020202020204" pitchFamily="34" charset="0"/>
              <a:cs typeface="Arial" panose="020B0604020202020204" pitchFamily="34" charset="0"/>
            </a:endParaRPr>
          </a:p>
        </p:txBody>
      </p:sp>
      <p:sp>
        <p:nvSpPr>
          <p:cNvPr id="21" name="TextBox 20"/>
          <p:cNvSpPr txBox="1"/>
          <p:nvPr/>
        </p:nvSpPr>
        <p:spPr>
          <a:xfrm>
            <a:off x="5122891" y="5129423"/>
            <a:ext cx="312906" cy="369332"/>
          </a:xfrm>
          <a:prstGeom prst="rect">
            <a:avLst/>
          </a:prstGeom>
          <a:solidFill>
            <a:schemeClr val="bg1"/>
          </a:solidFill>
        </p:spPr>
        <p:txBody>
          <a:bodyPr wrap="none" rtlCol="0">
            <a:spAutoFit/>
          </a:bodyPr>
          <a:lstStyle/>
          <a:p>
            <a:r>
              <a:rPr lang="en-US" b="1" dirty="0" smtClean="0">
                <a:solidFill>
                  <a:srgbClr val="FF0000"/>
                </a:solidFill>
                <a:latin typeface="Arial" panose="020B0604020202020204" pitchFamily="34" charset="0"/>
                <a:cs typeface="Arial" panose="020B0604020202020204" pitchFamily="34" charset="0"/>
              </a:rPr>
              <a:t>1</a:t>
            </a:r>
            <a:endParaRPr lang="en-US" b="1" dirty="0">
              <a:solidFill>
                <a:srgbClr val="FF0000"/>
              </a:solidFill>
              <a:latin typeface="Arial" panose="020B0604020202020204" pitchFamily="34" charset="0"/>
              <a:cs typeface="Arial" panose="020B0604020202020204" pitchFamily="34" charset="0"/>
            </a:endParaRPr>
          </a:p>
        </p:txBody>
      </p:sp>
      <p:sp>
        <p:nvSpPr>
          <p:cNvPr id="22" name="TextBox 21"/>
          <p:cNvSpPr txBox="1"/>
          <p:nvPr/>
        </p:nvSpPr>
        <p:spPr>
          <a:xfrm>
            <a:off x="7400232" y="4797963"/>
            <a:ext cx="312906" cy="369332"/>
          </a:xfrm>
          <a:prstGeom prst="rect">
            <a:avLst/>
          </a:prstGeom>
          <a:solidFill>
            <a:schemeClr val="bg1"/>
          </a:solidFill>
        </p:spPr>
        <p:txBody>
          <a:bodyPr wrap="none" rtlCol="0">
            <a:spAutoFit/>
          </a:bodyPr>
          <a:lstStyle/>
          <a:p>
            <a:r>
              <a:rPr lang="en-US" b="1" dirty="0" smtClean="0">
                <a:solidFill>
                  <a:srgbClr val="FF0000"/>
                </a:solidFill>
                <a:latin typeface="Arial" panose="020B0604020202020204" pitchFamily="34" charset="0"/>
                <a:cs typeface="Arial" panose="020B0604020202020204" pitchFamily="34" charset="0"/>
              </a:rPr>
              <a:t>1</a:t>
            </a:r>
            <a:endParaRPr lang="en-US" b="1" dirty="0">
              <a:solidFill>
                <a:srgbClr val="FF0000"/>
              </a:solidFill>
              <a:latin typeface="Arial" panose="020B0604020202020204" pitchFamily="34" charset="0"/>
              <a:cs typeface="Arial" panose="020B0604020202020204" pitchFamily="34" charset="0"/>
            </a:endParaRPr>
          </a:p>
        </p:txBody>
      </p:sp>
      <p:sp>
        <p:nvSpPr>
          <p:cNvPr id="23" name="TextBox 22"/>
          <p:cNvSpPr txBox="1"/>
          <p:nvPr/>
        </p:nvSpPr>
        <p:spPr>
          <a:xfrm>
            <a:off x="7322301" y="5577510"/>
            <a:ext cx="505267" cy="369332"/>
          </a:xfrm>
          <a:prstGeom prst="rect">
            <a:avLst/>
          </a:prstGeom>
          <a:solidFill>
            <a:schemeClr val="bg1"/>
          </a:solidFill>
        </p:spPr>
        <p:txBody>
          <a:bodyPr wrap="none" rtlCol="0">
            <a:spAutoFit/>
          </a:bodyPr>
          <a:lstStyle/>
          <a:p>
            <a:r>
              <a:rPr lang="en-US" b="1" dirty="0" smtClean="0">
                <a:solidFill>
                  <a:srgbClr val="FF0000"/>
                </a:solidFill>
                <a:latin typeface="Arial" panose="020B0604020202020204" pitchFamily="34" charset="0"/>
                <a:cs typeface="Arial" panose="020B0604020202020204" pitchFamily="34" charset="0"/>
              </a:rPr>
              <a:t>0.5</a:t>
            </a:r>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0091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 name="Picture 220"/>
          <p:cNvPicPr>
            <a:picLocks noChangeAspect="1"/>
          </p:cNvPicPr>
          <p:nvPr/>
        </p:nvPicPr>
        <p:blipFill>
          <a:blip r:embed="rId2"/>
          <a:stretch>
            <a:fillRect/>
          </a:stretch>
        </p:blipFill>
        <p:spPr>
          <a:xfrm>
            <a:off x="1253432" y="1509178"/>
            <a:ext cx="4998162" cy="3748622"/>
          </a:xfrm>
          <a:prstGeom prst="rect">
            <a:avLst/>
          </a:prstGeom>
        </p:spPr>
      </p:pic>
      <p:sp>
        <p:nvSpPr>
          <p:cNvPr id="113" name="TextBox 112"/>
          <p:cNvSpPr txBox="1"/>
          <p:nvPr/>
        </p:nvSpPr>
        <p:spPr>
          <a:xfrm>
            <a:off x="2484325" y="1388314"/>
            <a:ext cx="25122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N = 100, K = 3, p = 0.5</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4" name="TextBox 113"/>
          <p:cNvSpPr txBox="1"/>
          <p:nvPr/>
        </p:nvSpPr>
        <p:spPr>
          <a:xfrm>
            <a:off x="8561741" y="3562846"/>
            <a:ext cx="13580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P(Hit) = 0.5</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5" name="TextBox 114"/>
          <p:cNvSpPr txBox="1"/>
          <p:nvPr/>
        </p:nvSpPr>
        <p:spPr>
          <a:xfrm>
            <a:off x="1863340" y="1785480"/>
            <a:ext cx="2108269"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10,000 simulations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under H0</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6" name="Rectangle 115"/>
          <p:cNvSpPr/>
          <p:nvPr/>
        </p:nvSpPr>
        <p:spPr>
          <a:xfrm>
            <a:off x="1304341" y="5414701"/>
            <a:ext cx="448712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[D,p1,p2] =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GVTsim</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(100,3,0.5,10000,1,1);</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7" name="Rectangle 116"/>
          <p:cNvSpPr/>
          <p:nvPr/>
        </p:nvSpPr>
        <p:spPr>
          <a:xfrm>
            <a:off x="8003183" y="5464039"/>
            <a:ext cx="137730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plotMany.m</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8" name="TextBox 117"/>
          <p:cNvSpPr txBox="1"/>
          <p:nvPr/>
        </p:nvSpPr>
        <p:spPr>
          <a:xfrm>
            <a:off x="60160" y="6428508"/>
            <a:ext cx="296747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after 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8489825"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Corrected: Simulation using Inverse Sampling</a:t>
            </a:r>
            <a:endParaRPr lang="en-US" altLang="en-US" sz="2400" dirty="0">
              <a:solidFill>
                <a:prstClr val="white"/>
              </a:solidFill>
              <a:latin typeface="Arial" panose="020B0604020202020204" pitchFamily="34" charset="0"/>
              <a:cs typeface="Arial" panose="020B0604020202020204" pitchFamily="34" charset="0"/>
            </a:endParaRPr>
          </a:p>
        </p:txBody>
      </p:sp>
      <p:sp>
        <p:nvSpPr>
          <p:cNvPr id="101" name="Oval 100"/>
          <p:cNvSpPr/>
          <p:nvPr/>
        </p:nvSpPr>
        <p:spPr>
          <a:xfrm>
            <a:off x="6910588" y="1950316"/>
            <a:ext cx="187891" cy="377669"/>
          </a:xfrm>
          <a:prstGeom prst="ellipse">
            <a:avLst/>
          </a:prstGeom>
          <a:noFill/>
          <a:ln w="285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50" name="Rectangle 130"/>
          <p:cNvSpPr>
            <a:spLocks noChangeArrowheads="1"/>
          </p:cNvSpPr>
          <p:nvPr/>
        </p:nvSpPr>
        <p:spPr bwMode="auto">
          <a:xfrm>
            <a:off x="8445701" y="5049887"/>
            <a:ext cx="1474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62626"/>
                </a:solidFill>
                <a:effectLst/>
                <a:latin typeface="Arial" panose="020B0604020202020204" pitchFamily="34" charset="0"/>
              </a:rPr>
              <a:t>N</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77" name="Rectangle 157"/>
          <p:cNvSpPr>
            <a:spLocks noChangeArrowheads="1"/>
          </p:cNvSpPr>
          <p:nvPr/>
        </p:nvSpPr>
        <p:spPr bwMode="auto">
          <a:xfrm rot="16200000">
            <a:off x="6089618" y="3147627"/>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43" name="Group 342"/>
          <p:cNvGrpSpPr/>
          <p:nvPr/>
        </p:nvGrpSpPr>
        <p:grpSpPr>
          <a:xfrm>
            <a:off x="6566485" y="1781035"/>
            <a:ext cx="3792628" cy="3206601"/>
            <a:chOff x="6483350" y="1858963"/>
            <a:chExt cx="3962401" cy="3350141"/>
          </a:xfrm>
        </p:grpSpPr>
        <p:grpSp>
          <p:nvGrpSpPr>
            <p:cNvPr id="222" name="Group 221"/>
            <p:cNvGrpSpPr/>
            <p:nvPr/>
          </p:nvGrpSpPr>
          <p:grpSpPr>
            <a:xfrm>
              <a:off x="8835978" y="3313315"/>
              <a:ext cx="851301" cy="340682"/>
              <a:chOff x="8626532" y="3363776"/>
              <a:chExt cx="851301" cy="340682"/>
            </a:xfrm>
          </p:grpSpPr>
          <p:sp>
            <p:nvSpPr>
              <p:cNvPr id="95" name="Rectangle 112"/>
              <p:cNvSpPr>
                <a:spLocks noChangeArrowheads="1"/>
              </p:cNvSpPr>
              <p:nvPr/>
            </p:nvSpPr>
            <p:spPr bwMode="auto">
              <a:xfrm>
                <a:off x="9018358" y="3421884"/>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mean</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96" name="Line 113"/>
              <p:cNvSpPr>
                <a:spLocks noChangeShapeType="1"/>
              </p:cNvSpPr>
              <p:nvPr/>
            </p:nvSpPr>
            <p:spPr bwMode="auto">
              <a:xfrm>
                <a:off x="8659879" y="3480243"/>
                <a:ext cx="333470" cy="0"/>
              </a:xfrm>
              <a:prstGeom prst="line">
                <a:avLst/>
              </a:prstGeom>
              <a:noFill/>
              <a:ln w="6350" cap="flat">
                <a:solidFill>
                  <a:sysClr val="windowText" lastClr="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7" name="Rectangle 115"/>
              <p:cNvSpPr>
                <a:spLocks noChangeArrowheads="1"/>
              </p:cNvSpPr>
              <p:nvPr/>
            </p:nvSpPr>
            <p:spPr bwMode="auto">
              <a:xfrm>
                <a:off x="9018358" y="3563609"/>
                <a:ext cx="37830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median</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98" name="Line 116"/>
              <p:cNvSpPr>
                <a:spLocks noChangeShapeType="1"/>
              </p:cNvSpPr>
              <p:nvPr/>
            </p:nvSpPr>
            <p:spPr bwMode="auto">
              <a:xfrm>
                <a:off x="8659879" y="3617800"/>
                <a:ext cx="333470" cy="0"/>
              </a:xfrm>
              <a:prstGeom prst="line">
                <a:avLst/>
              </a:prstGeom>
              <a:noFill/>
              <a:ln w="6350" cap="flat" cmpd="sng">
                <a:solidFill>
                  <a:sysClr val="windowText" lastClr="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9" name="Rectangle 121"/>
              <p:cNvSpPr>
                <a:spLocks noChangeArrowheads="1"/>
              </p:cNvSpPr>
              <p:nvPr/>
            </p:nvSpPr>
            <p:spPr bwMode="auto">
              <a:xfrm>
                <a:off x="8626532" y="3363776"/>
                <a:ext cx="851301" cy="340682"/>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sp>
          <p:nvSpPr>
            <p:cNvPr id="227" name="Line 107"/>
            <p:cNvSpPr>
              <a:spLocks noChangeShapeType="1"/>
            </p:cNvSpPr>
            <p:nvPr/>
          </p:nvSpPr>
          <p:spPr bwMode="auto">
            <a:xfrm>
              <a:off x="6510338" y="4965701"/>
              <a:ext cx="393541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108"/>
            <p:cNvSpPr>
              <a:spLocks noChangeShapeType="1"/>
            </p:cNvSpPr>
            <p:nvPr/>
          </p:nvSpPr>
          <p:spPr bwMode="auto">
            <a:xfrm flipV="1">
              <a:off x="6550025"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109"/>
            <p:cNvSpPr>
              <a:spLocks noChangeShapeType="1"/>
            </p:cNvSpPr>
            <p:nvPr/>
          </p:nvSpPr>
          <p:spPr bwMode="auto">
            <a:xfrm flipV="1">
              <a:off x="6938963"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110"/>
            <p:cNvSpPr>
              <a:spLocks noChangeShapeType="1"/>
            </p:cNvSpPr>
            <p:nvPr/>
          </p:nvSpPr>
          <p:spPr bwMode="auto">
            <a:xfrm flipV="1">
              <a:off x="7329488"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111"/>
            <p:cNvSpPr>
              <a:spLocks noChangeShapeType="1"/>
            </p:cNvSpPr>
            <p:nvPr/>
          </p:nvSpPr>
          <p:spPr bwMode="auto">
            <a:xfrm flipV="1">
              <a:off x="7718425"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112"/>
            <p:cNvSpPr>
              <a:spLocks noChangeShapeType="1"/>
            </p:cNvSpPr>
            <p:nvPr/>
          </p:nvSpPr>
          <p:spPr bwMode="auto">
            <a:xfrm flipV="1">
              <a:off x="8107363"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113"/>
            <p:cNvSpPr>
              <a:spLocks noChangeShapeType="1"/>
            </p:cNvSpPr>
            <p:nvPr/>
          </p:nvSpPr>
          <p:spPr bwMode="auto">
            <a:xfrm flipV="1">
              <a:off x="8497888"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114"/>
            <p:cNvSpPr>
              <a:spLocks noChangeShapeType="1"/>
            </p:cNvSpPr>
            <p:nvPr/>
          </p:nvSpPr>
          <p:spPr bwMode="auto">
            <a:xfrm flipV="1">
              <a:off x="8886825"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15"/>
            <p:cNvSpPr>
              <a:spLocks noChangeShapeType="1"/>
            </p:cNvSpPr>
            <p:nvPr/>
          </p:nvSpPr>
          <p:spPr bwMode="auto">
            <a:xfrm flipV="1">
              <a:off x="9277350"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16"/>
            <p:cNvSpPr>
              <a:spLocks noChangeShapeType="1"/>
            </p:cNvSpPr>
            <p:nvPr/>
          </p:nvSpPr>
          <p:spPr bwMode="auto">
            <a:xfrm flipV="1">
              <a:off x="9666288"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17"/>
            <p:cNvSpPr>
              <a:spLocks noChangeShapeType="1"/>
            </p:cNvSpPr>
            <p:nvPr/>
          </p:nvSpPr>
          <p:spPr bwMode="auto">
            <a:xfrm flipV="1">
              <a:off x="10056813"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118"/>
            <p:cNvSpPr>
              <a:spLocks noChangeShapeType="1"/>
            </p:cNvSpPr>
            <p:nvPr/>
          </p:nvSpPr>
          <p:spPr bwMode="auto">
            <a:xfrm flipV="1">
              <a:off x="10445750"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Rectangle 119"/>
            <p:cNvSpPr>
              <a:spLocks noChangeArrowheads="1"/>
            </p:cNvSpPr>
            <p:nvPr/>
          </p:nvSpPr>
          <p:spPr bwMode="auto">
            <a:xfrm>
              <a:off x="6483350" y="5024438"/>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62626"/>
                  </a:solidFill>
                  <a:effectLst/>
                  <a:latin typeface="Arial" panose="020B0604020202020204" pitchFamily="34" charset="0"/>
                </a:rPr>
                <a:t>50</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240" name="Rectangle 120"/>
            <p:cNvSpPr>
              <a:spLocks noChangeArrowheads="1"/>
            </p:cNvSpPr>
            <p:nvPr/>
          </p:nvSpPr>
          <p:spPr bwMode="auto">
            <a:xfrm>
              <a:off x="6840538"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42" name="Rectangle 122"/>
            <p:cNvSpPr>
              <a:spLocks noChangeArrowheads="1"/>
            </p:cNvSpPr>
            <p:nvPr/>
          </p:nvSpPr>
          <p:spPr bwMode="auto">
            <a:xfrm>
              <a:off x="7616825"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44" name="Rectangle 124"/>
            <p:cNvSpPr>
              <a:spLocks noChangeArrowheads="1"/>
            </p:cNvSpPr>
            <p:nvPr/>
          </p:nvSpPr>
          <p:spPr bwMode="auto">
            <a:xfrm>
              <a:off x="8396288"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46" name="Rectangle 126"/>
            <p:cNvSpPr>
              <a:spLocks noChangeArrowheads="1"/>
            </p:cNvSpPr>
            <p:nvPr/>
          </p:nvSpPr>
          <p:spPr bwMode="auto">
            <a:xfrm>
              <a:off x="9175750"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48" name="Rectangle 128"/>
            <p:cNvSpPr>
              <a:spLocks noChangeArrowheads="1"/>
            </p:cNvSpPr>
            <p:nvPr/>
          </p:nvSpPr>
          <p:spPr bwMode="auto">
            <a:xfrm>
              <a:off x="9956800"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51" name="Line 131"/>
            <p:cNvSpPr>
              <a:spLocks noChangeShapeType="1"/>
            </p:cNvSpPr>
            <p:nvPr/>
          </p:nvSpPr>
          <p:spPr bwMode="auto">
            <a:xfrm flipV="1">
              <a:off x="6510338" y="1858963"/>
              <a:ext cx="0" cy="310673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32"/>
            <p:cNvSpPr>
              <a:spLocks noChangeShapeType="1"/>
            </p:cNvSpPr>
            <p:nvPr/>
          </p:nvSpPr>
          <p:spPr bwMode="auto">
            <a:xfrm>
              <a:off x="6510338" y="4965701"/>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33"/>
            <p:cNvSpPr>
              <a:spLocks noChangeShapeType="1"/>
            </p:cNvSpPr>
            <p:nvPr/>
          </p:nvSpPr>
          <p:spPr bwMode="auto">
            <a:xfrm>
              <a:off x="6510338" y="4670426"/>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134"/>
            <p:cNvSpPr>
              <a:spLocks noChangeShapeType="1"/>
            </p:cNvSpPr>
            <p:nvPr/>
          </p:nvSpPr>
          <p:spPr bwMode="auto">
            <a:xfrm>
              <a:off x="6510338" y="4373563"/>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35"/>
            <p:cNvSpPr>
              <a:spLocks noChangeShapeType="1"/>
            </p:cNvSpPr>
            <p:nvPr/>
          </p:nvSpPr>
          <p:spPr bwMode="auto">
            <a:xfrm>
              <a:off x="6510338" y="4078288"/>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36"/>
            <p:cNvSpPr>
              <a:spLocks noChangeShapeType="1"/>
            </p:cNvSpPr>
            <p:nvPr/>
          </p:nvSpPr>
          <p:spPr bwMode="auto">
            <a:xfrm>
              <a:off x="6510338" y="3781426"/>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37"/>
            <p:cNvSpPr>
              <a:spLocks noChangeShapeType="1"/>
            </p:cNvSpPr>
            <p:nvPr/>
          </p:nvSpPr>
          <p:spPr bwMode="auto">
            <a:xfrm>
              <a:off x="6510338" y="3486151"/>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38"/>
            <p:cNvSpPr>
              <a:spLocks noChangeShapeType="1"/>
            </p:cNvSpPr>
            <p:nvPr/>
          </p:nvSpPr>
          <p:spPr bwMode="auto">
            <a:xfrm>
              <a:off x="6510338" y="3190876"/>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39"/>
            <p:cNvSpPr>
              <a:spLocks noChangeShapeType="1"/>
            </p:cNvSpPr>
            <p:nvPr/>
          </p:nvSpPr>
          <p:spPr bwMode="auto">
            <a:xfrm>
              <a:off x="6510338" y="2894013"/>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40"/>
            <p:cNvSpPr>
              <a:spLocks noChangeShapeType="1"/>
            </p:cNvSpPr>
            <p:nvPr/>
          </p:nvSpPr>
          <p:spPr bwMode="auto">
            <a:xfrm>
              <a:off x="6510338" y="2598738"/>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41"/>
            <p:cNvSpPr>
              <a:spLocks noChangeShapeType="1"/>
            </p:cNvSpPr>
            <p:nvPr/>
          </p:nvSpPr>
          <p:spPr bwMode="auto">
            <a:xfrm>
              <a:off x="6510338" y="2303463"/>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42"/>
            <p:cNvSpPr>
              <a:spLocks noChangeShapeType="1"/>
            </p:cNvSpPr>
            <p:nvPr/>
          </p:nvSpPr>
          <p:spPr bwMode="auto">
            <a:xfrm>
              <a:off x="6510338" y="2006601"/>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159"/>
            <p:cNvSpPr>
              <a:spLocks/>
            </p:cNvSpPr>
            <p:nvPr/>
          </p:nvSpPr>
          <p:spPr bwMode="auto">
            <a:xfrm>
              <a:off x="6550025" y="1987551"/>
              <a:ext cx="3506788" cy="280988"/>
            </a:xfrm>
            <a:custGeom>
              <a:avLst/>
              <a:gdLst>
                <a:gd name="T0" fmla="*/ 0 w 2209"/>
                <a:gd name="T1" fmla="*/ 0 h 177"/>
                <a:gd name="T2" fmla="*/ 245 w 2209"/>
                <a:gd name="T3" fmla="*/ 107 h 177"/>
                <a:gd name="T4" fmla="*/ 736 w 2209"/>
                <a:gd name="T5" fmla="*/ 130 h 177"/>
                <a:gd name="T6" fmla="*/ 2209 w 2209"/>
                <a:gd name="T7" fmla="*/ 177 h 177"/>
              </a:gdLst>
              <a:ahLst/>
              <a:cxnLst>
                <a:cxn ang="0">
                  <a:pos x="T0" y="T1"/>
                </a:cxn>
                <a:cxn ang="0">
                  <a:pos x="T2" y="T3"/>
                </a:cxn>
                <a:cxn ang="0">
                  <a:pos x="T4" y="T5"/>
                </a:cxn>
                <a:cxn ang="0">
                  <a:pos x="T6" y="T7"/>
                </a:cxn>
              </a:cxnLst>
              <a:rect l="0" t="0" r="r" b="b"/>
              <a:pathLst>
                <a:path w="2209" h="177">
                  <a:moveTo>
                    <a:pt x="0" y="0"/>
                  </a:moveTo>
                  <a:lnTo>
                    <a:pt x="245" y="107"/>
                  </a:lnTo>
                  <a:lnTo>
                    <a:pt x="736" y="130"/>
                  </a:lnTo>
                  <a:lnTo>
                    <a:pt x="2209" y="177"/>
                  </a:lnTo>
                </a:path>
              </a:pathLst>
            </a:custGeom>
            <a:noFill/>
            <a:ln w="6350"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160"/>
            <p:cNvSpPr>
              <a:spLocks noChangeArrowheads="1"/>
            </p:cNvSpPr>
            <p:nvPr/>
          </p:nvSpPr>
          <p:spPr bwMode="auto">
            <a:xfrm>
              <a:off x="6513513" y="1952626"/>
              <a:ext cx="71438"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Oval 161"/>
            <p:cNvSpPr>
              <a:spLocks noChangeArrowheads="1"/>
            </p:cNvSpPr>
            <p:nvPr/>
          </p:nvSpPr>
          <p:spPr bwMode="auto">
            <a:xfrm>
              <a:off x="6902450" y="2120901"/>
              <a:ext cx="73025" cy="73025"/>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Oval 162"/>
            <p:cNvSpPr>
              <a:spLocks noChangeArrowheads="1"/>
            </p:cNvSpPr>
            <p:nvPr/>
          </p:nvSpPr>
          <p:spPr bwMode="auto">
            <a:xfrm>
              <a:off x="7681913" y="2157413"/>
              <a:ext cx="73025" cy="73025"/>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Oval 163"/>
            <p:cNvSpPr>
              <a:spLocks noChangeArrowheads="1"/>
            </p:cNvSpPr>
            <p:nvPr/>
          </p:nvSpPr>
          <p:spPr bwMode="auto">
            <a:xfrm>
              <a:off x="10020300" y="2232026"/>
              <a:ext cx="71438" cy="73025"/>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164"/>
            <p:cNvSpPr>
              <a:spLocks noEditPoints="1"/>
            </p:cNvSpPr>
            <p:nvPr/>
          </p:nvSpPr>
          <p:spPr bwMode="auto">
            <a:xfrm>
              <a:off x="6550025" y="2300288"/>
              <a:ext cx="3506788" cy="6350"/>
            </a:xfrm>
            <a:custGeom>
              <a:avLst/>
              <a:gdLst>
                <a:gd name="T0" fmla="*/ 45 w 2209"/>
                <a:gd name="T1" fmla="*/ 0 h 4"/>
                <a:gd name="T2" fmla="*/ 120 w 2209"/>
                <a:gd name="T3" fmla="*/ 0 h 4"/>
                <a:gd name="T4" fmla="*/ 165 w 2209"/>
                <a:gd name="T5" fmla="*/ 4 h 4"/>
                <a:gd name="T6" fmla="*/ 182 w 2209"/>
                <a:gd name="T7" fmla="*/ 4 h 4"/>
                <a:gd name="T8" fmla="*/ 182 w 2209"/>
                <a:gd name="T9" fmla="*/ 4 h 4"/>
                <a:gd name="T10" fmla="*/ 257 w 2209"/>
                <a:gd name="T11" fmla="*/ 0 h 4"/>
                <a:gd name="T12" fmla="*/ 274 w 2209"/>
                <a:gd name="T13" fmla="*/ 4 h 4"/>
                <a:gd name="T14" fmla="*/ 274 w 2209"/>
                <a:gd name="T15" fmla="*/ 4 h 4"/>
                <a:gd name="T16" fmla="*/ 320 w 2209"/>
                <a:gd name="T17" fmla="*/ 0 h 4"/>
                <a:gd name="T18" fmla="*/ 394 w 2209"/>
                <a:gd name="T19" fmla="*/ 0 h 4"/>
                <a:gd name="T20" fmla="*/ 439 w 2209"/>
                <a:gd name="T21" fmla="*/ 4 h 4"/>
                <a:gd name="T22" fmla="*/ 457 w 2209"/>
                <a:gd name="T23" fmla="*/ 4 h 4"/>
                <a:gd name="T24" fmla="*/ 457 w 2209"/>
                <a:gd name="T25" fmla="*/ 4 h 4"/>
                <a:gd name="T26" fmla="*/ 502 w 2209"/>
                <a:gd name="T27" fmla="*/ 0 h 4"/>
                <a:gd name="T28" fmla="*/ 577 w 2209"/>
                <a:gd name="T29" fmla="*/ 0 h 4"/>
                <a:gd name="T30" fmla="*/ 622 w 2209"/>
                <a:gd name="T31" fmla="*/ 4 h 4"/>
                <a:gd name="T32" fmla="*/ 639 w 2209"/>
                <a:gd name="T33" fmla="*/ 4 h 4"/>
                <a:gd name="T34" fmla="*/ 639 w 2209"/>
                <a:gd name="T35" fmla="*/ 4 h 4"/>
                <a:gd name="T36" fmla="*/ 685 w 2209"/>
                <a:gd name="T37" fmla="*/ 0 h 4"/>
                <a:gd name="T38" fmla="*/ 759 w 2209"/>
                <a:gd name="T39" fmla="*/ 4 h 4"/>
                <a:gd name="T40" fmla="*/ 731 w 2209"/>
                <a:gd name="T41" fmla="*/ 4 h 4"/>
                <a:gd name="T42" fmla="*/ 776 w 2209"/>
                <a:gd name="T43" fmla="*/ 0 h 4"/>
                <a:gd name="T44" fmla="*/ 851 w 2209"/>
                <a:gd name="T45" fmla="*/ 0 h 4"/>
                <a:gd name="T46" fmla="*/ 896 w 2209"/>
                <a:gd name="T47" fmla="*/ 4 h 4"/>
                <a:gd name="T48" fmla="*/ 914 w 2209"/>
                <a:gd name="T49" fmla="*/ 4 h 4"/>
                <a:gd name="T50" fmla="*/ 914 w 2209"/>
                <a:gd name="T51" fmla="*/ 4 h 4"/>
                <a:gd name="T52" fmla="*/ 959 w 2209"/>
                <a:gd name="T53" fmla="*/ 0 h 4"/>
                <a:gd name="T54" fmla="*/ 1034 w 2209"/>
                <a:gd name="T55" fmla="*/ 0 h 4"/>
                <a:gd name="T56" fmla="*/ 1079 w 2209"/>
                <a:gd name="T57" fmla="*/ 4 h 4"/>
                <a:gd name="T58" fmla="*/ 1096 w 2209"/>
                <a:gd name="T59" fmla="*/ 4 h 4"/>
                <a:gd name="T60" fmla="*/ 1096 w 2209"/>
                <a:gd name="T61" fmla="*/ 4 h 4"/>
                <a:gd name="T62" fmla="*/ 1142 w 2209"/>
                <a:gd name="T63" fmla="*/ 0 h 4"/>
                <a:gd name="T64" fmla="*/ 1216 w 2209"/>
                <a:gd name="T65" fmla="*/ 0 h 4"/>
                <a:gd name="T66" fmla="*/ 1262 w 2209"/>
                <a:gd name="T67" fmla="*/ 4 h 4"/>
                <a:gd name="T68" fmla="*/ 1279 w 2209"/>
                <a:gd name="T69" fmla="*/ 4 h 4"/>
                <a:gd name="T70" fmla="*/ 1279 w 2209"/>
                <a:gd name="T71" fmla="*/ 4 h 4"/>
                <a:gd name="T72" fmla="*/ 1325 w 2209"/>
                <a:gd name="T73" fmla="*/ 0 h 4"/>
                <a:gd name="T74" fmla="*/ 1399 w 2209"/>
                <a:gd name="T75" fmla="*/ 0 h 4"/>
                <a:gd name="T76" fmla="*/ 1445 w 2209"/>
                <a:gd name="T77" fmla="*/ 4 h 4"/>
                <a:gd name="T78" fmla="*/ 1462 w 2209"/>
                <a:gd name="T79" fmla="*/ 4 h 4"/>
                <a:gd name="T80" fmla="*/ 1462 w 2209"/>
                <a:gd name="T81" fmla="*/ 4 h 4"/>
                <a:gd name="T82" fmla="*/ 1508 w 2209"/>
                <a:gd name="T83" fmla="*/ 0 h 4"/>
                <a:gd name="T84" fmla="*/ 1582 w 2209"/>
                <a:gd name="T85" fmla="*/ 0 h 4"/>
                <a:gd name="T86" fmla="*/ 1628 w 2209"/>
                <a:gd name="T87" fmla="*/ 4 h 4"/>
                <a:gd name="T88" fmla="*/ 1645 w 2209"/>
                <a:gd name="T89" fmla="*/ 4 h 4"/>
                <a:gd name="T90" fmla="*/ 1645 w 2209"/>
                <a:gd name="T91" fmla="*/ 4 h 4"/>
                <a:gd name="T92" fmla="*/ 1690 w 2209"/>
                <a:gd name="T93" fmla="*/ 0 h 4"/>
                <a:gd name="T94" fmla="*/ 1765 w 2209"/>
                <a:gd name="T95" fmla="*/ 0 h 4"/>
                <a:gd name="T96" fmla="*/ 1810 w 2209"/>
                <a:gd name="T97" fmla="*/ 4 h 4"/>
                <a:gd name="T98" fmla="*/ 1827 w 2209"/>
                <a:gd name="T99" fmla="*/ 4 h 4"/>
                <a:gd name="T100" fmla="*/ 1827 w 2209"/>
                <a:gd name="T101" fmla="*/ 4 h 4"/>
                <a:gd name="T102" fmla="*/ 1873 w 2209"/>
                <a:gd name="T103" fmla="*/ 0 h 4"/>
                <a:gd name="T104" fmla="*/ 1947 w 2209"/>
                <a:gd name="T105" fmla="*/ 0 h 4"/>
                <a:gd name="T106" fmla="*/ 1993 w 2209"/>
                <a:gd name="T107" fmla="*/ 4 h 4"/>
                <a:gd name="T108" fmla="*/ 2010 w 2209"/>
                <a:gd name="T109" fmla="*/ 4 h 4"/>
                <a:gd name="T110" fmla="*/ 2010 w 2209"/>
                <a:gd name="T111" fmla="*/ 4 h 4"/>
                <a:gd name="T112" fmla="*/ 2056 w 2209"/>
                <a:gd name="T113" fmla="*/ 0 h 4"/>
                <a:gd name="T114" fmla="*/ 2130 w 2209"/>
                <a:gd name="T115" fmla="*/ 0 h 4"/>
                <a:gd name="T116" fmla="*/ 2176 w 2209"/>
                <a:gd name="T117" fmla="*/ 4 h 4"/>
                <a:gd name="T118" fmla="*/ 2193 w 2209"/>
                <a:gd name="T119" fmla="*/ 4 h 4"/>
                <a:gd name="T120" fmla="*/ 2193 w 2209"/>
                <a:gd name="T121" fmla="*/ 4 h 4"/>
                <a:gd name="T122" fmla="*/ 0 w 2209"/>
                <a:gd name="T1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9" h="4">
                  <a:moveTo>
                    <a:pt x="45" y="4"/>
                  </a:moveTo>
                  <a:lnTo>
                    <a:pt x="74" y="4"/>
                  </a:lnTo>
                  <a:lnTo>
                    <a:pt x="74" y="0"/>
                  </a:lnTo>
                  <a:lnTo>
                    <a:pt x="45" y="0"/>
                  </a:lnTo>
                  <a:lnTo>
                    <a:pt x="45" y="4"/>
                  </a:lnTo>
                  <a:close/>
                  <a:moveTo>
                    <a:pt x="91" y="4"/>
                  </a:moveTo>
                  <a:lnTo>
                    <a:pt x="120" y="4"/>
                  </a:lnTo>
                  <a:lnTo>
                    <a:pt x="120" y="0"/>
                  </a:lnTo>
                  <a:lnTo>
                    <a:pt x="91" y="0"/>
                  </a:lnTo>
                  <a:lnTo>
                    <a:pt x="91" y="4"/>
                  </a:lnTo>
                  <a:close/>
                  <a:moveTo>
                    <a:pt x="137" y="4"/>
                  </a:moveTo>
                  <a:lnTo>
                    <a:pt x="165" y="4"/>
                  </a:lnTo>
                  <a:lnTo>
                    <a:pt x="165" y="0"/>
                  </a:lnTo>
                  <a:lnTo>
                    <a:pt x="137" y="0"/>
                  </a:lnTo>
                  <a:lnTo>
                    <a:pt x="137" y="4"/>
                  </a:lnTo>
                  <a:close/>
                  <a:moveTo>
                    <a:pt x="182" y="4"/>
                  </a:moveTo>
                  <a:lnTo>
                    <a:pt x="211" y="4"/>
                  </a:lnTo>
                  <a:lnTo>
                    <a:pt x="211" y="0"/>
                  </a:lnTo>
                  <a:lnTo>
                    <a:pt x="182" y="0"/>
                  </a:lnTo>
                  <a:lnTo>
                    <a:pt x="182" y="4"/>
                  </a:lnTo>
                  <a:close/>
                  <a:moveTo>
                    <a:pt x="228" y="4"/>
                  </a:moveTo>
                  <a:lnTo>
                    <a:pt x="245" y="4"/>
                  </a:lnTo>
                  <a:lnTo>
                    <a:pt x="257" y="4"/>
                  </a:lnTo>
                  <a:lnTo>
                    <a:pt x="257" y="0"/>
                  </a:lnTo>
                  <a:lnTo>
                    <a:pt x="245" y="0"/>
                  </a:lnTo>
                  <a:lnTo>
                    <a:pt x="228" y="0"/>
                  </a:lnTo>
                  <a:lnTo>
                    <a:pt x="228" y="4"/>
                  </a:lnTo>
                  <a:close/>
                  <a:moveTo>
                    <a:pt x="274" y="4"/>
                  </a:moveTo>
                  <a:lnTo>
                    <a:pt x="302" y="4"/>
                  </a:lnTo>
                  <a:lnTo>
                    <a:pt x="302" y="0"/>
                  </a:lnTo>
                  <a:lnTo>
                    <a:pt x="274" y="0"/>
                  </a:lnTo>
                  <a:lnTo>
                    <a:pt x="274" y="4"/>
                  </a:lnTo>
                  <a:close/>
                  <a:moveTo>
                    <a:pt x="320" y="4"/>
                  </a:moveTo>
                  <a:lnTo>
                    <a:pt x="348" y="4"/>
                  </a:lnTo>
                  <a:lnTo>
                    <a:pt x="348" y="0"/>
                  </a:lnTo>
                  <a:lnTo>
                    <a:pt x="320" y="0"/>
                  </a:lnTo>
                  <a:lnTo>
                    <a:pt x="320" y="4"/>
                  </a:lnTo>
                  <a:close/>
                  <a:moveTo>
                    <a:pt x="365" y="4"/>
                  </a:moveTo>
                  <a:lnTo>
                    <a:pt x="394" y="4"/>
                  </a:lnTo>
                  <a:lnTo>
                    <a:pt x="394" y="0"/>
                  </a:lnTo>
                  <a:lnTo>
                    <a:pt x="365" y="0"/>
                  </a:lnTo>
                  <a:lnTo>
                    <a:pt x="365" y="4"/>
                  </a:lnTo>
                  <a:close/>
                  <a:moveTo>
                    <a:pt x="411" y="4"/>
                  </a:moveTo>
                  <a:lnTo>
                    <a:pt x="439" y="4"/>
                  </a:lnTo>
                  <a:lnTo>
                    <a:pt x="439" y="0"/>
                  </a:lnTo>
                  <a:lnTo>
                    <a:pt x="411" y="0"/>
                  </a:lnTo>
                  <a:lnTo>
                    <a:pt x="411" y="4"/>
                  </a:lnTo>
                  <a:close/>
                  <a:moveTo>
                    <a:pt x="457" y="4"/>
                  </a:moveTo>
                  <a:lnTo>
                    <a:pt x="485" y="4"/>
                  </a:lnTo>
                  <a:lnTo>
                    <a:pt x="485" y="0"/>
                  </a:lnTo>
                  <a:lnTo>
                    <a:pt x="457" y="0"/>
                  </a:lnTo>
                  <a:lnTo>
                    <a:pt x="457" y="4"/>
                  </a:lnTo>
                  <a:close/>
                  <a:moveTo>
                    <a:pt x="502" y="4"/>
                  </a:moveTo>
                  <a:lnTo>
                    <a:pt x="531" y="4"/>
                  </a:lnTo>
                  <a:lnTo>
                    <a:pt x="531" y="0"/>
                  </a:lnTo>
                  <a:lnTo>
                    <a:pt x="502" y="0"/>
                  </a:lnTo>
                  <a:lnTo>
                    <a:pt x="502" y="4"/>
                  </a:lnTo>
                  <a:close/>
                  <a:moveTo>
                    <a:pt x="548" y="4"/>
                  </a:moveTo>
                  <a:lnTo>
                    <a:pt x="577" y="4"/>
                  </a:lnTo>
                  <a:lnTo>
                    <a:pt x="577" y="0"/>
                  </a:lnTo>
                  <a:lnTo>
                    <a:pt x="548" y="0"/>
                  </a:lnTo>
                  <a:lnTo>
                    <a:pt x="548" y="4"/>
                  </a:lnTo>
                  <a:close/>
                  <a:moveTo>
                    <a:pt x="594" y="4"/>
                  </a:moveTo>
                  <a:lnTo>
                    <a:pt x="622" y="4"/>
                  </a:lnTo>
                  <a:lnTo>
                    <a:pt x="622" y="0"/>
                  </a:lnTo>
                  <a:lnTo>
                    <a:pt x="594" y="0"/>
                  </a:lnTo>
                  <a:lnTo>
                    <a:pt x="594" y="4"/>
                  </a:lnTo>
                  <a:close/>
                  <a:moveTo>
                    <a:pt x="639" y="4"/>
                  </a:moveTo>
                  <a:lnTo>
                    <a:pt x="668" y="4"/>
                  </a:lnTo>
                  <a:lnTo>
                    <a:pt x="668" y="0"/>
                  </a:lnTo>
                  <a:lnTo>
                    <a:pt x="639" y="0"/>
                  </a:lnTo>
                  <a:lnTo>
                    <a:pt x="639" y="4"/>
                  </a:lnTo>
                  <a:close/>
                  <a:moveTo>
                    <a:pt x="685" y="4"/>
                  </a:moveTo>
                  <a:lnTo>
                    <a:pt x="714" y="4"/>
                  </a:lnTo>
                  <a:lnTo>
                    <a:pt x="714" y="0"/>
                  </a:lnTo>
                  <a:lnTo>
                    <a:pt x="685" y="0"/>
                  </a:lnTo>
                  <a:lnTo>
                    <a:pt x="685" y="4"/>
                  </a:lnTo>
                  <a:close/>
                  <a:moveTo>
                    <a:pt x="731" y="4"/>
                  </a:moveTo>
                  <a:lnTo>
                    <a:pt x="736" y="4"/>
                  </a:lnTo>
                  <a:lnTo>
                    <a:pt x="759" y="4"/>
                  </a:lnTo>
                  <a:lnTo>
                    <a:pt x="759" y="0"/>
                  </a:lnTo>
                  <a:lnTo>
                    <a:pt x="736" y="0"/>
                  </a:lnTo>
                  <a:lnTo>
                    <a:pt x="731" y="0"/>
                  </a:lnTo>
                  <a:lnTo>
                    <a:pt x="731" y="4"/>
                  </a:lnTo>
                  <a:close/>
                  <a:moveTo>
                    <a:pt x="776" y="4"/>
                  </a:moveTo>
                  <a:lnTo>
                    <a:pt x="805" y="4"/>
                  </a:lnTo>
                  <a:lnTo>
                    <a:pt x="805" y="0"/>
                  </a:lnTo>
                  <a:lnTo>
                    <a:pt x="776" y="0"/>
                  </a:lnTo>
                  <a:lnTo>
                    <a:pt x="776" y="4"/>
                  </a:lnTo>
                  <a:close/>
                  <a:moveTo>
                    <a:pt x="822" y="4"/>
                  </a:moveTo>
                  <a:lnTo>
                    <a:pt x="851" y="4"/>
                  </a:lnTo>
                  <a:lnTo>
                    <a:pt x="851" y="0"/>
                  </a:lnTo>
                  <a:lnTo>
                    <a:pt x="822" y="0"/>
                  </a:lnTo>
                  <a:lnTo>
                    <a:pt x="822" y="4"/>
                  </a:lnTo>
                  <a:close/>
                  <a:moveTo>
                    <a:pt x="868" y="4"/>
                  </a:moveTo>
                  <a:lnTo>
                    <a:pt x="896" y="4"/>
                  </a:lnTo>
                  <a:lnTo>
                    <a:pt x="896" y="0"/>
                  </a:lnTo>
                  <a:lnTo>
                    <a:pt x="868" y="0"/>
                  </a:lnTo>
                  <a:lnTo>
                    <a:pt x="868" y="4"/>
                  </a:lnTo>
                  <a:close/>
                  <a:moveTo>
                    <a:pt x="914" y="4"/>
                  </a:moveTo>
                  <a:lnTo>
                    <a:pt x="942" y="4"/>
                  </a:lnTo>
                  <a:lnTo>
                    <a:pt x="942" y="0"/>
                  </a:lnTo>
                  <a:lnTo>
                    <a:pt x="914" y="0"/>
                  </a:lnTo>
                  <a:lnTo>
                    <a:pt x="914" y="4"/>
                  </a:lnTo>
                  <a:close/>
                  <a:moveTo>
                    <a:pt x="959" y="4"/>
                  </a:moveTo>
                  <a:lnTo>
                    <a:pt x="988" y="4"/>
                  </a:lnTo>
                  <a:lnTo>
                    <a:pt x="988" y="0"/>
                  </a:lnTo>
                  <a:lnTo>
                    <a:pt x="959" y="0"/>
                  </a:lnTo>
                  <a:lnTo>
                    <a:pt x="959" y="4"/>
                  </a:lnTo>
                  <a:close/>
                  <a:moveTo>
                    <a:pt x="1005" y="4"/>
                  </a:moveTo>
                  <a:lnTo>
                    <a:pt x="1034" y="4"/>
                  </a:lnTo>
                  <a:lnTo>
                    <a:pt x="1034" y="0"/>
                  </a:lnTo>
                  <a:lnTo>
                    <a:pt x="1005" y="0"/>
                  </a:lnTo>
                  <a:lnTo>
                    <a:pt x="1005" y="4"/>
                  </a:lnTo>
                  <a:close/>
                  <a:moveTo>
                    <a:pt x="1051" y="4"/>
                  </a:moveTo>
                  <a:lnTo>
                    <a:pt x="1079" y="4"/>
                  </a:lnTo>
                  <a:lnTo>
                    <a:pt x="1079" y="0"/>
                  </a:lnTo>
                  <a:lnTo>
                    <a:pt x="1051" y="0"/>
                  </a:lnTo>
                  <a:lnTo>
                    <a:pt x="1051" y="4"/>
                  </a:lnTo>
                  <a:close/>
                  <a:moveTo>
                    <a:pt x="1096" y="4"/>
                  </a:moveTo>
                  <a:lnTo>
                    <a:pt x="1125" y="4"/>
                  </a:lnTo>
                  <a:lnTo>
                    <a:pt x="1125" y="0"/>
                  </a:lnTo>
                  <a:lnTo>
                    <a:pt x="1096" y="0"/>
                  </a:lnTo>
                  <a:lnTo>
                    <a:pt x="1096" y="4"/>
                  </a:lnTo>
                  <a:close/>
                  <a:moveTo>
                    <a:pt x="1142" y="4"/>
                  </a:moveTo>
                  <a:lnTo>
                    <a:pt x="1171" y="4"/>
                  </a:lnTo>
                  <a:lnTo>
                    <a:pt x="1171" y="0"/>
                  </a:lnTo>
                  <a:lnTo>
                    <a:pt x="1142" y="0"/>
                  </a:lnTo>
                  <a:lnTo>
                    <a:pt x="1142" y="4"/>
                  </a:lnTo>
                  <a:close/>
                  <a:moveTo>
                    <a:pt x="1188" y="4"/>
                  </a:moveTo>
                  <a:lnTo>
                    <a:pt x="1216" y="4"/>
                  </a:lnTo>
                  <a:lnTo>
                    <a:pt x="1216" y="0"/>
                  </a:lnTo>
                  <a:lnTo>
                    <a:pt x="1188" y="0"/>
                  </a:lnTo>
                  <a:lnTo>
                    <a:pt x="1188" y="4"/>
                  </a:lnTo>
                  <a:close/>
                  <a:moveTo>
                    <a:pt x="1233" y="4"/>
                  </a:moveTo>
                  <a:lnTo>
                    <a:pt x="1262" y="4"/>
                  </a:lnTo>
                  <a:lnTo>
                    <a:pt x="1262" y="0"/>
                  </a:lnTo>
                  <a:lnTo>
                    <a:pt x="1233" y="0"/>
                  </a:lnTo>
                  <a:lnTo>
                    <a:pt x="1233" y="4"/>
                  </a:lnTo>
                  <a:close/>
                  <a:moveTo>
                    <a:pt x="1279" y="4"/>
                  </a:moveTo>
                  <a:lnTo>
                    <a:pt x="1308" y="4"/>
                  </a:lnTo>
                  <a:lnTo>
                    <a:pt x="1308" y="0"/>
                  </a:lnTo>
                  <a:lnTo>
                    <a:pt x="1279" y="0"/>
                  </a:lnTo>
                  <a:lnTo>
                    <a:pt x="1279" y="4"/>
                  </a:lnTo>
                  <a:close/>
                  <a:moveTo>
                    <a:pt x="1325" y="4"/>
                  </a:moveTo>
                  <a:lnTo>
                    <a:pt x="1353" y="4"/>
                  </a:lnTo>
                  <a:lnTo>
                    <a:pt x="1353" y="0"/>
                  </a:lnTo>
                  <a:lnTo>
                    <a:pt x="1325" y="0"/>
                  </a:lnTo>
                  <a:lnTo>
                    <a:pt x="1325" y="4"/>
                  </a:lnTo>
                  <a:close/>
                  <a:moveTo>
                    <a:pt x="1371" y="4"/>
                  </a:moveTo>
                  <a:lnTo>
                    <a:pt x="1399" y="4"/>
                  </a:lnTo>
                  <a:lnTo>
                    <a:pt x="1399" y="0"/>
                  </a:lnTo>
                  <a:lnTo>
                    <a:pt x="1371" y="0"/>
                  </a:lnTo>
                  <a:lnTo>
                    <a:pt x="1371" y="4"/>
                  </a:lnTo>
                  <a:close/>
                  <a:moveTo>
                    <a:pt x="1416" y="4"/>
                  </a:moveTo>
                  <a:lnTo>
                    <a:pt x="1445" y="4"/>
                  </a:lnTo>
                  <a:lnTo>
                    <a:pt x="1445" y="0"/>
                  </a:lnTo>
                  <a:lnTo>
                    <a:pt x="1416" y="0"/>
                  </a:lnTo>
                  <a:lnTo>
                    <a:pt x="1416" y="4"/>
                  </a:lnTo>
                  <a:close/>
                  <a:moveTo>
                    <a:pt x="1462" y="4"/>
                  </a:moveTo>
                  <a:lnTo>
                    <a:pt x="1490" y="4"/>
                  </a:lnTo>
                  <a:lnTo>
                    <a:pt x="1490" y="0"/>
                  </a:lnTo>
                  <a:lnTo>
                    <a:pt x="1462" y="0"/>
                  </a:lnTo>
                  <a:lnTo>
                    <a:pt x="1462" y="4"/>
                  </a:lnTo>
                  <a:close/>
                  <a:moveTo>
                    <a:pt x="1508" y="4"/>
                  </a:moveTo>
                  <a:lnTo>
                    <a:pt x="1536" y="4"/>
                  </a:lnTo>
                  <a:lnTo>
                    <a:pt x="1536" y="0"/>
                  </a:lnTo>
                  <a:lnTo>
                    <a:pt x="1508" y="0"/>
                  </a:lnTo>
                  <a:lnTo>
                    <a:pt x="1508" y="4"/>
                  </a:lnTo>
                  <a:close/>
                  <a:moveTo>
                    <a:pt x="1553" y="4"/>
                  </a:moveTo>
                  <a:lnTo>
                    <a:pt x="1582" y="4"/>
                  </a:lnTo>
                  <a:lnTo>
                    <a:pt x="1582" y="0"/>
                  </a:lnTo>
                  <a:lnTo>
                    <a:pt x="1553" y="0"/>
                  </a:lnTo>
                  <a:lnTo>
                    <a:pt x="1553" y="4"/>
                  </a:lnTo>
                  <a:close/>
                  <a:moveTo>
                    <a:pt x="1599" y="4"/>
                  </a:moveTo>
                  <a:lnTo>
                    <a:pt x="1628" y="4"/>
                  </a:lnTo>
                  <a:lnTo>
                    <a:pt x="1628" y="0"/>
                  </a:lnTo>
                  <a:lnTo>
                    <a:pt x="1599" y="0"/>
                  </a:lnTo>
                  <a:lnTo>
                    <a:pt x="1599" y="4"/>
                  </a:lnTo>
                  <a:close/>
                  <a:moveTo>
                    <a:pt x="1645" y="4"/>
                  </a:moveTo>
                  <a:lnTo>
                    <a:pt x="1673" y="4"/>
                  </a:lnTo>
                  <a:lnTo>
                    <a:pt x="1673" y="0"/>
                  </a:lnTo>
                  <a:lnTo>
                    <a:pt x="1645" y="0"/>
                  </a:lnTo>
                  <a:lnTo>
                    <a:pt x="1645" y="4"/>
                  </a:lnTo>
                  <a:close/>
                  <a:moveTo>
                    <a:pt x="1690" y="4"/>
                  </a:moveTo>
                  <a:lnTo>
                    <a:pt x="1719" y="4"/>
                  </a:lnTo>
                  <a:lnTo>
                    <a:pt x="1719" y="0"/>
                  </a:lnTo>
                  <a:lnTo>
                    <a:pt x="1690" y="0"/>
                  </a:lnTo>
                  <a:lnTo>
                    <a:pt x="1690" y="4"/>
                  </a:lnTo>
                  <a:close/>
                  <a:moveTo>
                    <a:pt x="1736" y="4"/>
                  </a:moveTo>
                  <a:lnTo>
                    <a:pt x="1765" y="4"/>
                  </a:lnTo>
                  <a:lnTo>
                    <a:pt x="1765" y="0"/>
                  </a:lnTo>
                  <a:lnTo>
                    <a:pt x="1736" y="0"/>
                  </a:lnTo>
                  <a:lnTo>
                    <a:pt x="1736" y="4"/>
                  </a:lnTo>
                  <a:close/>
                  <a:moveTo>
                    <a:pt x="1782" y="4"/>
                  </a:moveTo>
                  <a:lnTo>
                    <a:pt x="1810" y="4"/>
                  </a:lnTo>
                  <a:lnTo>
                    <a:pt x="1810" y="0"/>
                  </a:lnTo>
                  <a:lnTo>
                    <a:pt x="1782" y="0"/>
                  </a:lnTo>
                  <a:lnTo>
                    <a:pt x="1782" y="4"/>
                  </a:lnTo>
                  <a:close/>
                  <a:moveTo>
                    <a:pt x="1827" y="4"/>
                  </a:moveTo>
                  <a:lnTo>
                    <a:pt x="1856" y="4"/>
                  </a:lnTo>
                  <a:lnTo>
                    <a:pt x="1856" y="0"/>
                  </a:lnTo>
                  <a:lnTo>
                    <a:pt x="1827" y="0"/>
                  </a:lnTo>
                  <a:lnTo>
                    <a:pt x="1827" y="4"/>
                  </a:lnTo>
                  <a:close/>
                  <a:moveTo>
                    <a:pt x="1873" y="4"/>
                  </a:moveTo>
                  <a:lnTo>
                    <a:pt x="1902" y="4"/>
                  </a:lnTo>
                  <a:lnTo>
                    <a:pt x="1902" y="0"/>
                  </a:lnTo>
                  <a:lnTo>
                    <a:pt x="1873" y="0"/>
                  </a:lnTo>
                  <a:lnTo>
                    <a:pt x="1873" y="4"/>
                  </a:lnTo>
                  <a:close/>
                  <a:moveTo>
                    <a:pt x="1919" y="4"/>
                  </a:moveTo>
                  <a:lnTo>
                    <a:pt x="1947" y="4"/>
                  </a:lnTo>
                  <a:lnTo>
                    <a:pt x="1947" y="0"/>
                  </a:lnTo>
                  <a:lnTo>
                    <a:pt x="1919" y="0"/>
                  </a:lnTo>
                  <a:lnTo>
                    <a:pt x="1919" y="4"/>
                  </a:lnTo>
                  <a:close/>
                  <a:moveTo>
                    <a:pt x="1965" y="4"/>
                  </a:moveTo>
                  <a:lnTo>
                    <a:pt x="1993" y="4"/>
                  </a:lnTo>
                  <a:lnTo>
                    <a:pt x="1993" y="0"/>
                  </a:lnTo>
                  <a:lnTo>
                    <a:pt x="1965" y="0"/>
                  </a:lnTo>
                  <a:lnTo>
                    <a:pt x="1965" y="4"/>
                  </a:lnTo>
                  <a:close/>
                  <a:moveTo>
                    <a:pt x="2010" y="4"/>
                  </a:moveTo>
                  <a:lnTo>
                    <a:pt x="2039" y="4"/>
                  </a:lnTo>
                  <a:lnTo>
                    <a:pt x="2039" y="0"/>
                  </a:lnTo>
                  <a:lnTo>
                    <a:pt x="2010" y="0"/>
                  </a:lnTo>
                  <a:lnTo>
                    <a:pt x="2010" y="4"/>
                  </a:lnTo>
                  <a:close/>
                  <a:moveTo>
                    <a:pt x="2056" y="4"/>
                  </a:moveTo>
                  <a:lnTo>
                    <a:pt x="2085" y="4"/>
                  </a:lnTo>
                  <a:lnTo>
                    <a:pt x="2085" y="0"/>
                  </a:lnTo>
                  <a:lnTo>
                    <a:pt x="2056" y="0"/>
                  </a:lnTo>
                  <a:lnTo>
                    <a:pt x="2056" y="4"/>
                  </a:lnTo>
                  <a:close/>
                  <a:moveTo>
                    <a:pt x="2102" y="4"/>
                  </a:moveTo>
                  <a:lnTo>
                    <a:pt x="2130" y="4"/>
                  </a:lnTo>
                  <a:lnTo>
                    <a:pt x="2130" y="0"/>
                  </a:lnTo>
                  <a:lnTo>
                    <a:pt x="2102" y="0"/>
                  </a:lnTo>
                  <a:lnTo>
                    <a:pt x="2102" y="4"/>
                  </a:lnTo>
                  <a:close/>
                  <a:moveTo>
                    <a:pt x="2147" y="4"/>
                  </a:moveTo>
                  <a:lnTo>
                    <a:pt x="2176" y="4"/>
                  </a:lnTo>
                  <a:lnTo>
                    <a:pt x="2176" y="0"/>
                  </a:lnTo>
                  <a:lnTo>
                    <a:pt x="2147" y="0"/>
                  </a:lnTo>
                  <a:lnTo>
                    <a:pt x="2147" y="4"/>
                  </a:lnTo>
                  <a:close/>
                  <a:moveTo>
                    <a:pt x="2193" y="4"/>
                  </a:moveTo>
                  <a:lnTo>
                    <a:pt x="2209" y="4"/>
                  </a:lnTo>
                  <a:lnTo>
                    <a:pt x="2209" y="0"/>
                  </a:lnTo>
                  <a:lnTo>
                    <a:pt x="2193" y="0"/>
                  </a:lnTo>
                  <a:lnTo>
                    <a:pt x="2193" y="4"/>
                  </a:lnTo>
                  <a:close/>
                  <a:moveTo>
                    <a:pt x="0" y="4"/>
                  </a:moveTo>
                  <a:lnTo>
                    <a:pt x="28" y="4"/>
                  </a:lnTo>
                  <a:lnTo>
                    <a:pt x="28" y="0"/>
                  </a:lnTo>
                  <a:lnTo>
                    <a:pt x="0" y="0"/>
                  </a:lnTo>
                  <a:lnTo>
                    <a:pt x="0" y="4"/>
                  </a:lnTo>
                  <a:close/>
                </a:path>
              </a:pathLst>
            </a:custGeom>
            <a:solidFill>
              <a:srgbClr val="007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Oval 165"/>
            <p:cNvSpPr>
              <a:spLocks noChangeArrowheads="1"/>
            </p:cNvSpPr>
            <p:nvPr/>
          </p:nvSpPr>
          <p:spPr bwMode="auto">
            <a:xfrm>
              <a:off x="6513513" y="2266951"/>
              <a:ext cx="71438"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Oval 166"/>
            <p:cNvSpPr>
              <a:spLocks noChangeArrowheads="1"/>
            </p:cNvSpPr>
            <p:nvPr/>
          </p:nvSpPr>
          <p:spPr bwMode="auto">
            <a:xfrm>
              <a:off x="6902450" y="2266951"/>
              <a:ext cx="73025"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Oval 167"/>
            <p:cNvSpPr>
              <a:spLocks noChangeArrowheads="1"/>
            </p:cNvSpPr>
            <p:nvPr/>
          </p:nvSpPr>
          <p:spPr bwMode="auto">
            <a:xfrm>
              <a:off x="7681913" y="2266951"/>
              <a:ext cx="73025"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Oval 168"/>
            <p:cNvSpPr>
              <a:spLocks noChangeArrowheads="1"/>
            </p:cNvSpPr>
            <p:nvPr/>
          </p:nvSpPr>
          <p:spPr bwMode="auto">
            <a:xfrm>
              <a:off x="10020300" y="2266951"/>
              <a:ext cx="71438"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Freeform 169"/>
            <p:cNvSpPr>
              <a:spLocks/>
            </p:cNvSpPr>
            <p:nvPr/>
          </p:nvSpPr>
          <p:spPr bwMode="auto">
            <a:xfrm>
              <a:off x="6550025" y="2005013"/>
              <a:ext cx="3506788" cy="266700"/>
            </a:xfrm>
            <a:custGeom>
              <a:avLst/>
              <a:gdLst>
                <a:gd name="T0" fmla="*/ 0 w 2209"/>
                <a:gd name="T1" fmla="*/ 0 h 168"/>
                <a:gd name="T2" fmla="*/ 245 w 2209"/>
                <a:gd name="T3" fmla="*/ 107 h 168"/>
                <a:gd name="T4" fmla="*/ 736 w 2209"/>
                <a:gd name="T5" fmla="*/ 147 h 168"/>
                <a:gd name="T6" fmla="*/ 2209 w 2209"/>
                <a:gd name="T7" fmla="*/ 168 h 168"/>
              </a:gdLst>
              <a:ahLst/>
              <a:cxnLst>
                <a:cxn ang="0">
                  <a:pos x="T0" y="T1"/>
                </a:cxn>
                <a:cxn ang="0">
                  <a:pos x="T2" y="T3"/>
                </a:cxn>
                <a:cxn ang="0">
                  <a:pos x="T4" y="T5"/>
                </a:cxn>
                <a:cxn ang="0">
                  <a:pos x="T6" y="T7"/>
                </a:cxn>
              </a:cxnLst>
              <a:rect l="0" t="0" r="r" b="b"/>
              <a:pathLst>
                <a:path w="2209" h="168">
                  <a:moveTo>
                    <a:pt x="0" y="0"/>
                  </a:moveTo>
                  <a:lnTo>
                    <a:pt x="245" y="107"/>
                  </a:lnTo>
                  <a:lnTo>
                    <a:pt x="736" y="147"/>
                  </a:lnTo>
                  <a:lnTo>
                    <a:pt x="2209" y="168"/>
                  </a:lnTo>
                </a:path>
              </a:pathLst>
            </a:custGeom>
            <a:noFill/>
            <a:ln w="6350"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Oval 170"/>
            <p:cNvSpPr>
              <a:spLocks noChangeArrowheads="1"/>
            </p:cNvSpPr>
            <p:nvPr/>
          </p:nvSpPr>
          <p:spPr bwMode="auto">
            <a:xfrm>
              <a:off x="6513513" y="1968501"/>
              <a:ext cx="71438"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Oval 171"/>
            <p:cNvSpPr>
              <a:spLocks noChangeArrowheads="1"/>
            </p:cNvSpPr>
            <p:nvPr/>
          </p:nvSpPr>
          <p:spPr bwMode="auto">
            <a:xfrm>
              <a:off x="6902450" y="2139951"/>
              <a:ext cx="73025"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Oval 172"/>
            <p:cNvSpPr>
              <a:spLocks noChangeArrowheads="1"/>
            </p:cNvSpPr>
            <p:nvPr/>
          </p:nvSpPr>
          <p:spPr bwMode="auto">
            <a:xfrm>
              <a:off x="7681913" y="2201863"/>
              <a:ext cx="73025" cy="73025"/>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Oval 173"/>
            <p:cNvSpPr>
              <a:spLocks noChangeArrowheads="1"/>
            </p:cNvSpPr>
            <p:nvPr/>
          </p:nvSpPr>
          <p:spPr bwMode="auto">
            <a:xfrm>
              <a:off x="10020300" y="2235201"/>
              <a:ext cx="71438"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174"/>
            <p:cNvSpPr>
              <a:spLocks noEditPoints="1"/>
            </p:cNvSpPr>
            <p:nvPr/>
          </p:nvSpPr>
          <p:spPr bwMode="auto">
            <a:xfrm>
              <a:off x="6550025" y="2300288"/>
              <a:ext cx="3506788" cy="6350"/>
            </a:xfrm>
            <a:custGeom>
              <a:avLst/>
              <a:gdLst>
                <a:gd name="T0" fmla="*/ 45 w 2209"/>
                <a:gd name="T1" fmla="*/ 0 h 4"/>
                <a:gd name="T2" fmla="*/ 120 w 2209"/>
                <a:gd name="T3" fmla="*/ 0 h 4"/>
                <a:gd name="T4" fmla="*/ 165 w 2209"/>
                <a:gd name="T5" fmla="*/ 4 h 4"/>
                <a:gd name="T6" fmla="*/ 182 w 2209"/>
                <a:gd name="T7" fmla="*/ 4 h 4"/>
                <a:gd name="T8" fmla="*/ 182 w 2209"/>
                <a:gd name="T9" fmla="*/ 4 h 4"/>
                <a:gd name="T10" fmla="*/ 257 w 2209"/>
                <a:gd name="T11" fmla="*/ 0 h 4"/>
                <a:gd name="T12" fmla="*/ 274 w 2209"/>
                <a:gd name="T13" fmla="*/ 4 h 4"/>
                <a:gd name="T14" fmla="*/ 274 w 2209"/>
                <a:gd name="T15" fmla="*/ 4 h 4"/>
                <a:gd name="T16" fmla="*/ 320 w 2209"/>
                <a:gd name="T17" fmla="*/ 0 h 4"/>
                <a:gd name="T18" fmla="*/ 394 w 2209"/>
                <a:gd name="T19" fmla="*/ 0 h 4"/>
                <a:gd name="T20" fmla="*/ 439 w 2209"/>
                <a:gd name="T21" fmla="*/ 4 h 4"/>
                <a:gd name="T22" fmla="*/ 457 w 2209"/>
                <a:gd name="T23" fmla="*/ 4 h 4"/>
                <a:gd name="T24" fmla="*/ 457 w 2209"/>
                <a:gd name="T25" fmla="*/ 4 h 4"/>
                <a:gd name="T26" fmla="*/ 502 w 2209"/>
                <a:gd name="T27" fmla="*/ 0 h 4"/>
                <a:gd name="T28" fmla="*/ 577 w 2209"/>
                <a:gd name="T29" fmla="*/ 0 h 4"/>
                <a:gd name="T30" fmla="*/ 622 w 2209"/>
                <a:gd name="T31" fmla="*/ 4 h 4"/>
                <a:gd name="T32" fmla="*/ 639 w 2209"/>
                <a:gd name="T33" fmla="*/ 4 h 4"/>
                <a:gd name="T34" fmla="*/ 639 w 2209"/>
                <a:gd name="T35" fmla="*/ 4 h 4"/>
                <a:gd name="T36" fmla="*/ 685 w 2209"/>
                <a:gd name="T37" fmla="*/ 0 h 4"/>
                <a:gd name="T38" fmla="*/ 759 w 2209"/>
                <a:gd name="T39" fmla="*/ 4 h 4"/>
                <a:gd name="T40" fmla="*/ 731 w 2209"/>
                <a:gd name="T41" fmla="*/ 4 h 4"/>
                <a:gd name="T42" fmla="*/ 776 w 2209"/>
                <a:gd name="T43" fmla="*/ 0 h 4"/>
                <a:gd name="T44" fmla="*/ 851 w 2209"/>
                <a:gd name="T45" fmla="*/ 0 h 4"/>
                <a:gd name="T46" fmla="*/ 896 w 2209"/>
                <a:gd name="T47" fmla="*/ 4 h 4"/>
                <a:gd name="T48" fmla="*/ 914 w 2209"/>
                <a:gd name="T49" fmla="*/ 4 h 4"/>
                <a:gd name="T50" fmla="*/ 914 w 2209"/>
                <a:gd name="T51" fmla="*/ 4 h 4"/>
                <a:gd name="T52" fmla="*/ 959 w 2209"/>
                <a:gd name="T53" fmla="*/ 0 h 4"/>
                <a:gd name="T54" fmla="*/ 1034 w 2209"/>
                <a:gd name="T55" fmla="*/ 0 h 4"/>
                <a:gd name="T56" fmla="*/ 1079 w 2209"/>
                <a:gd name="T57" fmla="*/ 4 h 4"/>
                <a:gd name="T58" fmla="*/ 1096 w 2209"/>
                <a:gd name="T59" fmla="*/ 4 h 4"/>
                <a:gd name="T60" fmla="*/ 1096 w 2209"/>
                <a:gd name="T61" fmla="*/ 4 h 4"/>
                <a:gd name="T62" fmla="*/ 1142 w 2209"/>
                <a:gd name="T63" fmla="*/ 0 h 4"/>
                <a:gd name="T64" fmla="*/ 1216 w 2209"/>
                <a:gd name="T65" fmla="*/ 0 h 4"/>
                <a:gd name="T66" fmla="*/ 1262 w 2209"/>
                <a:gd name="T67" fmla="*/ 4 h 4"/>
                <a:gd name="T68" fmla="*/ 1279 w 2209"/>
                <a:gd name="T69" fmla="*/ 4 h 4"/>
                <a:gd name="T70" fmla="*/ 1279 w 2209"/>
                <a:gd name="T71" fmla="*/ 4 h 4"/>
                <a:gd name="T72" fmla="*/ 1325 w 2209"/>
                <a:gd name="T73" fmla="*/ 0 h 4"/>
                <a:gd name="T74" fmla="*/ 1399 w 2209"/>
                <a:gd name="T75" fmla="*/ 0 h 4"/>
                <a:gd name="T76" fmla="*/ 1445 w 2209"/>
                <a:gd name="T77" fmla="*/ 4 h 4"/>
                <a:gd name="T78" fmla="*/ 1462 w 2209"/>
                <a:gd name="T79" fmla="*/ 4 h 4"/>
                <a:gd name="T80" fmla="*/ 1462 w 2209"/>
                <a:gd name="T81" fmla="*/ 4 h 4"/>
                <a:gd name="T82" fmla="*/ 1508 w 2209"/>
                <a:gd name="T83" fmla="*/ 0 h 4"/>
                <a:gd name="T84" fmla="*/ 1582 w 2209"/>
                <a:gd name="T85" fmla="*/ 0 h 4"/>
                <a:gd name="T86" fmla="*/ 1628 w 2209"/>
                <a:gd name="T87" fmla="*/ 4 h 4"/>
                <a:gd name="T88" fmla="*/ 1645 w 2209"/>
                <a:gd name="T89" fmla="*/ 4 h 4"/>
                <a:gd name="T90" fmla="*/ 1645 w 2209"/>
                <a:gd name="T91" fmla="*/ 4 h 4"/>
                <a:gd name="T92" fmla="*/ 1690 w 2209"/>
                <a:gd name="T93" fmla="*/ 0 h 4"/>
                <a:gd name="T94" fmla="*/ 1765 w 2209"/>
                <a:gd name="T95" fmla="*/ 0 h 4"/>
                <a:gd name="T96" fmla="*/ 1810 w 2209"/>
                <a:gd name="T97" fmla="*/ 4 h 4"/>
                <a:gd name="T98" fmla="*/ 1827 w 2209"/>
                <a:gd name="T99" fmla="*/ 4 h 4"/>
                <a:gd name="T100" fmla="*/ 1827 w 2209"/>
                <a:gd name="T101" fmla="*/ 4 h 4"/>
                <a:gd name="T102" fmla="*/ 1873 w 2209"/>
                <a:gd name="T103" fmla="*/ 0 h 4"/>
                <a:gd name="T104" fmla="*/ 1947 w 2209"/>
                <a:gd name="T105" fmla="*/ 0 h 4"/>
                <a:gd name="T106" fmla="*/ 1993 w 2209"/>
                <a:gd name="T107" fmla="*/ 4 h 4"/>
                <a:gd name="T108" fmla="*/ 2010 w 2209"/>
                <a:gd name="T109" fmla="*/ 4 h 4"/>
                <a:gd name="T110" fmla="*/ 2010 w 2209"/>
                <a:gd name="T111" fmla="*/ 4 h 4"/>
                <a:gd name="T112" fmla="*/ 2056 w 2209"/>
                <a:gd name="T113" fmla="*/ 0 h 4"/>
                <a:gd name="T114" fmla="*/ 2130 w 2209"/>
                <a:gd name="T115" fmla="*/ 0 h 4"/>
                <a:gd name="T116" fmla="*/ 2176 w 2209"/>
                <a:gd name="T117" fmla="*/ 4 h 4"/>
                <a:gd name="T118" fmla="*/ 2193 w 2209"/>
                <a:gd name="T119" fmla="*/ 4 h 4"/>
                <a:gd name="T120" fmla="*/ 2193 w 2209"/>
                <a:gd name="T121" fmla="*/ 4 h 4"/>
                <a:gd name="T122" fmla="*/ 0 w 2209"/>
                <a:gd name="T1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9" h="4">
                  <a:moveTo>
                    <a:pt x="45" y="4"/>
                  </a:moveTo>
                  <a:lnTo>
                    <a:pt x="74" y="4"/>
                  </a:lnTo>
                  <a:lnTo>
                    <a:pt x="74" y="0"/>
                  </a:lnTo>
                  <a:lnTo>
                    <a:pt x="45" y="0"/>
                  </a:lnTo>
                  <a:lnTo>
                    <a:pt x="45" y="4"/>
                  </a:lnTo>
                  <a:close/>
                  <a:moveTo>
                    <a:pt x="91" y="4"/>
                  </a:moveTo>
                  <a:lnTo>
                    <a:pt x="120" y="4"/>
                  </a:lnTo>
                  <a:lnTo>
                    <a:pt x="120" y="0"/>
                  </a:lnTo>
                  <a:lnTo>
                    <a:pt x="91" y="0"/>
                  </a:lnTo>
                  <a:lnTo>
                    <a:pt x="91" y="4"/>
                  </a:lnTo>
                  <a:close/>
                  <a:moveTo>
                    <a:pt x="137" y="4"/>
                  </a:moveTo>
                  <a:lnTo>
                    <a:pt x="165" y="4"/>
                  </a:lnTo>
                  <a:lnTo>
                    <a:pt x="165" y="0"/>
                  </a:lnTo>
                  <a:lnTo>
                    <a:pt x="137" y="0"/>
                  </a:lnTo>
                  <a:lnTo>
                    <a:pt x="137" y="4"/>
                  </a:lnTo>
                  <a:close/>
                  <a:moveTo>
                    <a:pt x="182" y="4"/>
                  </a:moveTo>
                  <a:lnTo>
                    <a:pt x="211" y="4"/>
                  </a:lnTo>
                  <a:lnTo>
                    <a:pt x="211" y="0"/>
                  </a:lnTo>
                  <a:lnTo>
                    <a:pt x="182" y="0"/>
                  </a:lnTo>
                  <a:lnTo>
                    <a:pt x="182" y="4"/>
                  </a:lnTo>
                  <a:close/>
                  <a:moveTo>
                    <a:pt x="228" y="4"/>
                  </a:moveTo>
                  <a:lnTo>
                    <a:pt x="245" y="4"/>
                  </a:lnTo>
                  <a:lnTo>
                    <a:pt x="257" y="4"/>
                  </a:lnTo>
                  <a:lnTo>
                    <a:pt x="257" y="0"/>
                  </a:lnTo>
                  <a:lnTo>
                    <a:pt x="245" y="0"/>
                  </a:lnTo>
                  <a:lnTo>
                    <a:pt x="228" y="0"/>
                  </a:lnTo>
                  <a:lnTo>
                    <a:pt x="228" y="4"/>
                  </a:lnTo>
                  <a:close/>
                  <a:moveTo>
                    <a:pt x="274" y="4"/>
                  </a:moveTo>
                  <a:lnTo>
                    <a:pt x="302" y="4"/>
                  </a:lnTo>
                  <a:lnTo>
                    <a:pt x="302" y="0"/>
                  </a:lnTo>
                  <a:lnTo>
                    <a:pt x="274" y="0"/>
                  </a:lnTo>
                  <a:lnTo>
                    <a:pt x="274" y="4"/>
                  </a:lnTo>
                  <a:close/>
                  <a:moveTo>
                    <a:pt x="320" y="4"/>
                  </a:moveTo>
                  <a:lnTo>
                    <a:pt x="348" y="4"/>
                  </a:lnTo>
                  <a:lnTo>
                    <a:pt x="348" y="0"/>
                  </a:lnTo>
                  <a:lnTo>
                    <a:pt x="320" y="0"/>
                  </a:lnTo>
                  <a:lnTo>
                    <a:pt x="320" y="4"/>
                  </a:lnTo>
                  <a:close/>
                  <a:moveTo>
                    <a:pt x="365" y="4"/>
                  </a:moveTo>
                  <a:lnTo>
                    <a:pt x="394" y="4"/>
                  </a:lnTo>
                  <a:lnTo>
                    <a:pt x="394" y="0"/>
                  </a:lnTo>
                  <a:lnTo>
                    <a:pt x="365" y="0"/>
                  </a:lnTo>
                  <a:lnTo>
                    <a:pt x="365" y="4"/>
                  </a:lnTo>
                  <a:close/>
                  <a:moveTo>
                    <a:pt x="411" y="4"/>
                  </a:moveTo>
                  <a:lnTo>
                    <a:pt x="439" y="4"/>
                  </a:lnTo>
                  <a:lnTo>
                    <a:pt x="439" y="0"/>
                  </a:lnTo>
                  <a:lnTo>
                    <a:pt x="411" y="0"/>
                  </a:lnTo>
                  <a:lnTo>
                    <a:pt x="411" y="4"/>
                  </a:lnTo>
                  <a:close/>
                  <a:moveTo>
                    <a:pt x="457" y="4"/>
                  </a:moveTo>
                  <a:lnTo>
                    <a:pt x="485" y="4"/>
                  </a:lnTo>
                  <a:lnTo>
                    <a:pt x="485" y="0"/>
                  </a:lnTo>
                  <a:lnTo>
                    <a:pt x="457" y="0"/>
                  </a:lnTo>
                  <a:lnTo>
                    <a:pt x="457" y="4"/>
                  </a:lnTo>
                  <a:close/>
                  <a:moveTo>
                    <a:pt x="502" y="4"/>
                  </a:moveTo>
                  <a:lnTo>
                    <a:pt x="531" y="4"/>
                  </a:lnTo>
                  <a:lnTo>
                    <a:pt x="531" y="0"/>
                  </a:lnTo>
                  <a:lnTo>
                    <a:pt x="502" y="0"/>
                  </a:lnTo>
                  <a:lnTo>
                    <a:pt x="502" y="4"/>
                  </a:lnTo>
                  <a:close/>
                  <a:moveTo>
                    <a:pt x="548" y="4"/>
                  </a:moveTo>
                  <a:lnTo>
                    <a:pt x="577" y="4"/>
                  </a:lnTo>
                  <a:lnTo>
                    <a:pt x="577" y="0"/>
                  </a:lnTo>
                  <a:lnTo>
                    <a:pt x="548" y="0"/>
                  </a:lnTo>
                  <a:lnTo>
                    <a:pt x="548" y="4"/>
                  </a:lnTo>
                  <a:close/>
                  <a:moveTo>
                    <a:pt x="594" y="4"/>
                  </a:moveTo>
                  <a:lnTo>
                    <a:pt x="622" y="4"/>
                  </a:lnTo>
                  <a:lnTo>
                    <a:pt x="622" y="0"/>
                  </a:lnTo>
                  <a:lnTo>
                    <a:pt x="594" y="0"/>
                  </a:lnTo>
                  <a:lnTo>
                    <a:pt x="594" y="4"/>
                  </a:lnTo>
                  <a:close/>
                  <a:moveTo>
                    <a:pt x="639" y="4"/>
                  </a:moveTo>
                  <a:lnTo>
                    <a:pt x="668" y="4"/>
                  </a:lnTo>
                  <a:lnTo>
                    <a:pt x="668" y="0"/>
                  </a:lnTo>
                  <a:lnTo>
                    <a:pt x="639" y="0"/>
                  </a:lnTo>
                  <a:lnTo>
                    <a:pt x="639" y="4"/>
                  </a:lnTo>
                  <a:close/>
                  <a:moveTo>
                    <a:pt x="685" y="4"/>
                  </a:moveTo>
                  <a:lnTo>
                    <a:pt x="714" y="4"/>
                  </a:lnTo>
                  <a:lnTo>
                    <a:pt x="714" y="0"/>
                  </a:lnTo>
                  <a:lnTo>
                    <a:pt x="685" y="0"/>
                  </a:lnTo>
                  <a:lnTo>
                    <a:pt x="685" y="4"/>
                  </a:lnTo>
                  <a:close/>
                  <a:moveTo>
                    <a:pt x="731" y="4"/>
                  </a:moveTo>
                  <a:lnTo>
                    <a:pt x="736" y="4"/>
                  </a:lnTo>
                  <a:lnTo>
                    <a:pt x="759" y="4"/>
                  </a:lnTo>
                  <a:lnTo>
                    <a:pt x="759" y="0"/>
                  </a:lnTo>
                  <a:lnTo>
                    <a:pt x="736" y="0"/>
                  </a:lnTo>
                  <a:lnTo>
                    <a:pt x="731" y="0"/>
                  </a:lnTo>
                  <a:lnTo>
                    <a:pt x="731" y="4"/>
                  </a:lnTo>
                  <a:close/>
                  <a:moveTo>
                    <a:pt x="776" y="4"/>
                  </a:moveTo>
                  <a:lnTo>
                    <a:pt x="805" y="4"/>
                  </a:lnTo>
                  <a:lnTo>
                    <a:pt x="805" y="0"/>
                  </a:lnTo>
                  <a:lnTo>
                    <a:pt x="776" y="0"/>
                  </a:lnTo>
                  <a:lnTo>
                    <a:pt x="776" y="4"/>
                  </a:lnTo>
                  <a:close/>
                  <a:moveTo>
                    <a:pt x="822" y="4"/>
                  </a:moveTo>
                  <a:lnTo>
                    <a:pt x="851" y="4"/>
                  </a:lnTo>
                  <a:lnTo>
                    <a:pt x="851" y="0"/>
                  </a:lnTo>
                  <a:lnTo>
                    <a:pt x="822" y="0"/>
                  </a:lnTo>
                  <a:lnTo>
                    <a:pt x="822" y="4"/>
                  </a:lnTo>
                  <a:close/>
                  <a:moveTo>
                    <a:pt x="868" y="4"/>
                  </a:moveTo>
                  <a:lnTo>
                    <a:pt x="896" y="4"/>
                  </a:lnTo>
                  <a:lnTo>
                    <a:pt x="896" y="0"/>
                  </a:lnTo>
                  <a:lnTo>
                    <a:pt x="868" y="0"/>
                  </a:lnTo>
                  <a:lnTo>
                    <a:pt x="868" y="4"/>
                  </a:lnTo>
                  <a:close/>
                  <a:moveTo>
                    <a:pt x="914" y="4"/>
                  </a:moveTo>
                  <a:lnTo>
                    <a:pt x="942" y="4"/>
                  </a:lnTo>
                  <a:lnTo>
                    <a:pt x="942" y="0"/>
                  </a:lnTo>
                  <a:lnTo>
                    <a:pt x="914" y="0"/>
                  </a:lnTo>
                  <a:lnTo>
                    <a:pt x="914" y="4"/>
                  </a:lnTo>
                  <a:close/>
                  <a:moveTo>
                    <a:pt x="959" y="4"/>
                  </a:moveTo>
                  <a:lnTo>
                    <a:pt x="988" y="4"/>
                  </a:lnTo>
                  <a:lnTo>
                    <a:pt x="988" y="0"/>
                  </a:lnTo>
                  <a:lnTo>
                    <a:pt x="959" y="0"/>
                  </a:lnTo>
                  <a:lnTo>
                    <a:pt x="959" y="4"/>
                  </a:lnTo>
                  <a:close/>
                  <a:moveTo>
                    <a:pt x="1005" y="4"/>
                  </a:moveTo>
                  <a:lnTo>
                    <a:pt x="1034" y="4"/>
                  </a:lnTo>
                  <a:lnTo>
                    <a:pt x="1034" y="0"/>
                  </a:lnTo>
                  <a:lnTo>
                    <a:pt x="1005" y="0"/>
                  </a:lnTo>
                  <a:lnTo>
                    <a:pt x="1005" y="4"/>
                  </a:lnTo>
                  <a:close/>
                  <a:moveTo>
                    <a:pt x="1051" y="4"/>
                  </a:moveTo>
                  <a:lnTo>
                    <a:pt x="1079" y="4"/>
                  </a:lnTo>
                  <a:lnTo>
                    <a:pt x="1079" y="0"/>
                  </a:lnTo>
                  <a:lnTo>
                    <a:pt x="1051" y="0"/>
                  </a:lnTo>
                  <a:lnTo>
                    <a:pt x="1051" y="4"/>
                  </a:lnTo>
                  <a:close/>
                  <a:moveTo>
                    <a:pt x="1096" y="4"/>
                  </a:moveTo>
                  <a:lnTo>
                    <a:pt x="1125" y="4"/>
                  </a:lnTo>
                  <a:lnTo>
                    <a:pt x="1125" y="0"/>
                  </a:lnTo>
                  <a:lnTo>
                    <a:pt x="1096" y="0"/>
                  </a:lnTo>
                  <a:lnTo>
                    <a:pt x="1096" y="4"/>
                  </a:lnTo>
                  <a:close/>
                  <a:moveTo>
                    <a:pt x="1142" y="4"/>
                  </a:moveTo>
                  <a:lnTo>
                    <a:pt x="1171" y="4"/>
                  </a:lnTo>
                  <a:lnTo>
                    <a:pt x="1171" y="0"/>
                  </a:lnTo>
                  <a:lnTo>
                    <a:pt x="1142" y="0"/>
                  </a:lnTo>
                  <a:lnTo>
                    <a:pt x="1142" y="4"/>
                  </a:lnTo>
                  <a:close/>
                  <a:moveTo>
                    <a:pt x="1188" y="4"/>
                  </a:moveTo>
                  <a:lnTo>
                    <a:pt x="1216" y="4"/>
                  </a:lnTo>
                  <a:lnTo>
                    <a:pt x="1216" y="0"/>
                  </a:lnTo>
                  <a:lnTo>
                    <a:pt x="1188" y="0"/>
                  </a:lnTo>
                  <a:lnTo>
                    <a:pt x="1188" y="4"/>
                  </a:lnTo>
                  <a:close/>
                  <a:moveTo>
                    <a:pt x="1233" y="4"/>
                  </a:moveTo>
                  <a:lnTo>
                    <a:pt x="1262" y="4"/>
                  </a:lnTo>
                  <a:lnTo>
                    <a:pt x="1262" y="0"/>
                  </a:lnTo>
                  <a:lnTo>
                    <a:pt x="1233" y="0"/>
                  </a:lnTo>
                  <a:lnTo>
                    <a:pt x="1233" y="4"/>
                  </a:lnTo>
                  <a:close/>
                  <a:moveTo>
                    <a:pt x="1279" y="4"/>
                  </a:moveTo>
                  <a:lnTo>
                    <a:pt x="1308" y="4"/>
                  </a:lnTo>
                  <a:lnTo>
                    <a:pt x="1308" y="0"/>
                  </a:lnTo>
                  <a:lnTo>
                    <a:pt x="1279" y="0"/>
                  </a:lnTo>
                  <a:lnTo>
                    <a:pt x="1279" y="4"/>
                  </a:lnTo>
                  <a:close/>
                  <a:moveTo>
                    <a:pt x="1325" y="4"/>
                  </a:moveTo>
                  <a:lnTo>
                    <a:pt x="1353" y="4"/>
                  </a:lnTo>
                  <a:lnTo>
                    <a:pt x="1353" y="0"/>
                  </a:lnTo>
                  <a:lnTo>
                    <a:pt x="1325" y="0"/>
                  </a:lnTo>
                  <a:lnTo>
                    <a:pt x="1325" y="4"/>
                  </a:lnTo>
                  <a:close/>
                  <a:moveTo>
                    <a:pt x="1371" y="4"/>
                  </a:moveTo>
                  <a:lnTo>
                    <a:pt x="1399" y="4"/>
                  </a:lnTo>
                  <a:lnTo>
                    <a:pt x="1399" y="0"/>
                  </a:lnTo>
                  <a:lnTo>
                    <a:pt x="1371" y="0"/>
                  </a:lnTo>
                  <a:lnTo>
                    <a:pt x="1371" y="4"/>
                  </a:lnTo>
                  <a:close/>
                  <a:moveTo>
                    <a:pt x="1416" y="4"/>
                  </a:moveTo>
                  <a:lnTo>
                    <a:pt x="1445" y="4"/>
                  </a:lnTo>
                  <a:lnTo>
                    <a:pt x="1445" y="0"/>
                  </a:lnTo>
                  <a:lnTo>
                    <a:pt x="1416" y="0"/>
                  </a:lnTo>
                  <a:lnTo>
                    <a:pt x="1416" y="4"/>
                  </a:lnTo>
                  <a:close/>
                  <a:moveTo>
                    <a:pt x="1462" y="4"/>
                  </a:moveTo>
                  <a:lnTo>
                    <a:pt x="1490" y="4"/>
                  </a:lnTo>
                  <a:lnTo>
                    <a:pt x="1490" y="0"/>
                  </a:lnTo>
                  <a:lnTo>
                    <a:pt x="1462" y="0"/>
                  </a:lnTo>
                  <a:lnTo>
                    <a:pt x="1462" y="4"/>
                  </a:lnTo>
                  <a:close/>
                  <a:moveTo>
                    <a:pt x="1508" y="4"/>
                  </a:moveTo>
                  <a:lnTo>
                    <a:pt x="1536" y="4"/>
                  </a:lnTo>
                  <a:lnTo>
                    <a:pt x="1536" y="0"/>
                  </a:lnTo>
                  <a:lnTo>
                    <a:pt x="1508" y="0"/>
                  </a:lnTo>
                  <a:lnTo>
                    <a:pt x="1508" y="4"/>
                  </a:lnTo>
                  <a:close/>
                  <a:moveTo>
                    <a:pt x="1553" y="4"/>
                  </a:moveTo>
                  <a:lnTo>
                    <a:pt x="1582" y="4"/>
                  </a:lnTo>
                  <a:lnTo>
                    <a:pt x="1582" y="0"/>
                  </a:lnTo>
                  <a:lnTo>
                    <a:pt x="1553" y="0"/>
                  </a:lnTo>
                  <a:lnTo>
                    <a:pt x="1553" y="4"/>
                  </a:lnTo>
                  <a:close/>
                  <a:moveTo>
                    <a:pt x="1599" y="4"/>
                  </a:moveTo>
                  <a:lnTo>
                    <a:pt x="1628" y="4"/>
                  </a:lnTo>
                  <a:lnTo>
                    <a:pt x="1628" y="0"/>
                  </a:lnTo>
                  <a:lnTo>
                    <a:pt x="1599" y="0"/>
                  </a:lnTo>
                  <a:lnTo>
                    <a:pt x="1599" y="4"/>
                  </a:lnTo>
                  <a:close/>
                  <a:moveTo>
                    <a:pt x="1645" y="4"/>
                  </a:moveTo>
                  <a:lnTo>
                    <a:pt x="1673" y="4"/>
                  </a:lnTo>
                  <a:lnTo>
                    <a:pt x="1673" y="0"/>
                  </a:lnTo>
                  <a:lnTo>
                    <a:pt x="1645" y="0"/>
                  </a:lnTo>
                  <a:lnTo>
                    <a:pt x="1645" y="4"/>
                  </a:lnTo>
                  <a:close/>
                  <a:moveTo>
                    <a:pt x="1690" y="4"/>
                  </a:moveTo>
                  <a:lnTo>
                    <a:pt x="1719" y="4"/>
                  </a:lnTo>
                  <a:lnTo>
                    <a:pt x="1719" y="0"/>
                  </a:lnTo>
                  <a:lnTo>
                    <a:pt x="1690" y="0"/>
                  </a:lnTo>
                  <a:lnTo>
                    <a:pt x="1690" y="4"/>
                  </a:lnTo>
                  <a:close/>
                  <a:moveTo>
                    <a:pt x="1736" y="4"/>
                  </a:moveTo>
                  <a:lnTo>
                    <a:pt x="1765" y="4"/>
                  </a:lnTo>
                  <a:lnTo>
                    <a:pt x="1765" y="0"/>
                  </a:lnTo>
                  <a:lnTo>
                    <a:pt x="1736" y="0"/>
                  </a:lnTo>
                  <a:lnTo>
                    <a:pt x="1736" y="4"/>
                  </a:lnTo>
                  <a:close/>
                  <a:moveTo>
                    <a:pt x="1782" y="4"/>
                  </a:moveTo>
                  <a:lnTo>
                    <a:pt x="1810" y="4"/>
                  </a:lnTo>
                  <a:lnTo>
                    <a:pt x="1810" y="0"/>
                  </a:lnTo>
                  <a:lnTo>
                    <a:pt x="1782" y="0"/>
                  </a:lnTo>
                  <a:lnTo>
                    <a:pt x="1782" y="4"/>
                  </a:lnTo>
                  <a:close/>
                  <a:moveTo>
                    <a:pt x="1827" y="4"/>
                  </a:moveTo>
                  <a:lnTo>
                    <a:pt x="1856" y="4"/>
                  </a:lnTo>
                  <a:lnTo>
                    <a:pt x="1856" y="0"/>
                  </a:lnTo>
                  <a:lnTo>
                    <a:pt x="1827" y="0"/>
                  </a:lnTo>
                  <a:lnTo>
                    <a:pt x="1827" y="4"/>
                  </a:lnTo>
                  <a:close/>
                  <a:moveTo>
                    <a:pt x="1873" y="4"/>
                  </a:moveTo>
                  <a:lnTo>
                    <a:pt x="1902" y="4"/>
                  </a:lnTo>
                  <a:lnTo>
                    <a:pt x="1902" y="0"/>
                  </a:lnTo>
                  <a:lnTo>
                    <a:pt x="1873" y="0"/>
                  </a:lnTo>
                  <a:lnTo>
                    <a:pt x="1873" y="4"/>
                  </a:lnTo>
                  <a:close/>
                  <a:moveTo>
                    <a:pt x="1919" y="4"/>
                  </a:moveTo>
                  <a:lnTo>
                    <a:pt x="1947" y="4"/>
                  </a:lnTo>
                  <a:lnTo>
                    <a:pt x="1947" y="0"/>
                  </a:lnTo>
                  <a:lnTo>
                    <a:pt x="1919" y="0"/>
                  </a:lnTo>
                  <a:lnTo>
                    <a:pt x="1919" y="4"/>
                  </a:lnTo>
                  <a:close/>
                  <a:moveTo>
                    <a:pt x="1965" y="4"/>
                  </a:moveTo>
                  <a:lnTo>
                    <a:pt x="1993" y="4"/>
                  </a:lnTo>
                  <a:lnTo>
                    <a:pt x="1993" y="0"/>
                  </a:lnTo>
                  <a:lnTo>
                    <a:pt x="1965" y="0"/>
                  </a:lnTo>
                  <a:lnTo>
                    <a:pt x="1965" y="4"/>
                  </a:lnTo>
                  <a:close/>
                  <a:moveTo>
                    <a:pt x="2010" y="4"/>
                  </a:moveTo>
                  <a:lnTo>
                    <a:pt x="2039" y="4"/>
                  </a:lnTo>
                  <a:lnTo>
                    <a:pt x="2039" y="0"/>
                  </a:lnTo>
                  <a:lnTo>
                    <a:pt x="2010" y="0"/>
                  </a:lnTo>
                  <a:lnTo>
                    <a:pt x="2010" y="4"/>
                  </a:lnTo>
                  <a:close/>
                  <a:moveTo>
                    <a:pt x="2056" y="4"/>
                  </a:moveTo>
                  <a:lnTo>
                    <a:pt x="2085" y="4"/>
                  </a:lnTo>
                  <a:lnTo>
                    <a:pt x="2085" y="0"/>
                  </a:lnTo>
                  <a:lnTo>
                    <a:pt x="2056" y="0"/>
                  </a:lnTo>
                  <a:lnTo>
                    <a:pt x="2056" y="4"/>
                  </a:lnTo>
                  <a:close/>
                  <a:moveTo>
                    <a:pt x="2102" y="4"/>
                  </a:moveTo>
                  <a:lnTo>
                    <a:pt x="2130" y="4"/>
                  </a:lnTo>
                  <a:lnTo>
                    <a:pt x="2130" y="0"/>
                  </a:lnTo>
                  <a:lnTo>
                    <a:pt x="2102" y="0"/>
                  </a:lnTo>
                  <a:lnTo>
                    <a:pt x="2102" y="4"/>
                  </a:lnTo>
                  <a:close/>
                  <a:moveTo>
                    <a:pt x="2147" y="4"/>
                  </a:moveTo>
                  <a:lnTo>
                    <a:pt x="2176" y="4"/>
                  </a:lnTo>
                  <a:lnTo>
                    <a:pt x="2176" y="0"/>
                  </a:lnTo>
                  <a:lnTo>
                    <a:pt x="2147" y="0"/>
                  </a:lnTo>
                  <a:lnTo>
                    <a:pt x="2147" y="4"/>
                  </a:lnTo>
                  <a:close/>
                  <a:moveTo>
                    <a:pt x="2193" y="4"/>
                  </a:moveTo>
                  <a:lnTo>
                    <a:pt x="2209" y="4"/>
                  </a:lnTo>
                  <a:lnTo>
                    <a:pt x="2209" y="0"/>
                  </a:lnTo>
                  <a:lnTo>
                    <a:pt x="2193" y="0"/>
                  </a:lnTo>
                  <a:lnTo>
                    <a:pt x="2193" y="4"/>
                  </a:lnTo>
                  <a:close/>
                  <a:moveTo>
                    <a:pt x="0" y="4"/>
                  </a:moveTo>
                  <a:lnTo>
                    <a:pt x="28" y="4"/>
                  </a:lnTo>
                  <a:lnTo>
                    <a:pt x="28" y="0"/>
                  </a:lnTo>
                  <a:lnTo>
                    <a:pt x="0" y="0"/>
                  </a:lnTo>
                  <a:lnTo>
                    <a:pt x="0" y="4"/>
                  </a:lnTo>
                  <a:close/>
                </a:path>
              </a:pathLst>
            </a:custGeom>
            <a:solidFill>
              <a:srgbClr val="EDB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175"/>
            <p:cNvSpPr>
              <a:spLocks noChangeArrowheads="1"/>
            </p:cNvSpPr>
            <p:nvPr/>
          </p:nvSpPr>
          <p:spPr bwMode="auto">
            <a:xfrm>
              <a:off x="6513513" y="2266951"/>
              <a:ext cx="71438"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Oval 176"/>
            <p:cNvSpPr>
              <a:spLocks noChangeArrowheads="1"/>
            </p:cNvSpPr>
            <p:nvPr/>
          </p:nvSpPr>
          <p:spPr bwMode="auto">
            <a:xfrm>
              <a:off x="6902450" y="2266951"/>
              <a:ext cx="73025"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Oval 177"/>
            <p:cNvSpPr>
              <a:spLocks noChangeArrowheads="1"/>
            </p:cNvSpPr>
            <p:nvPr/>
          </p:nvSpPr>
          <p:spPr bwMode="auto">
            <a:xfrm>
              <a:off x="7681913" y="2266951"/>
              <a:ext cx="73025"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Oval 178"/>
            <p:cNvSpPr>
              <a:spLocks noChangeArrowheads="1"/>
            </p:cNvSpPr>
            <p:nvPr/>
          </p:nvSpPr>
          <p:spPr bwMode="auto">
            <a:xfrm>
              <a:off x="10020300" y="2266951"/>
              <a:ext cx="71438"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179"/>
            <p:cNvSpPr>
              <a:spLocks/>
            </p:cNvSpPr>
            <p:nvPr/>
          </p:nvSpPr>
          <p:spPr bwMode="auto">
            <a:xfrm>
              <a:off x="6550025" y="2100263"/>
              <a:ext cx="3506788" cy="190500"/>
            </a:xfrm>
            <a:custGeom>
              <a:avLst/>
              <a:gdLst>
                <a:gd name="T0" fmla="*/ 0 w 2209"/>
                <a:gd name="T1" fmla="*/ 0 h 120"/>
                <a:gd name="T2" fmla="*/ 245 w 2209"/>
                <a:gd name="T3" fmla="*/ 48 h 120"/>
                <a:gd name="T4" fmla="*/ 736 w 2209"/>
                <a:gd name="T5" fmla="*/ 71 h 120"/>
                <a:gd name="T6" fmla="*/ 2209 w 2209"/>
                <a:gd name="T7" fmla="*/ 120 h 120"/>
              </a:gdLst>
              <a:ahLst/>
              <a:cxnLst>
                <a:cxn ang="0">
                  <a:pos x="T0" y="T1"/>
                </a:cxn>
                <a:cxn ang="0">
                  <a:pos x="T2" y="T3"/>
                </a:cxn>
                <a:cxn ang="0">
                  <a:pos x="T4" y="T5"/>
                </a:cxn>
                <a:cxn ang="0">
                  <a:pos x="T6" y="T7"/>
                </a:cxn>
              </a:cxnLst>
              <a:rect l="0" t="0" r="r" b="b"/>
              <a:pathLst>
                <a:path w="2209" h="120">
                  <a:moveTo>
                    <a:pt x="0" y="0"/>
                  </a:moveTo>
                  <a:lnTo>
                    <a:pt x="245" y="48"/>
                  </a:lnTo>
                  <a:lnTo>
                    <a:pt x="736" y="71"/>
                  </a:lnTo>
                  <a:lnTo>
                    <a:pt x="2209" y="120"/>
                  </a:lnTo>
                </a:path>
              </a:pathLst>
            </a:custGeom>
            <a:noFill/>
            <a:ln w="6350"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Oval 180"/>
            <p:cNvSpPr>
              <a:spLocks noChangeArrowheads="1"/>
            </p:cNvSpPr>
            <p:nvPr/>
          </p:nvSpPr>
          <p:spPr bwMode="auto">
            <a:xfrm>
              <a:off x="6513513" y="2063751"/>
              <a:ext cx="71438"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Oval 181"/>
            <p:cNvSpPr>
              <a:spLocks noChangeArrowheads="1"/>
            </p:cNvSpPr>
            <p:nvPr/>
          </p:nvSpPr>
          <p:spPr bwMode="auto">
            <a:xfrm>
              <a:off x="6902450" y="2139951"/>
              <a:ext cx="73025"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Oval 182"/>
            <p:cNvSpPr>
              <a:spLocks noChangeArrowheads="1"/>
            </p:cNvSpPr>
            <p:nvPr/>
          </p:nvSpPr>
          <p:spPr bwMode="auto">
            <a:xfrm>
              <a:off x="7681913" y="2176463"/>
              <a:ext cx="73025"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183"/>
            <p:cNvSpPr>
              <a:spLocks noChangeArrowheads="1"/>
            </p:cNvSpPr>
            <p:nvPr/>
          </p:nvSpPr>
          <p:spPr bwMode="auto">
            <a:xfrm>
              <a:off x="10020300" y="2254251"/>
              <a:ext cx="71438"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184"/>
            <p:cNvSpPr>
              <a:spLocks noEditPoints="1"/>
            </p:cNvSpPr>
            <p:nvPr/>
          </p:nvSpPr>
          <p:spPr bwMode="auto">
            <a:xfrm>
              <a:off x="6550025" y="2300288"/>
              <a:ext cx="3506788" cy="6350"/>
            </a:xfrm>
            <a:custGeom>
              <a:avLst/>
              <a:gdLst>
                <a:gd name="T0" fmla="*/ 45 w 2209"/>
                <a:gd name="T1" fmla="*/ 0 h 4"/>
                <a:gd name="T2" fmla="*/ 120 w 2209"/>
                <a:gd name="T3" fmla="*/ 0 h 4"/>
                <a:gd name="T4" fmla="*/ 165 w 2209"/>
                <a:gd name="T5" fmla="*/ 4 h 4"/>
                <a:gd name="T6" fmla="*/ 182 w 2209"/>
                <a:gd name="T7" fmla="*/ 4 h 4"/>
                <a:gd name="T8" fmla="*/ 182 w 2209"/>
                <a:gd name="T9" fmla="*/ 4 h 4"/>
                <a:gd name="T10" fmla="*/ 257 w 2209"/>
                <a:gd name="T11" fmla="*/ 0 h 4"/>
                <a:gd name="T12" fmla="*/ 274 w 2209"/>
                <a:gd name="T13" fmla="*/ 4 h 4"/>
                <a:gd name="T14" fmla="*/ 274 w 2209"/>
                <a:gd name="T15" fmla="*/ 4 h 4"/>
                <a:gd name="T16" fmla="*/ 320 w 2209"/>
                <a:gd name="T17" fmla="*/ 0 h 4"/>
                <a:gd name="T18" fmla="*/ 394 w 2209"/>
                <a:gd name="T19" fmla="*/ 0 h 4"/>
                <a:gd name="T20" fmla="*/ 439 w 2209"/>
                <a:gd name="T21" fmla="*/ 4 h 4"/>
                <a:gd name="T22" fmla="*/ 457 w 2209"/>
                <a:gd name="T23" fmla="*/ 4 h 4"/>
                <a:gd name="T24" fmla="*/ 457 w 2209"/>
                <a:gd name="T25" fmla="*/ 4 h 4"/>
                <a:gd name="T26" fmla="*/ 502 w 2209"/>
                <a:gd name="T27" fmla="*/ 0 h 4"/>
                <a:gd name="T28" fmla="*/ 577 w 2209"/>
                <a:gd name="T29" fmla="*/ 0 h 4"/>
                <a:gd name="T30" fmla="*/ 622 w 2209"/>
                <a:gd name="T31" fmla="*/ 4 h 4"/>
                <a:gd name="T32" fmla="*/ 639 w 2209"/>
                <a:gd name="T33" fmla="*/ 4 h 4"/>
                <a:gd name="T34" fmla="*/ 639 w 2209"/>
                <a:gd name="T35" fmla="*/ 4 h 4"/>
                <a:gd name="T36" fmla="*/ 685 w 2209"/>
                <a:gd name="T37" fmla="*/ 0 h 4"/>
                <a:gd name="T38" fmla="*/ 759 w 2209"/>
                <a:gd name="T39" fmla="*/ 4 h 4"/>
                <a:gd name="T40" fmla="*/ 731 w 2209"/>
                <a:gd name="T41" fmla="*/ 4 h 4"/>
                <a:gd name="T42" fmla="*/ 776 w 2209"/>
                <a:gd name="T43" fmla="*/ 0 h 4"/>
                <a:gd name="T44" fmla="*/ 851 w 2209"/>
                <a:gd name="T45" fmla="*/ 0 h 4"/>
                <a:gd name="T46" fmla="*/ 896 w 2209"/>
                <a:gd name="T47" fmla="*/ 4 h 4"/>
                <a:gd name="T48" fmla="*/ 914 w 2209"/>
                <a:gd name="T49" fmla="*/ 4 h 4"/>
                <a:gd name="T50" fmla="*/ 914 w 2209"/>
                <a:gd name="T51" fmla="*/ 4 h 4"/>
                <a:gd name="T52" fmla="*/ 959 w 2209"/>
                <a:gd name="T53" fmla="*/ 0 h 4"/>
                <a:gd name="T54" fmla="*/ 1034 w 2209"/>
                <a:gd name="T55" fmla="*/ 0 h 4"/>
                <a:gd name="T56" fmla="*/ 1079 w 2209"/>
                <a:gd name="T57" fmla="*/ 4 h 4"/>
                <a:gd name="T58" fmla="*/ 1096 w 2209"/>
                <a:gd name="T59" fmla="*/ 4 h 4"/>
                <a:gd name="T60" fmla="*/ 1096 w 2209"/>
                <a:gd name="T61" fmla="*/ 4 h 4"/>
                <a:gd name="T62" fmla="*/ 1142 w 2209"/>
                <a:gd name="T63" fmla="*/ 0 h 4"/>
                <a:gd name="T64" fmla="*/ 1216 w 2209"/>
                <a:gd name="T65" fmla="*/ 0 h 4"/>
                <a:gd name="T66" fmla="*/ 1262 w 2209"/>
                <a:gd name="T67" fmla="*/ 4 h 4"/>
                <a:gd name="T68" fmla="*/ 1279 w 2209"/>
                <a:gd name="T69" fmla="*/ 4 h 4"/>
                <a:gd name="T70" fmla="*/ 1279 w 2209"/>
                <a:gd name="T71" fmla="*/ 4 h 4"/>
                <a:gd name="T72" fmla="*/ 1325 w 2209"/>
                <a:gd name="T73" fmla="*/ 0 h 4"/>
                <a:gd name="T74" fmla="*/ 1399 w 2209"/>
                <a:gd name="T75" fmla="*/ 0 h 4"/>
                <a:gd name="T76" fmla="*/ 1445 w 2209"/>
                <a:gd name="T77" fmla="*/ 4 h 4"/>
                <a:gd name="T78" fmla="*/ 1462 w 2209"/>
                <a:gd name="T79" fmla="*/ 4 h 4"/>
                <a:gd name="T80" fmla="*/ 1462 w 2209"/>
                <a:gd name="T81" fmla="*/ 4 h 4"/>
                <a:gd name="T82" fmla="*/ 1508 w 2209"/>
                <a:gd name="T83" fmla="*/ 0 h 4"/>
                <a:gd name="T84" fmla="*/ 1582 w 2209"/>
                <a:gd name="T85" fmla="*/ 0 h 4"/>
                <a:gd name="T86" fmla="*/ 1628 w 2209"/>
                <a:gd name="T87" fmla="*/ 4 h 4"/>
                <a:gd name="T88" fmla="*/ 1645 w 2209"/>
                <a:gd name="T89" fmla="*/ 4 h 4"/>
                <a:gd name="T90" fmla="*/ 1645 w 2209"/>
                <a:gd name="T91" fmla="*/ 4 h 4"/>
                <a:gd name="T92" fmla="*/ 1690 w 2209"/>
                <a:gd name="T93" fmla="*/ 0 h 4"/>
                <a:gd name="T94" fmla="*/ 1765 w 2209"/>
                <a:gd name="T95" fmla="*/ 0 h 4"/>
                <a:gd name="T96" fmla="*/ 1810 w 2209"/>
                <a:gd name="T97" fmla="*/ 4 h 4"/>
                <a:gd name="T98" fmla="*/ 1827 w 2209"/>
                <a:gd name="T99" fmla="*/ 4 h 4"/>
                <a:gd name="T100" fmla="*/ 1827 w 2209"/>
                <a:gd name="T101" fmla="*/ 4 h 4"/>
                <a:gd name="T102" fmla="*/ 1873 w 2209"/>
                <a:gd name="T103" fmla="*/ 0 h 4"/>
                <a:gd name="T104" fmla="*/ 1947 w 2209"/>
                <a:gd name="T105" fmla="*/ 0 h 4"/>
                <a:gd name="T106" fmla="*/ 1993 w 2209"/>
                <a:gd name="T107" fmla="*/ 4 h 4"/>
                <a:gd name="T108" fmla="*/ 2010 w 2209"/>
                <a:gd name="T109" fmla="*/ 4 h 4"/>
                <a:gd name="T110" fmla="*/ 2010 w 2209"/>
                <a:gd name="T111" fmla="*/ 4 h 4"/>
                <a:gd name="T112" fmla="*/ 2056 w 2209"/>
                <a:gd name="T113" fmla="*/ 0 h 4"/>
                <a:gd name="T114" fmla="*/ 2130 w 2209"/>
                <a:gd name="T115" fmla="*/ 0 h 4"/>
                <a:gd name="T116" fmla="*/ 2176 w 2209"/>
                <a:gd name="T117" fmla="*/ 4 h 4"/>
                <a:gd name="T118" fmla="*/ 2193 w 2209"/>
                <a:gd name="T119" fmla="*/ 4 h 4"/>
                <a:gd name="T120" fmla="*/ 2193 w 2209"/>
                <a:gd name="T121" fmla="*/ 4 h 4"/>
                <a:gd name="T122" fmla="*/ 0 w 2209"/>
                <a:gd name="T1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9" h="4">
                  <a:moveTo>
                    <a:pt x="45" y="4"/>
                  </a:moveTo>
                  <a:lnTo>
                    <a:pt x="74" y="4"/>
                  </a:lnTo>
                  <a:lnTo>
                    <a:pt x="74" y="0"/>
                  </a:lnTo>
                  <a:lnTo>
                    <a:pt x="45" y="0"/>
                  </a:lnTo>
                  <a:lnTo>
                    <a:pt x="45" y="4"/>
                  </a:lnTo>
                  <a:close/>
                  <a:moveTo>
                    <a:pt x="91" y="4"/>
                  </a:moveTo>
                  <a:lnTo>
                    <a:pt x="120" y="4"/>
                  </a:lnTo>
                  <a:lnTo>
                    <a:pt x="120" y="0"/>
                  </a:lnTo>
                  <a:lnTo>
                    <a:pt x="91" y="0"/>
                  </a:lnTo>
                  <a:lnTo>
                    <a:pt x="91" y="4"/>
                  </a:lnTo>
                  <a:close/>
                  <a:moveTo>
                    <a:pt x="137" y="4"/>
                  </a:moveTo>
                  <a:lnTo>
                    <a:pt x="165" y="4"/>
                  </a:lnTo>
                  <a:lnTo>
                    <a:pt x="165" y="0"/>
                  </a:lnTo>
                  <a:lnTo>
                    <a:pt x="137" y="0"/>
                  </a:lnTo>
                  <a:lnTo>
                    <a:pt x="137" y="4"/>
                  </a:lnTo>
                  <a:close/>
                  <a:moveTo>
                    <a:pt x="182" y="4"/>
                  </a:moveTo>
                  <a:lnTo>
                    <a:pt x="211" y="4"/>
                  </a:lnTo>
                  <a:lnTo>
                    <a:pt x="211" y="0"/>
                  </a:lnTo>
                  <a:lnTo>
                    <a:pt x="182" y="0"/>
                  </a:lnTo>
                  <a:lnTo>
                    <a:pt x="182" y="4"/>
                  </a:lnTo>
                  <a:close/>
                  <a:moveTo>
                    <a:pt x="228" y="4"/>
                  </a:moveTo>
                  <a:lnTo>
                    <a:pt x="245" y="4"/>
                  </a:lnTo>
                  <a:lnTo>
                    <a:pt x="257" y="4"/>
                  </a:lnTo>
                  <a:lnTo>
                    <a:pt x="257" y="0"/>
                  </a:lnTo>
                  <a:lnTo>
                    <a:pt x="245" y="0"/>
                  </a:lnTo>
                  <a:lnTo>
                    <a:pt x="228" y="0"/>
                  </a:lnTo>
                  <a:lnTo>
                    <a:pt x="228" y="4"/>
                  </a:lnTo>
                  <a:close/>
                  <a:moveTo>
                    <a:pt x="274" y="4"/>
                  </a:moveTo>
                  <a:lnTo>
                    <a:pt x="302" y="4"/>
                  </a:lnTo>
                  <a:lnTo>
                    <a:pt x="302" y="0"/>
                  </a:lnTo>
                  <a:lnTo>
                    <a:pt x="274" y="0"/>
                  </a:lnTo>
                  <a:lnTo>
                    <a:pt x="274" y="4"/>
                  </a:lnTo>
                  <a:close/>
                  <a:moveTo>
                    <a:pt x="320" y="4"/>
                  </a:moveTo>
                  <a:lnTo>
                    <a:pt x="348" y="4"/>
                  </a:lnTo>
                  <a:lnTo>
                    <a:pt x="348" y="0"/>
                  </a:lnTo>
                  <a:lnTo>
                    <a:pt x="320" y="0"/>
                  </a:lnTo>
                  <a:lnTo>
                    <a:pt x="320" y="4"/>
                  </a:lnTo>
                  <a:close/>
                  <a:moveTo>
                    <a:pt x="365" y="4"/>
                  </a:moveTo>
                  <a:lnTo>
                    <a:pt x="394" y="4"/>
                  </a:lnTo>
                  <a:lnTo>
                    <a:pt x="394" y="0"/>
                  </a:lnTo>
                  <a:lnTo>
                    <a:pt x="365" y="0"/>
                  </a:lnTo>
                  <a:lnTo>
                    <a:pt x="365" y="4"/>
                  </a:lnTo>
                  <a:close/>
                  <a:moveTo>
                    <a:pt x="411" y="4"/>
                  </a:moveTo>
                  <a:lnTo>
                    <a:pt x="439" y="4"/>
                  </a:lnTo>
                  <a:lnTo>
                    <a:pt x="439" y="0"/>
                  </a:lnTo>
                  <a:lnTo>
                    <a:pt x="411" y="0"/>
                  </a:lnTo>
                  <a:lnTo>
                    <a:pt x="411" y="4"/>
                  </a:lnTo>
                  <a:close/>
                  <a:moveTo>
                    <a:pt x="457" y="4"/>
                  </a:moveTo>
                  <a:lnTo>
                    <a:pt x="485" y="4"/>
                  </a:lnTo>
                  <a:lnTo>
                    <a:pt x="485" y="0"/>
                  </a:lnTo>
                  <a:lnTo>
                    <a:pt x="457" y="0"/>
                  </a:lnTo>
                  <a:lnTo>
                    <a:pt x="457" y="4"/>
                  </a:lnTo>
                  <a:close/>
                  <a:moveTo>
                    <a:pt x="502" y="4"/>
                  </a:moveTo>
                  <a:lnTo>
                    <a:pt x="531" y="4"/>
                  </a:lnTo>
                  <a:lnTo>
                    <a:pt x="531" y="0"/>
                  </a:lnTo>
                  <a:lnTo>
                    <a:pt x="502" y="0"/>
                  </a:lnTo>
                  <a:lnTo>
                    <a:pt x="502" y="4"/>
                  </a:lnTo>
                  <a:close/>
                  <a:moveTo>
                    <a:pt x="548" y="4"/>
                  </a:moveTo>
                  <a:lnTo>
                    <a:pt x="577" y="4"/>
                  </a:lnTo>
                  <a:lnTo>
                    <a:pt x="577" y="0"/>
                  </a:lnTo>
                  <a:lnTo>
                    <a:pt x="548" y="0"/>
                  </a:lnTo>
                  <a:lnTo>
                    <a:pt x="548" y="4"/>
                  </a:lnTo>
                  <a:close/>
                  <a:moveTo>
                    <a:pt x="594" y="4"/>
                  </a:moveTo>
                  <a:lnTo>
                    <a:pt x="622" y="4"/>
                  </a:lnTo>
                  <a:lnTo>
                    <a:pt x="622" y="0"/>
                  </a:lnTo>
                  <a:lnTo>
                    <a:pt x="594" y="0"/>
                  </a:lnTo>
                  <a:lnTo>
                    <a:pt x="594" y="4"/>
                  </a:lnTo>
                  <a:close/>
                  <a:moveTo>
                    <a:pt x="639" y="4"/>
                  </a:moveTo>
                  <a:lnTo>
                    <a:pt x="668" y="4"/>
                  </a:lnTo>
                  <a:lnTo>
                    <a:pt x="668" y="0"/>
                  </a:lnTo>
                  <a:lnTo>
                    <a:pt x="639" y="0"/>
                  </a:lnTo>
                  <a:lnTo>
                    <a:pt x="639" y="4"/>
                  </a:lnTo>
                  <a:close/>
                  <a:moveTo>
                    <a:pt x="685" y="4"/>
                  </a:moveTo>
                  <a:lnTo>
                    <a:pt x="714" y="4"/>
                  </a:lnTo>
                  <a:lnTo>
                    <a:pt x="714" y="0"/>
                  </a:lnTo>
                  <a:lnTo>
                    <a:pt x="685" y="0"/>
                  </a:lnTo>
                  <a:lnTo>
                    <a:pt x="685" y="4"/>
                  </a:lnTo>
                  <a:close/>
                  <a:moveTo>
                    <a:pt x="731" y="4"/>
                  </a:moveTo>
                  <a:lnTo>
                    <a:pt x="736" y="4"/>
                  </a:lnTo>
                  <a:lnTo>
                    <a:pt x="759" y="4"/>
                  </a:lnTo>
                  <a:lnTo>
                    <a:pt x="759" y="0"/>
                  </a:lnTo>
                  <a:lnTo>
                    <a:pt x="736" y="0"/>
                  </a:lnTo>
                  <a:lnTo>
                    <a:pt x="731" y="0"/>
                  </a:lnTo>
                  <a:lnTo>
                    <a:pt x="731" y="4"/>
                  </a:lnTo>
                  <a:close/>
                  <a:moveTo>
                    <a:pt x="776" y="4"/>
                  </a:moveTo>
                  <a:lnTo>
                    <a:pt x="805" y="4"/>
                  </a:lnTo>
                  <a:lnTo>
                    <a:pt x="805" y="0"/>
                  </a:lnTo>
                  <a:lnTo>
                    <a:pt x="776" y="0"/>
                  </a:lnTo>
                  <a:lnTo>
                    <a:pt x="776" y="4"/>
                  </a:lnTo>
                  <a:close/>
                  <a:moveTo>
                    <a:pt x="822" y="4"/>
                  </a:moveTo>
                  <a:lnTo>
                    <a:pt x="851" y="4"/>
                  </a:lnTo>
                  <a:lnTo>
                    <a:pt x="851" y="0"/>
                  </a:lnTo>
                  <a:lnTo>
                    <a:pt x="822" y="0"/>
                  </a:lnTo>
                  <a:lnTo>
                    <a:pt x="822" y="4"/>
                  </a:lnTo>
                  <a:close/>
                  <a:moveTo>
                    <a:pt x="868" y="4"/>
                  </a:moveTo>
                  <a:lnTo>
                    <a:pt x="896" y="4"/>
                  </a:lnTo>
                  <a:lnTo>
                    <a:pt x="896" y="0"/>
                  </a:lnTo>
                  <a:lnTo>
                    <a:pt x="868" y="0"/>
                  </a:lnTo>
                  <a:lnTo>
                    <a:pt x="868" y="4"/>
                  </a:lnTo>
                  <a:close/>
                  <a:moveTo>
                    <a:pt x="914" y="4"/>
                  </a:moveTo>
                  <a:lnTo>
                    <a:pt x="942" y="4"/>
                  </a:lnTo>
                  <a:lnTo>
                    <a:pt x="942" y="0"/>
                  </a:lnTo>
                  <a:lnTo>
                    <a:pt x="914" y="0"/>
                  </a:lnTo>
                  <a:lnTo>
                    <a:pt x="914" y="4"/>
                  </a:lnTo>
                  <a:close/>
                  <a:moveTo>
                    <a:pt x="959" y="4"/>
                  </a:moveTo>
                  <a:lnTo>
                    <a:pt x="988" y="4"/>
                  </a:lnTo>
                  <a:lnTo>
                    <a:pt x="988" y="0"/>
                  </a:lnTo>
                  <a:lnTo>
                    <a:pt x="959" y="0"/>
                  </a:lnTo>
                  <a:lnTo>
                    <a:pt x="959" y="4"/>
                  </a:lnTo>
                  <a:close/>
                  <a:moveTo>
                    <a:pt x="1005" y="4"/>
                  </a:moveTo>
                  <a:lnTo>
                    <a:pt x="1034" y="4"/>
                  </a:lnTo>
                  <a:lnTo>
                    <a:pt x="1034" y="0"/>
                  </a:lnTo>
                  <a:lnTo>
                    <a:pt x="1005" y="0"/>
                  </a:lnTo>
                  <a:lnTo>
                    <a:pt x="1005" y="4"/>
                  </a:lnTo>
                  <a:close/>
                  <a:moveTo>
                    <a:pt x="1051" y="4"/>
                  </a:moveTo>
                  <a:lnTo>
                    <a:pt x="1079" y="4"/>
                  </a:lnTo>
                  <a:lnTo>
                    <a:pt x="1079" y="0"/>
                  </a:lnTo>
                  <a:lnTo>
                    <a:pt x="1051" y="0"/>
                  </a:lnTo>
                  <a:lnTo>
                    <a:pt x="1051" y="4"/>
                  </a:lnTo>
                  <a:close/>
                  <a:moveTo>
                    <a:pt x="1096" y="4"/>
                  </a:moveTo>
                  <a:lnTo>
                    <a:pt x="1125" y="4"/>
                  </a:lnTo>
                  <a:lnTo>
                    <a:pt x="1125" y="0"/>
                  </a:lnTo>
                  <a:lnTo>
                    <a:pt x="1096" y="0"/>
                  </a:lnTo>
                  <a:lnTo>
                    <a:pt x="1096" y="4"/>
                  </a:lnTo>
                  <a:close/>
                  <a:moveTo>
                    <a:pt x="1142" y="4"/>
                  </a:moveTo>
                  <a:lnTo>
                    <a:pt x="1171" y="4"/>
                  </a:lnTo>
                  <a:lnTo>
                    <a:pt x="1171" y="0"/>
                  </a:lnTo>
                  <a:lnTo>
                    <a:pt x="1142" y="0"/>
                  </a:lnTo>
                  <a:lnTo>
                    <a:pt x="1142" y="4"/>
                  </a:lnTo>
                  <a:close/>
                  <a:moveTo>
                    <a:pt x="1188" y="4"/>
                  </a:moveTo>
                  <a:lnTo>
                    <a:pt x="1216" y="4"/>
                  </a:lnTo>
                  <a:lnTo>
                    <a:pt x="1216" y="0"/>
                  </a:lnTo>
                  <a:lnTo>
                    <a:pt x="1188" y="0"/>
                  </a:lnTo>
                  <a:lnTo>
                    <a:pt x="1188" y="4"/>
                  </a:lnTo>
                  <a:close/>
                  <a:moveTo>
                    <a:pt x="1233" y="4"/>
                  </a:moveTo>
                  <a:lnTo>
                    <a:pt x="1262" y="4"/>
                  </a:lnTo>
                  <a:lnTo>
                    <a:pt x="1262" y="0"/>
                  </a:lnTo>
                  <a:lnTo>
                    <a:pt x="1233" y="0"/>
                  </a:lnTo>
                  <a:lnTo>
                    <a:pt x="1233" y="4"/>
                  </a:lnTo>
                  <a:close/>
                  <a:moveTo>
                    <a:pt x="1279" y="4"/>
                  </a:moveTo>
                  <a:lnTo>
                    <a:pt x="1308" y="4"/>
                  </a:lnTo>
                  <a:lnTo>
                    <a:pt x="1308" y="0"/>
                  </a:lnTo>
                  <a:lnTo>
                    <a:pt x="1279" y="0"/>
                  </a:lnTo>
                  <a:lnTo>
                    <a:pt x="1279" y="4"/>
                  </a:lnTo>
                  <a:close/>
                  <a:moveTo>
                    <a:pt x="1325" y="4"/>
                  </a:moveTo>
                  <a:lnTo>
                    <a:pt x="1353" y="4"/>
                  </a:lnTo>
                  <a:lnTo>
                    <a:pt x="1353" y="0"/>
                  </a:lnTo>
                  <a:lnTo>
                    <a:pt x="1325" y="0"/>
                  </a:lnTo>
                  <a:lnTo>
                    <a:pt x="1325" y="4"/>
                  </a:lnTo>
                  <a:close/>
                  <a:moveTo>
                    <a:pt x="1371" y="4"/>
                  </a:moveTo>
                  <a:lnTo>
                    <a:pt x="1399" y="4"/>
                  </a:lnTo>
                  <a:lnTo>
                    <a:pt x="1399" y="0"/>
                  </a:lnTo>
                  <a:lnTo>
                    <a:pt x="1371" y="0"/>
                  </a:lnTo>
                  <a:lnTo>
                    <a:pt x="1371" y="4"/>
                  </a:lnTo>
                  <a:close/>
                  <a:moveTo>
                    <a:pt x="1416" y="4"/>
                  </a:moveTo>
                  <a:lnTo>
                    <a:pt x="1445" y="4"/>
                  </a:lnTo>
                  <a:lnTo>
                    <a:pt x="1445" y="0"/>
                  </a:lnTo>
                  <a:lnTo>
                    <a:pt x="1416" y="0"/>
                  </a:lnTo>
                  <a:lnTo>
                    <a:pt x="1416" y="4"/>
                  </a:lnTo>
                  <a:close/>
                  <a:moveTo>
                    <a:pt x="1462" y="4"/>
                  </a:moveTo>
                  <a:lnTo>
                    <a:pt x="1490" y="4"/>
                  </a:lnTo>
                  <a:lnTo>
                    <a:pt x="1490" y="0"/>
                  </a:lnTo>
                  <a:lnTo>
                    <a:pt x="1462" y="0"/>
                  </a:lnTo>
                  <a:lnTo>
                    <a:pt x="1462" y="4"/>
                  </a:lnTo>
                  <a:close/>
                  <a:moveTo>
                    <a:pt x="1508" y="4"/>
                  </a:moveTo>
                  <a:lnTo>
                    <a:pt x="1536" y="4"/>
                  </a:lnTo>
                  <a:lnTo>
                    <a:pt x="1536" y="0"/>
                  </a:lnTo>
                  <a:lnTo>
                    <a:pt x="1508" y="0"/>
                  </a:lnTo>
                  <a:lnTo>
                    <a:pt x="1508" y="4"/>
                  </a:lnTo>
                  <a:close/>
                  <a:moveTo>
                    <a:pt x="1553" y="4"/>
                  </a:moveTo>
                  <a:lnTo>
                    <a:pt x="1582" y="4"/>
                  </a:lnTo>
                  <a:lnTo>
                    <a:pt x="1582" y="0"/>
                  </a:lnTo>
                  <a:lnTo>
                    <a:pt x="1553" y="0"/>
                  </a:lnTo>
                  <a:lnTo>
                    <a:pt x="1553" y="4"/>
                  </a:lnTo>
                  <a:close/>
                  <a:moveTo>
                    <a:pt x="1599" y="4"/>
                  </a:moveTo>
                  <a:lnTo>
                    <a:pt x="1628" y="4"/>
                  </a:lnTo>
                  <a:lnTo>
                    <a:pt x="1628" y="0"/>
                  </a:lnTo>
                  <a:lnTo>
                    <a:pt x="1599" y="0"/>
                  </a:lnTo>
                  <a:lnTo>
                    <a:pt x="1599" y="4"/>
                  </a:lnTo>
                  <a:close/>
                  <a:moveTo>
                    <a:pt x="1645" y="4"/>
                  </a:moveTo>
                  <a:lnTo>
                    <a:pt x="1673" y="4"/>
                  </a:lnTo>
                  <a:lnTo>
                    <a:pt x="1673" y="0"/>
                  </a:lnTo>
                  <a:lnTo>
                    <a:pt x="1645" y="0"/>
                  </a:lnTo>
                  <a:lnTo>
                    <a:pt x="1645" y="4"/>
                  </a:lnTo>
                  <a:close/>
                  <a:moveTo>
                    <a:pt x="1690" y="4"/>
                  </a:moveTo>
                  <a:lnTo>
                    <a:pt x="1719" y="4"/>
                  </a:lnTo>
                  <a:lnTo>
                    <a:pt x="1719" y="0"/>
                  </a:lnTo>
                  <a:lnTo>
                    <a:pt x="1690" y="0"/>
                  </a:lnTo>
                  <a:lnTo>
                    <a:pt x="1690" y="4"/>
                  </a:lnTo>
                  <a:close/>
                  <a:moveTo>
                    <a:pt x="1736" y="4"/>
                  </a:moveTo>
                  <a:lnTo>
                    <a:pt x="1765" y="4"/>
                  </a:lnTo>
                  <a:lnTo>
                    <a:pt x="1765" y="0"/>
                  </a:lnTo>
                  <a:lnTo>
                    <a:pt x="1736" y="0"/>
                  </a:lnTo>
                  <a:lnTo>
                    <a:pt x="1736" y="4"/>
                  </a:lnTo>
                  <a:close/>
                  <a:moveTo>
                    <a:pt x="1782" y="4"/>
                  </a:moveTo>
                  <a:lnTo>
                    <a:pt x="1810" y="4"/>
                  </a:lnTo>
                  <a:lnTo>
                    <a:pt x="1810" y="0"/>
                  </a:lnTo>
                  <a:lnTo>
                    <a:pt x="1782" y="0"/>
                  </a:lnTo>
                  <a:lnTo>
                    <a:pt x="1782" y="4"/>
                  </a:lnTo>
                  <a:close/>
                  <a:moveTo>
                    <a:pt x="1827" y="4"/>
                  </a:moveTo>
                  <a:lnTo>
                    <a:pt x="1856" y="4"/>
                  </a:lnTo>
                  <a:lnTo>
                    <a:pt x="1856" y="0"/>
                  </a:lnTo>
                  <a:lnTo>
                    <a:pt x="1827" y="0"/>
                  </a:lnTo>
                  <a:lnTo>
                    <a:pt x="1827" y="4"/>
                  </a:lnTo>
                  <a:close/>
                  <a:moveTo>
                    <a:pt x="1873" y="4"/>
                  </a:moveTo>
                  <a:lnTo>
                    <a:pt x="1902" y="4"/>
                  </a:lnTo>
                  <a:lnTo>
                    <a:pt x="1902" y="0"/>
                  </a:lnTo>
                  <a:lnTo>
                    <a:pt x="1873" y="0"/>
                  </a:lnTo>
                  <a:lnTo>
                    <a:pt x="1873" y="4"/>
                  </a:lnTo>
                  <a:close/>
                  <a:moveTo>
                    <a:pt x="1919" y="4"/>
                  </a:moveTo>
                  <a:lnTo>
                    <a:pt x="1947" y="4"/>
                  </a:lnTo>
                  <a:lnTo>
                    <a:pt x="1947" y="0"/>
                  </a:lnTo>
                  <a:lnTo>
                    <a:pt x="1919" y="0"/>
                  </a:lnTo>
                  <a:lnTo>
                    <a:pt x="1919" y="4"/>
                  </a:lnTo>
                  <a:close/>
                  <a:moveTo>
                    <a:pt x="1965" y="4"/>
                  </a:moveTo>
                  <a:lnTo>
                    <a:pt x="1993" y="4"/>
                  </a:lnTo>
                  <a:lnTo>
                    <a:pt x="1993" y="0"/>
                  </a:lnTo>
                  <a:lnTo>
                    <a:pt x="1965" y="0"/>
                  </a:lnTo>
                  <a:lnTo>
                    <a:pt x="1965" y="4"/>
                  </a:lnTo>
                  <a:close/>
                  <a:moveTo>
                    <a:pt x="2010" y="4"/>
                  </a:moveTo>
                  <a:lnTo>
                    <a:pt x="2039" y="4"/>
                  </a:lnTo>
                  <a:lnTo>
                    <a:pt x="2039" y="0"/>
                  </a:lnTo>
                  <a:lnTo>
                    <a:pt x="2010" y="0"/>
                  </a:lnTo>
                  <a:lnTo>
                    <a:pt x="2010" y="4"/>
                  </a:lnTo>
                  <a:close/>
                  <a:moveTo>
                    <a:pt x="2056" y="4"/>
                  </a:moveTo>
                  <a:lnTo>
                    <a:pt x="2085" y="4"/>
                  </a:lnTo>
                  <a:lnTo>
                    <a:pt x="2085" y="0"/>
                  </a:lnTo>
                  <a:lnTo>
                    <a:pt x="2056" y="0"/>
                  </a:lnTo>
                  <a:lnTo>
                    <a:pt x="2056" y="4"/>
                  </a:lnTo>
                  <a:close/>
                  <a:moveTo>
                    <a:pt x="2102" y="4"/>
                  </a:moveTo>
                  <a:lnTo>
                    <a:pt x="2130" y="4"/>
                  </a:lnTo>
                  <a:lnTo>
                    <a:pt x="2130" y="0"/>
                  </a:lnTo>
                  <a:lnTo>
                    <a:pt x="2102" y="0"/>
                  </a:lnTo>
                  <a:lnTo>
                    <a:pt x="2102" y="4"/>
                  </a:lnTo>
                  <a:close/>
                  <a:moveTo>
                    <a:pt x="2147" y="4"/>
                  </a:moveTo>
                  <a:lnTo>
                    <a:pt x="2176" y="4"/>
                  </a:lnTo>
                  <a:lnTo>
                    <a:pt x="2176" y="0"/>
                  </a:lnTo>
                  <a:lnTo>
                    <a:pt x="2147" y="0"/>
                  </a:lnTo>
                  <a:lnTo>
                    <a:pt x="2147" y="4"/>
                  </a:lnTo>
                  <a:close/>
                  <a:moveTo>
                    <a:pt x="2193" y="4"/>
                  </a:moveTo>
                  <a:lnTo>
                    <a:pt x="2209" y="4"/>
                  </a:lnTo>
                  <a:lnTo>
                    <a:pt x="2209" y="0"/>
                  </a:lnTo>
                  <a:lnTo>
                    <a:pt x="2193" y="0"/>
                  </a:lnTo>
                  <a:lnTo>
                    <a:pt x="2193" y="4"/>
                  </a:lnTo>
                  <a:close/>
                  <a:moveTo>
                    <a:pt x="0" y="4"/>
                  </a:moveTo>
                  <a:lnTo>
                    <a:pt x="28" y="4"/>
                  </a:lnTo>
                  <a:lnTo>
                    <a:pt x="28" y="0"/>
                  </a:lnTo>
                  <a:lnTo>
                    <a:pt x="0" y="0"/>
                  </a:lnTo>
                  <a:lnTo>
                    <a:pt x="0" y="4"/>
                  </a:lnTo>
                  <a:close/>
                </a:path>
              </a:pathLst>
            </a:custGeom>
            <a:solidFill>
              <a:srgbClr val="77A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Oval 185"/>
            <p:cNvSpPr>
              <a:spLocks noChangeArrowheads="1"/>
            </p:cNvSpPr>
            <p:nvPr/>
          </p:nvSpPr>
          <p:spPr bwMode="auto">
            <a:xfrm>
              <a:off x="6513513" y="2266951"/>
              <a:ext cx="71438" cy="71438"/>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Oval 186"/>
            <p:cNvSpPr>
              <a:spLocks noChangeArrowheads="1"/>
            </p:cNvSpPr>
            <p:nvPr/>
          </p:nvSpPr>
          <p:spPr bwMode="auto">
            <a:xfrm>
              <a:off x="6902450" y="2266951"/>
              <a:ext cx="73025" cy="71438"/>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Oval 187"/>
            <p:cNvSpPr>
              <a:spLocks noChangeArrowheads="1"/>
            </p:cNvSpPr>
            <p:nvPr/>
          </p:nvSpPr>
          <p:spPr bwMode="auto">
            <a:xfrm>
              <a:off x="7681913" y="2266951"/>
              <a:ext cx="73025" cy="71438"/>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Oval 188"/>
            <p:cNvSpPr>
              <a:spLocks noChangeArrowheads="1"/>
            </p:cNvSpPr>
            <p:nvPr/>
          </p:nvSpPr>
          <p:spPr bwMode="auto">
            <a:xfrm>
              <a:off x="10020300" y="2266951"/>
              <a:ext cx="71438" cy="71438"/>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Rectangle 189"/>
            <p:cNvSpPr>
              <a:spLocks noChangeArrowheads="1"/>
            </p:cNvSpPr>
            <p:nvPr/>
          </p:nvSpPr>
          <p:spPr bwMode="auto">
            <a:xfrm>
              <a:off x="8909050" y="2730501"/>
              <a:ext cx="703263"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Rectangle 190"/>
            <p:cNvSpPr>
              <a:spLocks noChangeArrowheads="1"/>
            </p:cNvSpPr>
            <p:nvPr/>
          </p:nvSpPr>
          <p:spPr bwMode="auto">
            <a:xfrm>
              <a:off x="9334500" y="2760663"/>
              <a:ext cx="3000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k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 name="Line 191"/>
            <p:cNvSpPr>
              <a:spLocks noChangeShapeType="1"/>
            </p:cNvSpPr>
            <p:nvPr/>
          </p:nvSpPr>
          <p:spPr bwMode="auto">
            <a:xfrm>
              <a:off x="8945563" y="2817813"/>
              <a:ext cx="361950" cy="0"/>
            </a:xfrm>
            <a:prstGeom prst="line">
              <a:avLst/>
            </a:prstGeom>
            <a:noFill/>
            <a:ln w="635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Oval 192"/>
            <p:cNvSpPr>
              <a:spLocks noChangeArrowheads="1"/>
            </p:cNvSpPr>
            <p:nvPr/>
          </p:nvSpPr>
          <p:spPr bwMode="auto">
            <a:xfrm>
              <a:off x="9090025" y="2781301"/>
              <a:ext cx="73025" cy="73025"/>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Rectangle 193"/>
            <p:cNvSpPr>
              <a:spLocks noChangeArrowheads="1"/>
            </p:cNvSpPr>
            <p:nvPr/>
          </p:nvSpPr>
          <p:spPr bwMode="auto">
            <a:xfrm>
              <a:off x="9334500" y="2906713"/>
              <a:ext cx="3000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k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 name="Line 194"/>
            <p:cNvSpPr>
              <a:spLocks noChangeShapeType="1"/>
            </p:cNvSpPr>
            <p:nvPr/>
          </p:nvSpPr>
          <p:spPr bwMode="auto">
            <a:xfrm>
              <a:off x="8945563" y="2963863"/>
              <a:ext cx="361950" cy="0"/>
            </a:xfrm>
            <a:prstGeom prst="line">
              <a:avLst/>
            </a:prstGeom>
            <a:noFill/>
            <a:ln w="6350"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Oval 195"/>
            <p:cNvSpPr>
              <a:spLocks noChangeArrowheads="1"/>
            </p:cNvSpPr>
            <p:nvPr/>
          </p:nvSpPr>
          <p:spPr bwMode="auto">
            <a:xfrm>
              <a:off x="9090025" y="2927351"/>
              <a:ext cx="73025"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Rectangle 196"/>
            <p:cNvSpPr>
              <a:spLocks noChangeArrowheads="1"/>
            </p:cNvSpPr>
            <p:nvPr/>
          </p:nvSpPr>
          <p:spPr bwMode="auto">
            <a:xfrm>
              <a:off x="9334500" y="3051176"/>
              <a:ext cx="3000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k =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7" name="Line 197"/>
            <p:cNvSpPr>
              <a:spLocks noChangeShapeType="1"/>
            </p:cNvSpPr>
            <p:nvPr/>
          </p:nvSpPr>
          <p:spPr bwMode="auto">
            <a:xfrm>
              <a:off x="8945563" y="3108326"/>
              <a:ext cx="361950" cy="0"/>
            </a:xfrm>
            <a:prstGeom prst="line">
              <a:avLst/>
            </a:prstGeom>
            <a:noFill/>
            <a:ln w="6350"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Oval 198"/>
            <p:cNvSpPr>
              <a:spLocks noChangeArrowheads="1"/>
            </p:cNvSpPr>
            <p:nvPr/>
          </p:nvSpPr>
          <p:spPr bwMode="auto">
            <a:xfrm>
              <a:off x="9090025" y="3071813"/>
              <a:ext cx="73025"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Rectangle 199"/>
            <p:cNvSpPr>
              <a:spLocks noChangeArrowheads="1"/>
            </p:cNvSpPr>
            <p:nvPr/>
          </p:nvSpPr>
          <p:spPr bwMode="auto">
            <a:xfrm>
              <a:off x="8909050" y="2730501"/>
              <a:ext cx="703263" cy="466725"/>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1" name="Rectangle 63"/>
          <p:cNvSpPr>
            <a:spLocks noChangeArrowheads="1"/>
          </p:cNvSpPr>
          <p:nvPr/>
        </p:nvSpPr>
        <p:spPr bwMode="auto">
          <a:xfrm>
            <a:off x="6355740" y="4662950"/>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-18</a:t>
            </a:r>
            <a:endParaRPr kumimoji="0" lang="en-US" altLang="en-US" sz="1800" b="0" i="0" u="none" strike="noStrike" kern="0" cap="none" spc="0" normalizeH="0" baseline="0" noProof="0" smtClean="0">
              <a:ln>
                <a:noFill/>
              </a:ln>
              <a:solidFill>
                <a:prstClr val="black"/>
              </a:solidFill>
              <a:effectLst/>
              <a:uLnTx/>
              <a:uFillTx/>
            </a:endParaRPr>
          </a:p>
        </p:txBody>
      </p:sp>
      <p:sp>
        <p:nvSpPr>
          <p:cNvPr id="332" name="Rectangle 64"/>
          <p:cNvSpPr>
            <a:spLocks noChangeArrowheads="1"/>
          </p:cNvSpPr>
          <p:nvPr/>
        </p:nvSpPr>
        <p:spPr bwMode="auto">
          <a:xfrm>
            <a:off x="6355740" y="4403298"/>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-16</a:t>
            </a:r>
            <a:endParaRPr kumimoji="0" lang="en-US" altLang="en-US" sz="1800" b="0" i="0" u="none" strike="noStrike" kern="0" cap="none" spc="0" normalizeH="0" baseline="0" noProof="0" smtClean="0">
              <a:ln>
                <a:noFill/>
              </a:ln>
              <a:solidFill>
                <a:prstClr val="black"/>
              </a:solidFill>
              <a:effectLst/>
              <a:uLnTx/>
              <a:uFillTx/>
            </a:endParaRPr>
          </a:p>
        </p:txBody>
      </p:sp>
      <p:sp>
        <p:nvSpPr>
          <p:cNvPr id="333" name="Rectangle 65"/>
          <p:cNvSpPr>
            <a:spLocks noChangeArrowheads="1"/>
          </p:cNvSpPr>
          <p:nvPr/>
        </p:nvSpPr>
        <p:spPr bwMode="auto">
          <a:xfrm>
            <a:off x="6355740" y="4107282"/>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-14</a:t>
            </a:r>
            <a:endParaRPr kumimoji="0" lang="en-US" altLang="en-US" sz="1800" b="0" i="0" u="none" strike="noStrike" kern="0" cap="none" spc="0" normalizeH="0" baseline="0" noProof="0" smtClean="0">
              <a:ln>
                <a:noFill/>
              </a:ln>
              <a:solidFill>
                <a:prstClr val="black"/>
              </a:solidFill>
              <a:effectLst/>
              <a:uLnTx/>
              <a:uFillTx/>
            </a:endParaRPr>
          </a:p>
        </p:txBody>
      </p:sp>
      <p:sp>
        <p:nvSpPr>
          <p:cNvPr id="334" name="Rectangle 66"/>
          <p:cNvSpPr>
            <a:spLocks noChangeArrowheads="1"/>
          </p:cNvSpPr>
          <p:nvPr/>
        </p:nvSpPr>
        <p:spPr bwMode="auto">
          <a:xfrm>
            <a:off x="6355740" y="3832045"/>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-12</a:t>
            </a:r>
            <a:endParaRPr kumimoji="0" lang="en-US" altLang="en-US" sz="1800" b="0" i="0" u="none" strike="noStrike" kern="0" cap="none" spc="0" normalizeH="0" baseline="0" noProof="0" smtClean="0">
              <a:ln>
                <a:noFill/>
              </a:ln>
              <a:solidFill>
                <a:prstClr val="black"/>
              </a:solidFill>
              <a:effectLst/>
              <a:uLnTx/>
              <a:uFillTx/>
            </a:endParaRPr>
          </a:p>
        </p:txBody>
      </p:sp>
      <p:sp>
        <p:nvSpPr>
          <p:cNvPr id="335" name="Rectangle 67"/>
          <p:cNvSpPr>
            <a:spLocks noChangeArrowheads="1"/>
          </p:cNvSpPr>
          <p:nvPr/>
        </p:nvSpPr>
        <p:spPr bwMode="auto">
          <a:xfrm>
            <a:off x="6355740" y="3551613"/>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-10</a:t>
            </a:r>
            <a:endParaRPr kumimoji="0" lang="en-US" altLang="en-US" sz="1800" b="0" i="0" u="none" strike="noStrike" kern="0" cap="none" spc="0" normalizeH="0" baseline="0" noProof="0" smtClean="0">
              <a:ln>
                <a:noFill/>
              </a:ln>
              <a:solidFill>
                <a:prstClr val="black"/>
              </a:solidFill>
              <a:effectLst/>
              <a:uLnTx/>
              <a:uFillTx/>
            </a:endParaRPr>
          </a:p>
        </p:txBody>
      </p:sp>
      <p:sp>
        <p:nvSpPr>
          <p:cNvPr id="336" name="Rectangle 68"/>
          <p:cNvSpPr>
            <a:spLocks noChangeArrowheads="1"/>
          </p:cNvSpPr>
          <p:nvPr/>
        </p:nvSpPr>
        <p:spPr bwMode="auto">
          <a:xfrm>
            <a:off x="6422434" y="3268040"/>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-8</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337" name="Rectangle 69"/>
          <p:cNvSpPr>
            <a:spLocks noChangeArrowheads="1"/>
          </p:cNvSpPr>
          <p:nvPr/>
        </p:nvSpPr>
        <p:spPr bwMode="auto">
          <a:xfrm>
            <a:off x="6422434" y="2982413"/>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-6</a:t>
            </a:r>
            <a:endParaRPr kumimoji="0" lang="en-US" altLang="en-US" sz="1800" b="0" i="0" u="none" strike="noStrike" kern="0" cap="none" spc="0" normalizeH="0" baseline="0" noProof="0" smtClean="0">
              <a:ln>
                <a:noFill/>
              </a:ln>
              <a:solidFill>
                <a:prstClr val="black"/>
              </a:solidFill>
              <a:effectLst/>
              <a:uLnTx/>
              <a:uFillTx/>
            </a:endParaRPr>
          </a:p>
        </p:txBody>
      </p:sp>
      <p:sp>
        <p:nvSpPr>
          <p:cNvPr id="338" name="Rectangle 70"/>
          <p:cNvSpPr>
            <a:spLocks noChangeArrowheads="1"/>
          </p:cNvSpPr>
          <p:nvPr/>
        </p:nvSpPr>
        <p:spPr bwMode="auto">
          <a:xfrm>
            <a:off x="6422434" y="2691591"/>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-4</a:t>
            </a:r>
            <a:endParaRPr kumimoji="0" lang="en-US" altLang="en-US" sz="1800" b="0" i="0" u="none" strike="noStrike" kern="0" cap="none" spc="0" normalizeH="0" baseline="0" noProof="0" smtClean="0">
              <a:ln>
                <a:noFill/>
              </a:ln>
              <a:solidFill>
                <a:prstClr val="black"/>
              </a:solidFill>
              <a:effectLst/>
              <a:uLnTx/>
              <a:uFillTx/>
            </a:endParaRPr>
          </a:p>
        </p:txBody>
      </p:sp>
      <p:sp>
        <p:nvSpPr>
          <p:cNvPr id="339" name="Rectangle 71"/>
          <p:cNvSpPr>
            <a:spLocks noChangeArrowheads="1"/>
          </p:cNvSpPr>
          <p:nvPr/>
        </p:nvSpPr>
        <p:spPr bwMode="auto">
          <a:xfrm>
            <a:off x="6422434" y="2416355"/>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-2</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340" name="Rectangle 72"/>
          <p:cNvSpPr>
            <a:spLocks noChangeArrowheads="1"/>
          </p:cNvSpPr>
          <p:nvPr/>
        </p:nvSpPr>
        <p:spPr bwMode="auto">
          <a:xfrm>
            <a:off x="6455781" y="214111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0</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341" name="Rectangle 40"/>
          <p:cNvSpPr>
            <a:spLocks noChangeArrowheads="1"/>
          </p:cNvSpPr>
          <p:nvPr/>
        </p:nvSpPr>
        <p:spPr bwMode="auto">
          <a:xfrm rot="16200000">
            <a:off x="5869318" y="3074833"/>
            <a:ext cx="6780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262626"/>
                </a:solidFill>
                <a:effectLst/>
                <a:uLnTx/>
                <a:uFillTx/>
              </a:rPr>
              <a:t>Bias (%)</a:t>
            </a:r>
            <a:endParaRPr kumimoji="0" lang="en-US" altLang="en-US" sz="1400" b="0" i="0" u="none" strike="noStrike" kern="0" cap="none" spc="0" normalizeH="0" baseline="0" noProof="0" dirty="0" smtClean="0">
              <a:ln>
                <a:noFill/>
              </a:ln>
              <a:solidFill>
                <a:prstClr val="black"/>
              </a:solidFill>
              <a:effectLst/>
              <a:uLnTx/>
              <a:uFillTx/>
            </a:endParaRPr>
          </a:p>
        </p:txBody>
      </p:sp>
      <p:sp>
        <p:nvSpPr>
          <p:cNvPr id="344" name="Rectangle 71"/>
          <p:cNvSpPr>
            <a:spLocks noChangeArrowheads="1"/>
          </p:cNvSpPr>
          <p:nvPr/>
        </p:nvSpPr>
        <p:spPr bwMode="auto">
          <a:xfrm>
            <a:off x="6455341" y="1825806"/>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2</a:t>
            </a:r>
            <a:endParaRPr kumimoji="0" lang="en-US" altLang="en-US" sz="18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169779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828</Words>
  <Application>Microsoft Office PowerPoint</Application>
  <PresentationFormat>Widescreen</PresentationFormat>
  <Paragraphs>146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Born, Richard T.</dc:creator>
  <cp:lastModifiedBy>Born, Richard T.</cp:lastModifiedBy>
  <cp:revision>16</cp:revision>
  <dcterms:created xsi:type="dcterms:W3CDTF">2019-08-06T12:09:58Z</dcterms:created>
  <dcterms:modified xsi:type="dcterms:W3CDTF">2019-08-12T18:32:31Z</dcterms:modified>
</cp:coreProperties>
</file>