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FD7E-5002-43C9-93A2-E611E1402F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B9EF-D986-417D-8FAF-5526B8EE4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6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FD7E-5002-43C9-93A2-E611E1402F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B9EF-D986-417D-8FAF-5526B8EE4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5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FD7E-5002-43C9-93A2-E611E1402F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B9EF-D986-417D-8FAF-5526B8EE4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FD7E-5002-43C9-93A2-E611E1402F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B9EF-D986-417D-8FAF-5526B8EE4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8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FD7E-5002-43C9-93A2-E611E1402F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B9EF-D986-417D-8FAF-5526B8EE4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6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FD7E-5002-43C9-93A2-E611E1402F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B9EF-D986-417D-8FAF-5526B8EE4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8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FD7E-5002-43C9-93A2-E611E1402F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B9EF-D986-417D-8FAF-5526B8EE4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FD7E-5002-43C9-93A2-E611E1402F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B9EF-D986-417D-8FAF-5526B8EE4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8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FD7E-5002-43C9-93A2-E611E1402F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B9EF-D986-417D-8FAF-5526B8EE4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0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FD7E-5002-43C9-93A2-E611E1402F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B9EF-D986-417D-8FAF-5526B8EE4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2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FD7E-5002-43C9-93A2-E611E1402F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B9EF-D986-417D-8FAF-5526B8EE4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0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FD7E-5002-43C9-93A2-E611E1402F40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B9EF-D986-417D-8FAF-5526B8EE4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2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Bayes Dice Demo</a:t>
            </a:r>
            <a:br>
              <a:rPr lang="en-US" dirty="0" smtClean="0"/>
            </a:br>
            <a:r>
              <a:rPr lang="en-US" sz="3200" dirty="0" smtClean="0"/>
              <a:t>(</a:t>
            </a:r>
            <a:r>
              <a:rPr lang="en-US" sz="3200" dirty="0" err="1" smtClean="0"/>
              <a:t>BayesDiceDemo.m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690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6705" y="475708"/>
            <a:ext cx="100237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brown paper bag contains 5 "Platonic solid" dice, each with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number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sides: 4-sided, 6-sided, 8-sided, 12-sided and 20-sided.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sides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each die are numbered 1:n, where n is the number of sides,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each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face is equally likely to come up when the die is rolled.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Bayesian statistician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randomly selects one of the dice from the bag and rolls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behind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screen. She informs you that the roll was a '5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'.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Which of the 5 dice did she most likely choose?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10536"/>
              </p:ext>
            </p:extLst>
          </p:nvPr>
        </p:nvGraphicFramePr>
        <p:xfrm>
          <a:off x="1226705" y="3187506"/>
          <a:ext cx="92057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863">
                  <a:extLst>
                    <a:ext uri="{9D8B030D-6E8A-4147-A177-3AD203B41FA5}">
                      <a16:colId xmlns:a16="http://schemas.microsoft.com/office/drawing/2014/main" val="2987604913"/>
                    </a:ext>
                  </a:extLst>
                </a:gridCol>
                <a:gridCol w="833401">
                  <a:extLst>
                    <a:ext uri="{9D8B030D-6E8A-4147-A177-3AD203B41FA5}">
                      <a16:colId xmlns:a16="http://schemas.microsoft.com/office/drawing/2014/main" val="594933909"/>
                    </a:ext>
                  </a:extLst>
                </a:gridCol>
                <a:gridCol w="1212326">
                  <a:extLst>
                    <a:ext uri="{9D8B030D-6E8A-4147-A177-3AD203B41FA5}">
                      <a16:colId xmlns:a16="http://schemas.microsoft.com/office/drawing/2014/main" val="3672891689"/>
                    </a:ext>
                  </a:extLst>
                </a:gridCol>
                <a:gridCol w="1022863">
                  <a:extLst>
                    <a:ext uri="{9D8B030D-6E8A-4147-A177-3AD203B41FA5}">
                      <a16:colId xmlns:a16="http://schemas.microsoft.com/office/drawing/2014/main" val="724124239"/>
                    </a:ext>
                  </a:extLst>
                </a:gridCol>
                <a:gridCol w="1022863">
                  <a:extLst>
                    <a:ext uri="{9D8B030D-6E8A-4147-A177-3AD203B41FA5}">
                      <a16:colId xmlns:a16="http://schemas.microsoft.com/office/drawing/2014/main" val="3452110368"/>
                    </a:ext>
                  </a:extLst>
                </a:gridCol>
                <a:gridCol w="1022863">
                  <a:extLst>
                    <a:ext uri="{9D8B030D-6E8A-4147-A177-3AD203B41FA5}">
                      <a16:colId xmlns:a16="http://schemas.microsoft.com/office/drawing/2014/main" val="2097298821"/>
                    </a:ext>
                  </a:extLst>
                </a:gridCol>
                <a:gridCol w="1022863">
                  <a:extLst>
                    <a:ext uri="{9D8B030D-6E8A-4147-A177-3AD203B41FA5}">
                      <a16:colId xmlns:a16="http://schemas.microsoft.com/office/drawing/2014/main" val="232995401"/>
                    </a:ext>
                  </a:extLst>
                </a:gridCol>
                <a:gridCol w="1022863">
                  <a:extLst>
                    <a:ext uri="{9D8B030D-6E8A-4147-A177-3AD203B41FA5}">
                      <a16:colId xmlns:a16="http://schemas.microsoft.com/office/drawing/2014/main" val="1840007371"/>
                    </a:ext>
                  </a:extLst>
                </a:gridCol>
                <a:gridCol w="1022863">
                  <a:extLst>
                    <a:ext uri="{9D8B030D-6E8A-4147-A177-3AD203B41FA5}">
                      <a16:colId xmlns:a16="http://schemas.microsoft.com/office/drawing/2014/main" val="1844984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</a:t>
                      </a:r>
                      <a:r>
                        <a:rPr lang="en-US" baseline="-25000" dirty="0" err="1" smtClean="0"/>
                        <a:t>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P(5|H</a:t>
                      </a:r>
                      <a:r>
                        <a:rPr lang="en-US" baseline="-25000" dirty="0" smtClean="0"/>
                        <a:t>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L(H</a:t>
                      </a:r>
                      <a:r>
                        <a:rPr lang="en-US" baseline="-25000" dirty="0" smtClean="0"/>
                        <a:t>n</a:t>
                      </a:r>
                      <a:r>
                        <a:rPr lang="en-US" dirty="0" smtClean="0"/>
                        <a:t>|5)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P(H</a:t>
                      </a:r>
                      <a:r>
                        <a:rPr lang="en-US" baseline="-25000" dirty="0" smtClean="0"/>
                        <a:t>n</a:t>
                      </a:r>
                      <a:r>
                        <a:rPr lang="en-US" dirty="0" smtClean="0"/>
                        <a:t>|5)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00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7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0.2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0.392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8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0.2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27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12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0.2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5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20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692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309755" y="3932959"/>
            <a:ext cx="1028700" cy="3636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3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6705" y="506881"/>
            <a:ext cx="7223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chosen die is rolled a 2nd time, and a value of 10 is obtained: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 odds in favor of the 12-sided die being the chosen one?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37107"/>
              </p:ext>
            </p:extLst>
          </p:nvPr>
        </p:nvGraphicFramePr>
        <p:xfrm>
          <a:off x="1226705" y="3187506"/>
          <a:ext cx="92057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863">
                  <a:extLst>
                    <a:ext uri="{9D8B030D-6E8A-4147-A177-3AD203B41FA5}">
                      <a16:colId xmlns:a16="http://schemas.microsoft.com/office/drawing/2014/main" val="2987604913"/>
                    </a:ext>
                  </a:extLst>
                </a:gridCol>
                <a:gridCol w="833401">
                  <a:extLst>
                    <a:ext uri="{9D8B030D-6E8A-4147-A177-3AD203B41FA5}">
                      <a16:colId xmlns:a16="http://schemas.microsoft.com/office/drawing/2014/main" val="594933909"/>
                    </a:ext>
                  </a:extLst>
                </a:gridCol>
                <a:gridCol w="1212326">
                  <a:extLst>
                    <a:ext uri="{9D8B030D-6E8A-4147-A177-3AD203B41FA5}">
                      <a16:colId xmlns:a16="http://schemas.microsoft.com/office/drawing/2014/main" val="3672891689"/>
                    </a:ext>
                  </a:extLst>
                </a:gridCol>
                <a:gridCol w="1022863">
                  <a:extLst>
                    <a:ext uri="{9D8B030D-6E8A-4147-A177-3AD203B41FA5}">
                      <a16:colId xmlns:a16="http://schemas.microsoft.com/office/drawing/2014/main" val="724124239"/>
                    </a:ext>
                  </a:extLst>
                </a:gridCol>
                <a:gridCol w="1022863">
                  <a:extLst>
                    <a:ext uri="{9D8B030D-6E8A-4147-A177-3AD203B41FA5}">
                      <a16:colId xmlns:a16="http://schemas.microsoft.com/office/drawing/2014/main" val="3452110368"/>
                    </a:ext>
                  </a:extLst>
                </a:gridCol>
                <a:gridCol w="1022863">
                  <a:extLst>
                    <a:ext uri="{9D8B030D-6E8A-4147-A177-3AD203B41FA5}">
                      <a16:colId xmlns:a16="http://schemas.microsoft.com/office/drawing/2014/main" val="2097298821"/>
                    </a:ext>
                  </a:extLst>
                </a:gridCol>
                <a:gridCol w="1022863">
                  <a:extLst>
                    <a:ext uri="{9D8B030D-6E8A-4147-A177-3AD203B41FA5}">
                      <a16:colId xmlns:a16="http://schemas.microsoft.com/office/drawing/2014/main" val="232995401"/>
                    </a:ext>
                  </a:extLst>
                </a:gridCol>
                <a:gridCol w="1022863">
                  <a:extLst>
                    <a:ext uri="{9D8B030D-6E8A-4147-A177-3AD203B41FA5}">
                      <a16:colId xmlns:a16="http://schemas.microsoft.com/office/drawing/2014/main" val="1840007371"/>
                    </a:ext>
                  </a:extLst>
                </a:gridCol>
                <a:gridCol w="1022863">
                  <a:extLst>
                    <a:ext uri="{9D8B030D-6E8A-4147-A177-3AD203B41FA5}">
                      <a16:colId xmlns:a16="http://schemas.microsoft.com/office/drawing/2014/main" val="1844984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</a:t>
                      </a:r>
                      <a:r>
                        <a:rPr lang="en-US" baseline="-25000" dirty="0" err="1" smtClean="0"/>
                        <a:t>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P(5|H</a:t>
                      </a:r>
                      <a:r>
                        <a:rPr lang="en-US" baseline="-25000" dirty="0" smtClean="0"/>
                        <a:t>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L(H</a:t>
                      </a:r>
                      <a:r>
                        <a:rPr lang="en-US" baseline="-25000" dirty="0" smtClean="0"/>
                        <a:t>n</a:t>
                      </a:r>
                      <a:r>
                        <a:rPr lang="en-US" dirty="0" smtClean="0"/>
                        <a:t>|5)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P(H</a:t>
                      </a:r>
                      <a:r>
                        <a:rPr lang="en-US" baseline="-25000" dirty="0" smtClean="0"/>
                        <a:t>n</a:t>
                      </a:r>
                      <a:r>
                        <a:rPr lang="en-US" dirty="0" smtClean="0"/>
                        <a:t>|5)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P(10|H</a:t>
                      </a:r>
                      <a:r>
                        <a:rPr lang="en-US" baseline="-25000" dirty="0" smtClean="0"/>
                        <a:t>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L(H</a:t>
                      </a:r>
                      <a:r>
                        <a:rPr lang="en-US" baseline="-25000" dirty="0" smtClean="0"/>
                        <a:t>n</a:t>
                      </a:r>
                      <a:r>
                        <a:rPr lang="en-US" dirty="0" smtClean="0"/>
                        <a:t>|10)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P(H</a:t>
                      </a:r>
                      <a:r>
                        <a:rPr lang="en-US" baseline="-25000" dirty="0" smtClean="0"/>
                        <a:t>n</a:t>
                      </a:r>
                      <a:r>
                        <a:rPr lang="en-US" dirty="0" smtClean="0"/>
                        <a:t>|10)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00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7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0.2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0.392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0.392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8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0.2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27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12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0.2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5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20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0.2647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69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54605" y="5834495"/>
                <a:ext cx="4350230" cy="57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0.7353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1−0.7353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=2.778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605" y="5834495"/>
                <a:ext cx="4350230" cy="5713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66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6705" y="506881"/>
            <a:ext cx="9205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You are now told that there exists a body of literature on the tactile preferences of human beings (including Bayesian statisticians) showing a marked preference for choosing smooth objects over pointy ones. In particular, for dice in brown paper bags, the probability of choosing a given die is directly proportional to its number of sides. This means, for example, that the 20-sided die is 5/3 more likely to be chosen than the 12-sided die. If you were to now see the same sequence of two rolls (5,10) from a non-randomly (i.e. biased by human shape preferences) chosen die, what are the new odds in favor of the 12-sided die being the chosen one?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54605" y="5834495"/>
                <a:ext cx="4221990" cy="571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0.625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1−0.625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=1.667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605" y="5834495"/>
                <a:ext cx="4221990" cy="5713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366418"/>
              </p:ext>
            </p:extLst>
          </p:nvPr>
        </p:nvGraphicFramePr>
        <p:xfrm>
          <a:off x="1226705" y="3187506"/>
          <a:ext cx="92057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863">
                  <a:extLst>
                    <a:ext uri="{9D8B030D-6E8A-4147-A177-3AD203B41FA5}">
                      <a16:colId xmlns:a16="http://schemas.microsoft.com/office/drawing/2014/main" val="2987604913"/>
                    </a:ext>
                  </a:extLst>
                </a:gridCol>
                <a:gridCol w="833401">
                  <a:extLst>
                    <a:ext uri="{9D8B030D-6E8A-4147-A177-3AD203B41FA5}">
                      <a16:colId xmlns:a16="http://schemas.microsoft.com/office/drawing/2014/main" val="594933909"/>
                    </a:ext>
                  </a:extLst>
                </a:gridCol>
                <a:gridCol w="1212326">
                  <a:extLst>
                    <a:ext uri="{9D8B030D-6E8A-4147-A177-3AD203B41FA5}">
                      <a16:colId xmlns:a16="http://schemas.microsoft.com/office/drawing/2014/main" val="3672891689"/>
                    </a:ext>
                  </a:extLst>
                </a:gridCol>
                <a:gridCol w="1022863">
                  <a:extLst>
                    <a:ext uri="{9D8B030D-6E8A-4147-A177-3AD203B41FA5}">
                      <a16:colId xmlns:a16="http://schemas.microsoft.com/office/drawing/2014/main" val="724124239"/>
                    </a:ext>
                  </a:extLst>
                </a:gridCol>
                <a:gridCol w="1022863">
                  <a:extLst>
                    <a:ext uri="{9D8B030D-6E8A-4147-A177-3AD203B41FA5}">
                      <a16:colId xmlns:a16="http://schemas.microsoft.com/office/drawing/2014/main" val="3452110368"/>
                    </a:ext>
                  </a:extLst>
                </a:gridCol>
                <a:gridCol w="1022863">
                  <a:extLst>
                    <a:ext uri="{9D8B030D-6E8A-4147-A177-3AD203B41FA5}">
                      <a16:colId xmlns:a16="http://schemas.microsoft.com/office/drawing/2014/main" val="2097298821"/>
                    </a:ext>
                  </a:extLst>
                </a:gridCol>
                <a:gridCol w="1022863">
                  <a:extLst>
                    <a:ext uri="{9D8B030D-6E8A-4147-A177-3AD203B41FA5}">
                      <a16:colId xmlns:a16="http://schemas.microsoft.com/office/drawing/2014/main" val="232995401"/>
                    </a:ext>
                  </a:extLst>
                </a:gridCol>
                <a:gridCol w="1022863">
                  <a:extLst>
                    <a:ext uri="{9D8B030D-6E8A-4147-A177-3AD203B41FA5}">
                      <a16:colId xmlns:a16="http://schemas.microsoft.com/office/drawing/2014/main" val="1840007371"/>
                    </a:ext>
                  </a:extLst>
                </a:gridCol>
                <a:gridCol w="1022863">
                  <a:extLst>
                    <a:ext uri="{9D8B030D-6E8A-4147-A177-3AD203B41FA5}">
                      <a16:colId xmlns:a16="http://schemas.microsoft.com/office/drawing/2014/main" val="1844984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</a:t>
                      </a:r>
                      <a:r>
                        <a:rPr lang="en-US" baseline="-25000" dirty="0" err="1" smtClean="0"/>
                        <a:t>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P(5|H</a:t>
                      </a:r>
                      <a:r>
                        <a:rPr lang="en-US" baseline="-25000" dirty="0" smtClean="0"/>
                        <a:t>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L(H</a:t>
                      </a:r>
                      <a:r>
                        <a:rPr lang="en-US" baseline="-25000" dirty="0" smtClean="0"/>
                        <a:t>n</a:t>
                      </a:r>
                      <a:r>
                        <a:rPr lang="en-US" dirty="0" smtClean="0"/>
                        <a:t>|5)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P(H</a:t>
                      </a:r>
                      <a:r>
                        <a:rPr lang="en-US" baseline="-25000" dirty="0" smtClean="0"/>
                        <a:t>n</a:t>
                      </a:r>
                      <a:r>
                        <a:rPr lang="en-US" dirty="0" smtClean="0"/>
                        <a:t>|5)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P(10|H</a:t>
                      </a:r>
                      <a:r>
                        <a:rPr lang="en-US" baseline="-25000" dirty="0" smtClean="0"/>
                        <a:t>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L(H</a:t>
                      </a:r>
                      <a:r>
                        <a:rPr lang="en-US" baseline="-25000" dirty="0" smtClean="0"/>
                        <a:t>n</a:t>
                      </a:r>
                      <a:r>
                        <a:rPr lang="en-US" dirty="0" smtClean="0"/>
                        <a:t>|10)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P(H</a:t>
                      </a:r>
                      <a:r>
                        <a:rPr lang="en-US" baseline="-25000" dirty="0" smtClean="0"/>
                        <a:t>n</a:t>
                      </a:r>
                      <a:r>
                        <a:rPr lang="en-US" dirty="0" smtClean="0"/>
                        <a:t>|10)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00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7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0.12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0.25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0.25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8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0.16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27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12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0.24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15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r>
                        <a:rPr lang="en-US" baseline="-25000" dirty="0" smtClean="0"/>
                        <a:t>20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0.40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76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46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494</Words>
  <Application>Microsoft Office PowerPoint</Application>
  <PresentationFormat>Widescreen</PresentationFormat>
  <Paragraphs>148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Bayes Dice Demo (BayesDiceDemo.m)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 Dice Demo</dc:title>
  <dc:creator>Born, Richard T.</dc:creator>
  <cp:lastModifiedBy>Born, Richard T.</cp:lastModifiedBy>
  <cp:revision>7</cp:revision>
  <dcterms:created xsi:type="dcterms:W3CDTF">2020-10-21T23:21:31Z</dcterms:created>
  <dcterms:modified xsi:type="dcterms:W3CDTF">2020-10-22T01:21:40Z</dcterms:modified>
</cp:coreProperties>
</file>