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36c1f2965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36c1f29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36c1f2965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36c1f29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31122aacd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31122aac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31122aacd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31122aac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31122aacd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31122aac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31122aacd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31122aac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36c1f2965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36c1f29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36c1f2965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36c1f29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36c1f2965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36c1f296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www.geeksforgeeks.org/software-requirement-specification-srs-format/?ref=gcse" TargetMode="External"/><Relationship Id="rId4" Type="http://schemas.openxmlformats.org/officeDocument/2006/relationships/hyperlink" Target="https://uagc.instructure.com/courses/116044/modules/items/59121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D494C"/>
                </a:solidFill>
                <a:highlight>
                  <a:srgbClr val="FFFFFF"/>
                </a:highlight>
                <a:latin typeface="Lato"/>
                <a:ea typeface="Lato"/>
                <a:cs typeface="Lato"/>
                <a:sym typeface="Lato"/>
              </a:rPr>
              <a:t>The Final Software Project final project</a:t>
            </a:r>
            <a:endParaRPr sz="5000"/>
          </a:p>
        </p:txBody>
      </p:sp>
      <p:sp>
        <p:nvSpPr>
          <p:cNvPr id="135" name="Google Shape;135;p13"/>
          <p:cNvSpPr txBox="1"/>
          <p:nvPr>
            <p:ph idx="1" type="subTitle"/>
          </p:nvPr>
        </p:nvSpPr>
        <p:spPr>
          <a:xfrm>
            <a:off x="4710475" y="2181100"/>
            <a:ext cx="3924600" cy="1970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1389"/>
              <a:t>Ricardo Wyatt</a:t>
            </a:r>
            <a:endParaRPr sz="1389"/>
          </a:p>
          <a:p>
            <a:pPr indent="0" lvl="0" marL="0" rtl="0" algn="l">
              <a:spcBef>
                <a:spcPts val="0"/>
              </a:spcBef>
              <a:spcAft>
                <a:spcPts val="0"/>
              </a:spcAft>
              <a:buNone/>
            </a:pPr>
            <a:r>
              <a:t/>
            </a:r>
            <a:endParaRPr sz="1689"/>
          </a:p>
          <a:p>
            <a:pPr indent="0" lvl="0" marL="0" rtl="0" algn="l">
              <a:lnSpc>
                <a:spcPct val="150000"/>
              </a:lnSpc>
              <a:spcBef>
                <a:spcPts val="0"/>
              </a:spcBef>
              <a:spcAft>
                <a:spcPts val="0"/>
              </a:spcAft>
              <a:buNone/>
            </a:pPr>
            <a:r>
              <a:rPr b="1" lang="en" sz="1439">
                <a:solidFill>
                  <a:srgbClr val="666666"/>
                </a:solidFill>
                <a:highlight>
                  <a:srgbClr val="FFFFFF"/>
                </a:highlight>
              </a:rPr>
              <a:t>CST499: Capstone for Computer Software Technology (CSF2315A)</a:t>
            </a:r>
            <a:endParaRPr b="1" sz="1439">
              <a:solidFill>
                <a:srgbClr val="666666"/>
              </a:solidFill>
              <a:highlight>
                <a:srgbClr val="FFFFFF"/>
              </a:highlight>
            </a:endParaRPr>
          </a:p>
          <a:p>
            <a:pPr indent="0" lvl="0" marL="0" rtl="0" algn="l">
              <a:lnSpc>
                <a:spcPct val="150000"/>
              </a:lnSpc>
              <a:spcBef>
                <a:spcPts val="0"/>
              </a:spcBef>
              <a:spcAft>
                <a:spcPts val="0"/>
              </a:spcAft>
              <a:buNone/>
            </a:pPr>
            <a:r>
              <a:t/>
            </a:r>
            <a:endParaRPr b="1" sz="1439">
              <a:solidFill>
                <a:srgbClr val="666666"/>
              </a:solidFill>
              <a:highlight>
                <a:srgbClr val="FFFFFF"/>
              </a:highlight>
            </a:endParaRPr>
          </a:p>
          <a:p>
            <a:pPr indent="0" lvl="0" marL="0" rtl="0" algn="l">
              <a:lnSpc>
                <a:spcPct val="150000"/>
              </a:lnSpc>
              <a:spcBef>
                <a:spcPts val="0"/>
              </a:spcBef>
              <a:spcAft>
                <a:spcPts val="0"/>
              </a:spcAft>
              <a:buNone/>
            </a:pPr>
            <a:r>
              <a:rPr b="1" lang="en" sz="1439">
                <a:solidFill>
                  <a:srgbClr val="666666"/>
                </a:solidFill>
                <a:highlight>
                  <a:srgbClr val="FFFFFF"/>
                </a:highlight>
              </a:rPr>
              <a:t>Instructor: </a:t>
            </a:r>
            <a:r>
              <a:rPr lang="en" sz="1289">
                <a:solidFill>
                  <a:srgbClr val="000000"/>
                </a:solidFill>
                <a:highlight>
                  <a:srgbClr val="FFFFFF"/>
                </a:highlight>
                <a:latin typeface="Montserrat"/>
                <a:ea typeface="Montserrat"/>
                <a:cs typeface="Montserrat"/>
                <a:sym typeface="Montserrat"/>
              </a:rPr>
              <a:t>Elchouemi</a:t>
            </a:r>
            <a:endParaRPr sz="1289">
              <a:solidFill>
                <a:srgbClr val="00000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t/>
            </a:r>
            <a:endParaRPr sz="1289">
              <a:solidFill>
                <a:srgbClr val="00000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rPr lang="en" sz="1289">
                <a:solidFill>
                  <a:srgbClr val="000000"/>
                </a:solidFill>
                <a:highlight>
                  <a:srgbClr val="FFFFFF"/>
                </a:highlight>
                <a:latin typeface="Montserrat"/>
                <a:ea typeface="Montserrat"/>
                <a:cs typeface="Montserrat"/>
                <a:sym typeface="Montserrat"/>
              </a:rPr>
              <a:t>May  15, 2023</a:t>
            </a:r>
            <a:endParaRPr sz="1289">
              <a:solidFill>
                <a:srgbClr val="00000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t/>
            </a:r>
            <a:endParaRPr sz="900">
              <a:solidFill>
                <a:srgbClr val="00000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t/>
            </a:r>
            <a:endParaRPr sz="900">
              <a:solidFill>
                <a:srgbClr val="000000"/>
              </a:solidFill>
              <a:highlight>
                <a:srgbClr val="FFFFFF"/>
              </a:highlight>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050">
              <a:solidFill>
                <a:srgbClr val="666666"/>
              </a:solidFill>
              <a:highlight>
                <a:srgbClr val="FFFFFF"/>
              </a:highlight>
            </a:endParaRPr>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Code - Welcome Page</a:t>
            </a:r>
            <a:endParaRPr/>
          </a:p>
        </p:txBody>
      </p:sp>
      <p:sp>
        <p:nvSpPr>
          <p:cNvPr id="200" name="Google Shape;200;p22"/>
          <p:cNvSpPr txBox="1"/>
          <p:nvPr>
            <p:ph idx="1" type="body"/>
          </p:nvPr>
        </p:nvSpPr>
        <p:spPr>
          <a:xfrm>
            <a:off x="458075" y="1605075"/>
            <a:ext cx="3687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check that the user is logged in, if they aren’t we bring them back to the login page.</a:t>
            </a:r>
            <a:endParaRPr/>
          </a:p>
          <a:p>
            <a:pPr indent="-311150" lvl="0" marL="457200" rtl="0" algn="l">
              <a:spcBef>
                <a:spcPts val="0"/>
              </a:spcBef>
              <a:spcAft>
                <a:spcPts val="0"/>
              </a:spcAft>
              <a:buSzPts val="1300"/>
              <a:buChar char="-"/>
            </a:pPr>
            <a:r>
              <a:rPr lang="en"/>
              <a:t>The HTML will display their name and then a few choices for other routes like My Courses and Available Courses</a:t>
            </a:r>
            <a:endParaRPr/>
          </a:p>
          <a:p>
            <a:pPr indent="0" lvl="0" marL="0" rtl="0" algn="l">
              <a:spcBef>
                <a:spcPts val="1200"/>
              </a:spcBef>
              <a:spcAft>
                <a:spcPts val="1200"/>
              </a:spcAft>
              <a:buNone/>
            </a:pPr>
            <a:r>
              <a:t/>
            </a:r>
            <a:endParaRPr/>
          </a:p>
        </p:txBody>
      </p:sp>
      <p:pic>
        <p:nvPicPr>
          <p:cNvPr id="201" name="Google Shape;201;p22"/>
          <p:cNvPicPr preferRelativeResize="0"/>
          <p:nvPr/>
        </p:nvPicPr>
        <p:blipFill>
          <a:blip r:embed="rId3">
            <a:alphaModFix/>
          </a:blip>
          <a:stretch>
            <a:fillRect/>
          </a:stretch>
        </p:blipFill>
        <p:spPr>
          <a:xfrm>
            <a:off x="4380875" y="1040450"/>
            <a:ext cx="4362872"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Code - Available Courses</a:t>
            </a:r>
            <a:endParaRPr/>
          </a:p>
        </p:txBody>
      </p:sp>
      <p:sp>
        <p:nvSpPr>
          <p:cNvPr id="207" name="Google Shape;207;p23"/>
          <p:cNvSpPr txBox="1"/>
          <p:nvPr>
            <p:ph idx="1" type="body"/>
          </p:nvPr>
        </p:nvSpPr>
        <p:spPr>
          <a:xfrm>
            <a:off x="458075" y="1605075"/>
            <a:ext cx="3687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code will make a query on the courses table, getting all the records that have been creating in the table</a:t>
            </a:r>
            <a:endParaRPr/>
          </a:p>
          <a:p>
            <a:pPr indent="-311150" lvl="0" marL="457200" rtl="0" algn="l">
              <a:spcBef>
                <a:spcPts val="0"/>
              </a:spcBef>
              <a:spcAft>
                <a:spcPts val="0"/>
              </a:spcAft>
              <a:buSzPts val="1300"/>
              <a:buChar char="-"/>
            </a:pPr>
            <a:r>
              <a:rPr lang="en"/>
              <a:t>Then it will go row by row, and display the data of that course using `fetch_assoc()` with a while loop.</a:t>
            </a:r>
            <a:endParaRPr/>
          </a:p>
          <a:p>
            <a:pPr indent="0" lvl="0" marL="0" rtl="0" algn="l">
              <a:spcBef>
                <a:spcPts val="1200"/>
              </a:spcBef>
              <a:spcAft>
                <a:spcPts val="1200"/>
              </a:spcAft>
              <a:buNone/>
            </a:pPr>
            <a:r>
              <a:t/>
            </a:r>
            <a:endParaRPr/>
          </a:p>
        </p:txBody>
      </p:sp>
      <p:pic>
        <p:nvPicPr>
          <p:cNvPr id="208" name="Google Shape;208;p23"/>
          <p:cNvPicPr preferRelativeResize="0"/>
          <p:nvPr/>
        </p:nvPicPr>
        <p:blipFill>
          <a:blip r:embed="rId3">
            <a:alphaModFix/>
          </a:blip>
          <a:stretch>
            <a:fillRect/>
          </a:stretch>
        </p:blipFill>
        <p:spPr>
          <a:xfrm>
            <a:off x="5288600" y="1007662"/>
            <a:ext cx="3291700" cy="3128174"/>
          </a:xfrm>
          <a:prstGeom prst="rect">
            <a:avLst/>
          </a:prstGeom>
          <a:noFill/>
          <a:ln>
            <a:noFill/>
          </a:ln>
        </p:spPr>
      </p:pic>
      <p:pic>
        <p:nvPicPr>
          <p:cNvPr id="209" name="Google Shape;209;p23"/>
          <p:cNvPicPr preferRelativeResize="0"/>
          <p:nvPr/>
        </p:nvPicPr>
        <p:blipFill rotWithShape="1">
          <a:blip r:embed="rId4">
            <a:alphaModFix/>
          </a:blip>
          <a:srcRect b="54869" l="0" r="0" t="0"/>
          <a:stretch/>
        </p:blipFill>
        <p:spPr>
          <a:xfrm>
            <a:off x="5346675" y="4135825"/>
            <a:ext cx="3609575" cy="85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59575" y="393750"/>
            <a:ext cx="8373900" cy="175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a:p>
            <a:pPr indent="0" lvl="0" marL="0" rtl="0" algn="l">
              <a:lnSpc>
                <a:spcPct val="200000"/>
              </a:lnSpc>
              <a:spcBef>
                <a:spcPts val="1200"/>
              </a:spcBef>
              <a:spcAft>
                <a:spcPts val="0"/>
              </a:spcAft>
              <a:buNone/>
            </a:pPr>
            <a:r>
              <a:rPr lang="en" sz="1400" u="sng">
                <a:solidFill>
                  <a:schemeClr val="hlink"/>
                </a:solidFill>
                <a:hlinkClick r:id="rId3"/>
              </a:rPr>
              <a:t>https://www.geeksforgeeks.org/software-requirement-specification-srs-format/?ref=gcse</a:t>
            </a:r>
            <a:endParaRPr sz="1400"/>
          </a:p>
          <a:p>
            <a:pPr indent="0" lvl="0" marL="0" rtl="0" algn="l">
              <a:lnSpc>
                <a:spcPct val="200000"/>
              </a:lnSpc>
              <a:spcBef>
                <a:spcPts val="1200"/>
              </a:spcBef>
              <a:spcAft>
                <a:spcPts val="0"/>
              </a:spcAft>
              <a:buNone/>
            </a:pPr>
            <a:r>
              <a:rPr lang="en" sz="1200">
                <a:solidFill>
                  <a:srgbClr val="3D494C"/>
                </a:solidFill>
                <a:highlight>
                  <a:srgbClr val="FFFFFF"/>
                </a:highlight>
                <a:latin typeface="Lato"/>
                <a:ea typeface="Lato"/>
                <a:cs typeface="Lato"/>
                <a:sym typeface="Lato"/>
              </a:rPr>
              <a:t>Spillner, A., Linz, T., &amp; Schaefer, H. (2014). </a:t>
            </a:r>
            <a:r>
              <a:rPr i="1" lang="en" sz="1200" u="sng">
                <a:solidFill>
                  <a:schemeClr val="hlink"/>
                </a:solidFill>
                <a:highlight>
                  <a:srgbClr val="FFFFFF"/>
                </a:highlight>
                <a:latin typeface="Lato"/>
                <a:ea typeface="Lato"/>
                <a:cs typeface="Lato"/>
                <a:sym typeface="Lato"/>
                <a:hlinkClick r:id="rId4"/>
              </a:rPr>
              <a:t>Software testing foundations: A study guide for the certified tester exam </a:t>
            </a:r>
            <a:r>
              <a:rPr lang="en" sz="1200">
                <a:solidFill>
                  <a:srgbClr val="3D494C"/>
                </a:solidFill>
                <a:highlight>
                  <a:srgbClr val="FFFFFF"/>
                </a:highlight>
                <a:latin typeface="Lato"/>
                <a:ea typeface="Lato"/>
                <a:cs typeface="Lato"/>
                <a:sym typeface="Lato"/>
              </a:rPr>
              <a:t>(4th ed.). Rocky Nook.</a:t>
            </a:r>
            <a:endParaRPr sz="1622"/>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SRS Document</a:t>
            </a:r>
            <a:endParaRPr/>
          </a:p>
        </p:txBody>
      </p:sp>
      <p:sp>
        <p:nvSpPr>
          <p:cNvPr id="141" name="Google Shape;141;p14"/>
          <p:cNvSpPr txBox="1"/>
          <p:nvPr>
            <p:ph idx="1" type="body"/>
          </p:nvPr>
        </p:nvSpPr>
        <p:spPr>
          <a:xfrm>
            <a:off x="1365750" y="1256675"/>
            <a:ext cx="7038900" cy="147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SRS Document </a:t>
            </a:r>
            <a:r>
              <a:rPr lang="en"/>
              <a:t>describes</a:t>
            </a:r>
            <a:r>
              <a:rPr lang="en"/>
              <a:t> the functionality the product needs to </a:t>
            </a:r>
            <a:r>
              <a:rPr lang="en"/>
              <a:t>fulfill</a:t>
            </a:r>
            <a:r>
              <a:rPr lang="en"/>
              <a:t> the needs of all stakeholders. Within this document the course selector is described as a software system  that enable students to select and enroll in courses at a university.</a:t>
            </a:r>
            <a:endParaRPr/>
          </a:p>
          <a:p>
            <a:pPr indent="0" lvl="0" marL="0" rtl="0" algn="l">
              <a:spcBef>
                <a:spcPts val="1200"/>
              </a:spcBef>
              <a:spcAft>
                <a:spcPts val="1200"/>
              </a:spcAft>
              <a:buNone/>
            </a:pPr>
            <a:r>
              <a:rPr b="1" lang="en"/>
              <a:t>Product Scope:</a:t>
            </a:r>
            <a:r>
              <a:rPr lang="en"/>
              <a:t> Purpose is to help students more easily enroll for courses in university also aligns with the broader corporate goals and business strategies of educational institutions by ensuring that students have access to the resources they need to succeed.</a:t>
            </a:r>
            <a:endParaRPr/>
          </a:p>
        </p:txBody>
      </p:sp>
      <p:pic>
        <p:nvPicPr>
          <p:cNvPr id="142" name="Google Shape;142;p14"/>
          <p:cNvPicPr preferRelativeResize="0"/>
          <p:nvPr/>
        </p:nvPicPr>
        <p:blipFill>
          <a:blip r:embed="rId3">
            <a:alphaModFix/>
          </a:blip>
          <a:stretch>
            <a:fillRect/>
          </a:stretch>
        </p:blipFill>
        <p:spPr>
          <a:xfrm>
            <a:off x="152400" y="2902825"/>
            <a:ext cx="8624774" cy="203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 - Class Diagram</a:t>
            </a:r>
            <a:endParaRPr/>
          </a:p>
        </p:txBody>
      </p:sp>
      <p:sp>
        <p:nvSpPr>
          <p:cNvPr id="148" name="Google Shape;148;p15"/>
          <p:cNvSpPr txBox="1"/>
          <p:nvPr>
            <p:ph idx="1" type="body"/>
          </p:nvPr>
        </p:nvSpPr>
        <p:spPr>
          <a:xfrm>
            <a:off x="1365750" y="1256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This class diagram is the blueprint of objects </a:t>
            </a:r>
            <a:endParaRPr/>
          </a:p>
          <a:p>
            <a:pPr indent="0" lvl="0" marL="0" rtl="0" algn="l">
              <a:spcBef>
                <a:spcPts val="1200"/>
              </a:spcBef>
              <a:spcAft>
                <a:spcPts val="0"/>
              </a:spcAft>
              <a:buNone/>
            </a:pPr>
            <a:r>
              <a:rPr lang="en"/>
              <a:t>that make up the Student enrollment. It displays </a:t>
            </a:r>
            <a:endParaRPr/>
          </a:p>
          <a:p>
            <a:pPr indent="0" lvl="0" marL="0" rtl="0" algn="l">
              <a:spcBef>
                <a:spcPts val="1200"/>
              </a:spcBef>
              <a:spcAft>
                <a:spcPts val="0"/>
              </a:spcAft>
              <a:buNone/>
            </a:pPr>
            <a:r>
              <a:rPr lang="en"/>
              <a:t>relationships between the objects, and </a:t>
            </a:r>
            <a:r>
              <a:rPr lang="en"/>
              <a:t>describe</a:t>
            </a:r>
            <a:endParaRPr/>
          </a:p>
          <a:p>
            <a:pPr indent="0" lvl="0" marL="0" rtl="0" algn="l">
              <a:spcBef>
                <a:spcPts val="1200"/>
              </a:spcBef>
              <a:spcAft>
                <a:spcPts val="0"/>
              </a:spcAft>
              <a:buNone/>
            </a:pPr>
            <a:r>
              <a:rPr lang="en"/>
              <a:t>what the objects do and services they provide.</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4996875" y="857925"/>
            <a:ext cx="4032325" cy="417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 - Sequence Diagram</a:t>
            </a:r>
            <a:endParaRPr/>
          </a:p>
        </p:txBody>
      </p:sp>
      <p:sp>
        <p:nvSpPr>
          <p:cNvPr id="155" name="Google Shape;155;p16"/>
          <p:cNvSpPr txBox="1"/>
          <p:nvPr>
            <p:ph idx="1" type="body"/>
          </p:nvPr>
        </p:nvSpPr>
        <p:spPr>
          <a:xfrm>
            <a:off x="1365750" y="1256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sequence</a:t>
            </a:r>
            <a:r>
              <a:rPr lang="en"/>
              <a:t> diagram shows a group </a:t>
            </a:r>
            <a:endParaRPr/>
          </a:p>
          <a:p>
            <a:pPr indent="0" lvl="0" marL="0" rtl="0" algn="l">
              <a:spcBef>
                <a:spcPts val="1200"/>
              </a:spcBef>
              <a:spcAft>
                <a:spcPts val="0"/>
              </a:spcAft>
              <a:buNone/>
            </a:pPr>
            <a:r>
              <a:rPr lang="en"/>
              <a:t>of objects </a:t>
            </a:r>
            <a:r>
              <a:rPr lang="en"/>
              <a:t>represented</a:t>
            </a:r>
            <a:r>
              <a:rPr lang="en"/>
              <a:t> by lifelines</a:t>
            </a:r>
            <a:endParaRPr/>
          </a:p>
          <a:p>
            <a:pPr indent="0" lvl="0" marL="0" rtl="0" algn="l">
              <a:spcBef>
                <a:spcPts val="1200"/>
              </a:spcBef>
              <a:spcAft>
                <a:spcPts val="0"/>
              </a:spcAft>
              <a:buNone/>
            </a:pPr>
            <a:r>
              <a:rPr lang="en"/>
              <a:t>in enrolling in a course and the messages </a:t>
            </a:r>
            <a:endParaRPr/>
          </a:p>
          <a:p>
            <a:pPr indent="0" lvl="0" marL="0" rtl="0" algn="l">
              <a:spcBef>
                <a:spcPts val="1200"/>
              </a:spcBef>
              <a:spcAft>
                <a:spcPts val="0"/>
              </a:spcAft>
              <a:buNone/>
            </a:pPr>
            <a:r>
              <a:rPr lang="en"/>
              <a:t>t</a:t>
            </a:r>
            <a:r>
              <a:rPr lang="en"/>
              <a:t>hey exchange over time during the </a:t>
            </a:r>
            <a:endParaRPr/>
          </a:p>
          <a:p>
            <a:pPr indent="0" lvl="0" marL="0" rtl="0" algn="l">
              <a:spcBef>
                <a:spcPts val="1200"/>
              </a:spcBef>
              <a:spcAft>
                <a:spcPts val="1200"/>
              </a:spcAft>
              <a:buNone/>
            </a:pPr>
            <a:r>
              <a:rPr lang="en"/>
              <a:t>Interaction during enrollment</a:t>
            </a:r>
            <a:endParaRPr/>
          </a:p>
        </p:txBody>
      </p:sp>
      <p:pic>
        <p:nvPicPr>
          <p:cNvPr id="156" name="Google Shape;156;p16"/>
          <p:cNvPicPr preferRelativeResize="0"/>
          <p:nvPr/>
        </p:nvPicPr>
        <p:blipFill>
          <a:blip r:embed="rId3">
            <a:alphaModFix/>
          </a:blip>
          <a:stretch>
            <a:fillRect/>
          </a:stretch>
        </p:blipFill>
        <p:spPr>
          <a:xfrm>
            <a:off x="4447000" y="875200"/>
            <a:ext cx="4697000" cy="398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 - State Diagram</a:t>
            </a:r>
            <a:endParaRPr/>
          </a:p>
        </p:txBody>
      </p:sp>
      <p:sp>
        <p:nvSpPr>
          <p:cNvPr id="162" name="Google Shape;162;p17"/>
          <p:cNvSpPr txBox="1"/>
          <p:nvPr>
            <p:ph idx="1" type="body"/>
          </p:nvPr>
        </p:nvSpPr>
        <p:spPr>
          <a:xfrm>
            <a:off x="329725" y="14859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state </a:t>
            </a:r>
            <a:r>
              <a:rPr lang="en"/>
              <a:t>diagram</a:t>
            </a:r>
            <a:r>
              <a:rPr lang="en"/>
              <a:t> describes  the </a:t>
            </a:r>
            <a:endParaRPr/>
          </a:p>
          <a:p>
            <a:pPr indent="0" lvl="0" marL="0" rtl="0" algn="l">
              <a:spcBef>
                <a:spcPts val="1200"/>
              </a:spcBef>
              <a:spcAft>
                <a:spcPts val="0"/>
              </a:spcAft>
              <a:buNone/>
            </a:pPr>
            <a:r>
              <a:rPr lang="en"/>
              <a:t>Behavior of the single object in response </a:t>
            </a:r>
            <a:endParaRPr/>
          </a:p>
          <a:p>
            <a:pPr indent="0" lvl="0" marL="0" rtl="0" algn="l">
              <a:spcBef>
                <a:spcPts val="1200"/>
              </a:spcBef>
              <a:spcAft>
                <a:spcPts val="0"/>
              </a:spcAft>
              <a:buNone/>
            </a:pPr>
            <a:r>
              <a:rPr lang="en"/>
              <a:t>t</a:t>
            </a:r>
            <a:r>
              <a:rPr lang="en"/>
              <a:t>o the series of events that follow in the</a:t>
            </a:r>
            <a:endParaRPr/>
          </a:p>
          <a:p>
            <a:pPr indent="0" lvl="0" marL="0" rtl="0" algn="l">
              <a:spcBef>
                <a:spcPts val="1200"/>
              </a:spcBef>
              <a:spcAft>
                <a:spcPts val="1200"/>
              </a:spcAft>
              <a:buNone/>
            </a:pPr>
            <a:r>
              <a:rPr lang="en"/>
              <a:t>Course Selector system.</a:t>
            </a:r>
            <a:endParaRPr/>
          </a:p>
        </p:txBody>
      </p:sp>
      <p:pic>
        <p:nvPicPr>
          <p:cNvPr id="163" name="Google Shape;163;p17"/>
          <p:cNvPicPr preferRelativeResize="0"/>
          <p:nvPr/>
        </p:nvPicPr>
        <p:blipFill>
          <a:blip r:embed="rId3">
            <a:alphaModFix/>
          </a:blip>
          <a:stretch>
            <a:fillRect/>
          </a:stretch>
        </p:blipFill>
        <p:spPr>
          <a:xfrm>
            <a:off x="3485850" y="1225350"/>
            <a:ext cx="5589150" cy="227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Register and Enrollment</a:t>
            </a:r>
            <a:endParaRPr/>
          </a:p>
        </p:txBody>
      </p:sp>
      <p:sp>
        <p:nvSpPr>
          <p:cNvPr id="169" name="Google Shape;169;p18"/>
          <p:cNvSpPr txBox="1"/>
          <p:nvPr>
            <p:ph idx="1" type="body"/>
          </p:nvPr>
        </p:nvSpPr>
        <p:spPr>
          <a:xfrm>
            <a:off x="283875" y="1598975"/>
            <a:ext cx="4182900" cy="28332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
              <a:t>Simple design, focused on functionality over presentation.</a:t>
            </a:r>
            <a:endParaRPr/>
          </a:p>
          <a:p>
            <a:pPr indent="-298767" lvl="0" marL="457200" rtl="0" algn="l">
              <a:spcBef>
                <a:spcPts val="0"/>
              </a:spcBef>
              <a:spcAft>
                <a:spcPts val="0"/>
              </a:spcAft>
              <a:buSzPct val="100000"/>
              <a:buChar char="-"/>
            </a:pPr>
            <a:r>
              <a:rPr lang="en"/>
              <a:t>Works by making connection to MySQL </a:t>
            </a:r>
            <a:r>
              <a:rPr lang="en"/>
              <a:t>database using PHP script</a:t>
            </a:r>
            <a:endParaRPr/>
          </a:p>
          <a:p>
            <a:pPr indent="-298767" lvl="0" marL="457200" rtl="0" algn="l">
              <a:spcBef>
                <a:spcPts val="0"/>
              </a:spcBef>
              <a:spcAft>
                <a:spcPts val="0"/>
              </a:spcAft>
              <a:buSzPct val="100000"/>
              <a:buChar char="-"/>
            </a:pPr>
            <a:r>
              <a:rPr lang="en"/>
              <a:t>Script takes necessary data like email and password, and runs a query to add the user to the database</a:t>
            </a:r>
            <a:endParaRPr/>
          </a:p>
          <a:p>
            <a:pPr indent="-298767" lvl="0" marL="457200" rtl="0" algn="l">
              <a:spcBef>
                <a:spcPts val="0"/>
              </a:spcBef>
              <a:spcAft>
                <a:spcPts val="0"/>
              </a:spcAft>
              <a:buSzPct val="100000"/>
              <a:buChar char="-"/>
            </a:pPr>
            <a:r>
              <a:rPr lang="en"/>
              <a:t>For Logging in, we simply take the data from the HTML form, then perform a query to see if a record with that the username and password has been created before.</a:t>
            </a:r>
            <a:endParaRPr/>
          </a:p>
          <a:p>
            <a:pPr indent="-298767" lvl="0" marL="457200" rtl="0" algn="l">
              <a:spcBef>
                <a:spcPts val="0"/>
              </a:spcBef>
              <a:spcAft>
                <a:spcPts val="0"/>
              </a:spcAft>
              <a:buSzPct val="100000"/>
              <a:buChar char="-"/>
            </a:pPr>
            <a:r>
              <a:rPr lang="en"/>
              <a:t>For Enrollment, we add the user id and course id as a field in the user_courses table.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4779000" y="1115300"/>
            <a:ext cx="4182900" cy="2151779"/>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Website Design</a:t>
            </a:r>
            <a:endParaRPr/>
          </a:p>
        </p:txBody>
      </p:sp>
      <p:sp>
        <p:nvSpPr>
          <p:cNvPr id="176" name="Google Shape;176;p19"/>
          <p:cNvSpPr txBox="1"/>
          <p:nvPr>
            <p:ph idx="1" type="body"/>
          </p:nvPr>
        </p:nvSpPr>
        <p:spPr>
          <a:xfrm>
            <a:off x="1365750" y="12566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Available Courses page will showcase all the courses that someone has created in the table by creating a </a:t>
            </a:r>
            <a:r>
              <a:rPr lang="en"/>
              <a:t>query on the courses table.</a:t>
            </a:r>
            <a:endParaRPr/>
          </a:p>
          <a:p>
            <a:pPr indent="-311150" lvl="0" marL="457200" rtl="0" algn="l">
              <a:spcBef>
                <a:spcPts val="0"/>
              </a:spcBef>
              <a:spcAft>
                <a:spcPts val="0"/>
              </a:spcAft>
              <a:buSzPts val="1300"/>
              <a:buChar char="-"/>
            </a:pPr>
            <a:r>
              <a:rPr lang="en"/>
              <a:t>Using PHP, we are able to display all that data, one row at a time.</a:t>
            </a:r>
            <a:endParaRPr/>
          </a:p>
          <a:p>
            <a:pPr indent="-311150" lvl="0" marL="457200" rtl="0" algn="l">
              <a:spcBef>
                <a:spcPts val="0"/>
              </a:spcBef>
              <a:spcAft>
                <a:spcPts val="0"/>
              </a:spcAft>
              <a:buSzPts val="1300"/>
              <a:buChar char="-"/>
            </a:pPr>
            <a:r>
              <a:rPr lang="en"/>
              <a:t>Something similar is done for the My Courses page.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1792663" y="2442525"/>
            <a:ext cx="5632024" cy="22835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183" name="Google Shape;183;p20"/>
          <p:cNvSpPr txBox="1"/>
          <p:nvPr>
            <p:ph idx="1" type="body"/>
          </p:nvPr>
        </p:nvSpPr>
        <p:spPr>
          <a:xfrm>
            <a:off x="1365750" y="12566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Created a total of three tables in the database called </a:t>
            </a:r>
            <a:r>
              <a:rPr b="1" lang="en"/>
              <a:t>course_selector.</a:t>
            </a:r>
            <a:endParaRPr b="1"/>
          </a:p>
          <a:p>
            <a:pPr indent="-311150" lvl="0" marL="457200" rtl="0" algn="l">
              <a:spcBef>
                <a:spcPts val="0"/>
              </a:spcBef>
              <a:spcAft>
                <a:spcPts val="0"/>
              </a:spcAft>
              <a:buSzPts val="1300"/>
              <a:buChar char="-"/>
            </a:pPr>
            <a:r>
              <a:rPr b="1" lang="en"/>
              <a:t>users</a:t>
            </a:r>
            <a:r>
              <a:rPr lang="en"/>
              <a:t> table provides data like username, email and </a:t>
            </a:r>
            <a:r>
              <a:rPr lang="en"/>
              <a:t>password</a:t>
            </a:r>
            <a:endParaRPr/>
          </a:p>
          <a:p>
            <a:pPr indent="-311150" lvl="0" marL="457200" rtl="0" algn="l">
              <a:spcBef>
                <a:spcPts val="0"/>
              </a:spcBef>
              <a:spcAft>
                <a:spcPts val="0"/>
              </a:spcAft>
              <a:buSzPts val="1300"/>
              <a:buChar char="-"/>
            </a:pPr>
            <a:r>
              <a:rPr b="1" lang="en"/>
              <a:t>courses </a:t>
            </a:r>
            <a:r>
              <a:rPr lang="en"/>
              <a:t>table provides data like course_name, description and available_slots</a:t>
            </a:r>
            <a:endParaRPr/>
          </a:p>
          <a:p>
            <a:pPr indent="-311150" lvl="0" marL="457200" rtl="0" algn="l">
              <a:spcBef>
                <a:spcPts val="0"/>
              </a:spcBef>
              <a:spcAft>
                <a:spcPts val="0"/>
              </a:spcAft>
              <a:buSzPts val="1300"/>
              <a:buChar char="-"/>
            </a:pPr>
            <a:r>
              <a:rPr b="1" lang="en"/>
              <a:t>user_courses </a:t>
            </a:r>
            <a:r>
              <a:rPr lang="en"/>
              <a:t>provides a connection between the user id and the course id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4" name="Google Shape;184;p20"/>
          <p:cNvPicPr preferRelativeResize="0"/>
          <p:nvPr/>
        </p:nvPicPr>
        <p:blipFill rotWithShape="1">
          <a:blip r:embed="rId3">
            <a:alphaModFix/>
          </a:blip>
          <a:srcRect b="0" l="0" r="48498" t="0"/>
          <a:stretch/>
        </p:blipFill>
        <p:spPr>
          <a:xfrm>
            <a:off x="454975" y="2405800"/>
            <a:ext cx="2535775" cy="1096800"/>
          </a:xfrm>
          <a:prstGeom prst="rect">
            <a:avLst/>
          </a:prstGeom>
          <a:noFill/>
          <a:ln cap="flat" cmpd="sng" w="25400">
            <a:solidFill>
              <a:srgbClr val="000000"/>
            </a:solidFill>
            <a:prstDash val="solid"/>
            <a:miter lim="8000"/>
            <a:headEnd len="sm" w="sm" type="none"/>
            <a:tailEnd len="sm" w="sm" type="none"/>
          </a:ln>
        </p:spPr>
      </p:pic>
      <p:pic>
        <p:nvPicPr>
          <p:cNvPr id="185" name="Google Shape;185;p20"/>
          <p:cNvPicPr preferRelativeResize="0"/>
          <p:nvPr/>
        </p:nvPicPr>
        <p:blipFill rotWithShape="1">
          <a:blip r:embed="rId4">
            <a:alphaModFix/>
          </a:blip>
          <a:srcRect b="0" l="0" r="48885" t="0"/>
          <a:stretch/>
        </p:blipFill>
        <p:spPr>
          <a:xfrm>
            <a:off x="3276332" y="3148425"/>
            <a:ext cx="2591325" cy="1096800"/>
          </a:xfrm>
          <a:prstGeom prst="rect">
            <a:avLst/>
          </a:prstGeom>
          <a:noFill/>
          <a:ln cap="flat" cmpd="sng" w="25400">
            <a:solidFill>
              <a:srgbClr val="000000"/>
            </a:solidFill>
            <a:prstDash val="solid"/>
            <a:miter lim="8000"/>
            <a:headEnd len="sm" w="sm" type="none"/>
            <a:tailEnd len="sm" w="sm" type="none"/>
          </a:ln>
        </p:spPr>
      </p:pic>
      <p:pic>
        <p:nvPicPr>
          <p:cNvPr id="186" name="Google Shape;186;p20"/>
          <p:cNvPicPr preferRelativeResize="0"/>
          <p:nvPr/>
        </p:nvPicPr>
        <p:blipFill rotWithShape="1">
          <a:blip r:embed="rId5">
            <a:alphaModFix/>
          </a:blip>
          <a:srcRect b="0" l="0" r="48339" t="0"/>
          <a:stretch/>
        </p:blipFill>
        <p:spPr>
          <a:xfrm>
            <a:off x="6212250" y="3832188"/>
            <a:ext cx="2418626" cy="1012875"/>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PHP Code - Login / Register</a:t>
            </a:r>
            <a:endParaRPr/>
          </a:p>
        </p:txBody>
      </p:sp>
      <p:sp>
        <p:nvSpPr>
          <p:cNvPr id="192" name="Google Shape;192;p21"/>
          <p:cNvSpPr txBox="1"/>
          <p:nvPr>
            <p:ph idx="1" type="body"/>
          </p:nvPr>
        </p:nvSpPr>
        <p:spPr>
          <a:xfrm>
            <a:off x="458075" y="1605075"/>
            <a:ext cx="3687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get the necessary data from the login/register HTML page using a form.</a:t>
            </a:r>
            <a:endParaRPr/>
          </a:p>
          <a:p>
            <a:pPr indent="-311150" lvl="0" marL="457200" rtl="0" algn="l">
              <a:spcBef>
                <a:spcPts val="0"/>
              </a:spcBef>
              <a:spcAft>
                <a:spcPts val="0"/>
              </a:spcAft>
              <a:buSzPts val="1300"/>
              <a:buChar char="-"/>
            </a:pPr>
            <a:r>
              <a:rPr lang="en"/>
              <a:t>We do some error checking on the username and password</a:t>
            </a:r>
            <a:endParaRPr/>
          </a:p>
          <a:p>
            <a:pPr indent="-311150" lvl="0" marL="457200" rtl="0" algn="l">
              <a:spcBef>
                <a:spcPts val="0"/>
              </a:spcBef>
              <a:spcAft>
                <a:spcPts val="0"/>
              </a:spcAft>
              <a:buSzPts val="1300"/>
              <a:buChar char="-"/>
            </a:pPr>
            <a:r>
              <a:rPr lang="en"/>
              <a:t>Then we perform a query to either add them to the users table (if we are registering) or we perform a query to find them (if we are logging in)</a:t>
            </a:r>
            <a:endParaRPr/>
          </a:p>
          <a:p>
            <a:pPr indent="-311150" lvl="0" marL="457200" rtl="0" algn="l">
              <a:spcBef>
                <a:spcPts val="0"/>
              </a:spcBef>
              <a:spcAft>
                <a:spcPts val="0"/>
              </a:spcAft>
              <a:buSzPts val="1300"/>
              <a:buChar char="-"/>
            </a:pPr>
            <a:r>
              <a:rPr lang="en"/>
              <a:t>If all goes well, we will push the user to the welcome page.</a:t>
            </a:r>
            <a:endParaRPr/>
          </a:p>
          <a:p>
            <a:pPr indent="0" lvl="0" marL="0" rtl="0" algn="l">
              <a:spcBef>
                <a:spcPts val="1200"/>
              </a:spcBef>
              <a:spcAft>
                <a:spcPts val="1200"/>
              </a:spcAft>
              <a:buNone/>
            </a:pPr>
            <a:r>
              <a:t/>
            </a:r>
            <a:endParaRPr/>
          </a:p>
        </p:txBody>
      </p:sp>
      <p:pic>
        <p:nvPicPr>
          <p:cNvPr id="193" name="Google Shape;193;p21"/>
          <p:cNvPicPr preferRelativeResize="0"/>
          <p:nvPr/>
        </p:nvPicPr>
        <p:blipFill>
          <a:blip r:embed="rId3">
            <a:alphaModFix/>
          </a:blip>
          <a:stretch>
            <a:fillRect/>
          </a:stretch>
        </p:blipFill>
        <p:spPr>
          <a:xfrm>
            <a:off x="4903775" y="981337"/>
            <a:ext cx="3886194" cy="2917102"/>
          </a:xfrm>
          <a:prstGeom prst="rect">
            <a:avLst/>
          </a:prstGeom>
          <a:noFill/>
          <a:ln>
            <a:noFill/>
          </a:ln>
        </p:spPr>
      </p:pic>
      <p:pic>
        <p:nvPicPr>
          <p:cNvPr id="194" name="Google Shape;194;p21"/>
          <p:cNvPicPr preferRelativeResize="0"/>
          <p:nvPr/>
        </p:nvPicPr>
        <p:blipFill rotWithShape="1">
          <a:blip r:embed="rId4">
            <a:alphaModFix/>
          </a:blip>
          <a:srcRect b="67374" l="0" r="0" t="0"/>
          <a:stretch/>
        </p:blipFill>
        <p:spPr>
          <a:xfrm>
            <a:off x="4867100" y="3898450"/>
            <a:ext cx="4079950" cy="1094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