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B3F-B237-4FAF-B35C-BE9EE9E6C09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376-14ED-4607-949D-5417D4EFB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69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B3F-B237-4FAF-B35C-BE9EE9E6C09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376-14ED-4607-949D-5417D4EFB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377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B3F-B237-4FAF-B35C-BE9EE9E6C09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376-14ED-4607-949D-5417D4EFB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942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B3F-B237-4FAF-B35C-BE9EE9E6C09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376-14ED-4607-949D-5417D4EFB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066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B3F-B237-4FAF-B35C-BE9EE9E6C09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376-14ED-4607-949D-5417D4EFB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4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B3F-B237-4FAF-B35C-BE9EE9E6C09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376-14ED-4607-949D-5417D4EFB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03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B3F-B237-4FAF-B35C-BE9EE9E6C09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376-14ED-4607-949D-5417D4EFB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16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B3F-B237-4FAF-B35C-BE9EE9E6C09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376-14ED-4607-949D-5417D4EFB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677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B3F-B237-4FAF-B35C-BE9EE9E6C09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376-14ED-4607-949D-5417D4EFB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B3F-B237-4FAF-B35C-BE9EE9E6C09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376-14ED-4607-949D-5417D4EFB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13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2B3F-B237-4FAF-B35C-BE9EE9E6C09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376-14ED-4607-949D-5417D4EFB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75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2B3F-B237-4FAF-B35C-BE9EE9E6C09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2376-14ED-4607-949D-5417D4EFB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497" y="1142984"/>
            <a:ext cx="9141503" cy="3214710"/>
          </a:xfrm>
          <a:prstGeom prst="rect">
            <a:avLst/>
          </a:prstGeom>
          <a:gradFill flip="none" rotWithShape="1">
            <a:gsLst>
              <a:gs pos="100000">
                <a:srgbClr val="DDF6FF"/>
              </a:gs>
              <a:gs pos="43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00298" y="1310569"/>
            <a:ext cx="5429288" cy="7868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>
            <a:outerShdw blurRad="762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3093717" y="1402582"/>
            <a:ext cx="4786823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맑은 고딕" pitchFamily="50" charset="-127"/>
                <a:ea typeface="맑은 고딕" pitchFamily="50" charset="-127"/>
              </a:rPr>
              <a:t>Brainchild Strategy</a:t>
            </a:r>
            <a:r>
              <a:rPr 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900" dirty="0" smtClean="0">
                <a:latin typeface="맑은 고딕" pitchFamily="50" charset="-127"/>
                <a:ea typeface="맑은 고딕" pitchFamily="50" charset="-127"/>
              </a:rPr>
              <a:t>provides the branding and corporate image with a highest quality of strategic business advice and practical solutions to assist multi-national corporations and organizations of all sizes in outperforming long term in the region and beyond with deep insight, political and economic perspective.</a:t>
            </a:r>
            <a:r>
              <a:rPr 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9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407104" y="1285860"/>
            <a:ext cx="1557892" cy="804289"/>
            <a:chOff x="1374693" y="1515127"/>
            <a:chExt cx="1526381" cy="1535906"/>
          </a:xfrm>
          <a:effectLst>
            <a:outerShdw blurRad="76200" sx="101000" sy="101000" algn="ctr" rotWithShape="0">
              <a:prstClr val="black">
                <a:alpha val="25000"/>
              </a:prstClr>
            </a:outerShdw>
          </a:effectLst>
        </p:grpSpPr>
        <p:sp>
          <p:nvSpPr>
            <p:cNvPr id="47" name="Rectangle 2"/>
            <p:cNvSpPr/>
            <p:nvPr/>
          </p:nvSpPr>
          <p:spPr>
            <a:xfrm rot="10800000">
              <a:off x="1374693" y="1515127"/>
              <a:ext cx="1526381" cy="1535906"/>
            </a:xfrm>
            <a:custGeom>
              <a:avLst/>
              <a:gdLst>
                <a:gd name="connsiteX0" fmla="*/ 0 w 1524000"/>
                <a:gd name="connsiteY0" fmla="*/ 0 h 1535905"/>
                <a:gd name="connsiteX1" fmla="*/ 1524000 w 1524000"/>
                <a:gd name="connsiteY1" fmla="*/ 0 h 1535905"/>
                <a:gd name="connsiteX2" fmla="*/ 1524000 w 1524000"/>
                <a:gd name="connsiteY2" fmla="*/ 1535905 h 1535905"/>
                <a:gd name="connsiteX3" fmla="*/ 0 w 1524000"/>
                <a:gd name="connsiteY3" fmla="*/ 1535905 h 1535905"/>
                <a:gd name="connsiteX4" fmla="*/ 0 w 1524000"/>
                <a:gd name="connsiteY4" fmla="*/ 0 h 1535905"/>
                <a:gd name="connsiteX0" fmla="*/ 0 w 1524000"/>
                <a:gd name="connsiteY0" fmla="*/ 0 h 1535905"/>
                <a:gd name="connsiteX1" fmla="*/ 1524000 w 1524000"/>
                <a:gd name="connsiteY1" fmla="*/ 0 h 1535905"/>
                <a:gd name="connsiteX2" fmla="*/ 1524000 w 1524000"/>
                <a:gd name="connsiteY2" fmla="*/ 1535905 h 1535905"/>
                <a:gd name="connsiteX3" fmla="*/ 0 w 1524000"/>
                <a:gd name="connsiteY3" fmla="*/ 1535905 h 1535905"/>
                <a:gd name="connsiteX4" fmla="*/ 0 w 1524000"/>
                <a:gd name="connsiteY4" fmla="*/ 478630 h 1535905"/>
                <a:gd name="connsiteX5" fmla="*/ 0 w 1524000"/>
                <a:gd name="connsiteY5" fmla="*/ 0 h 1535905"/>
                <a:gd name="connsiteX0" fmla="*/ 0 w 1524000"/>
                <a:gd name="connsiteY0" fmla="*/ 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6" fmla="*/ 0 w 1524000"/>
                <a:gd name="connsiteY6" fmla="*/ 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76250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6381"/>
                <a:gd name="connsiteY0" fmla="*/ 471487 h 1535906"/>
                <a:gd name="connsiteX1" fmla="*/ 478631 w 1526381"/>
                <a:gd name="connsiteY1" fmla="*/ 0 h 1535906"/>
                <a:gd name="connsiteX2" fmla="*/ 1526381 w 1526381"/>
                <a:gd name="connsiteY2" fmla="*/ 1 h 1535906"/>
                <a:gd name="connsiteX3" fmla="*/ 1526381 w 1526381"/>
                <a:gd name="connsiteY3" fmla="*/ 1535906 h 1535906"/>
                <a:gd name="connsiteX4" fmla="*/ 2381 w 1526381"/>
                <a:gd name="connsiteY4" fmla="*/ 1535906 h 1535906"/>
                <a:gd name="connsiteX5" fmla="*/ 0 w 1526381"/>
                <a:gd name="connsiteY5" fmla="*/ 471487 h 1535906"/>
                <a:gd name="connsiteX0" fmla="*/ 0 w 1526381"/>
                <a:gd name="connsiteY0" fmla="*/ 471487 h 1535906"/>
                <a:gd name="connsiteX1" fmla="*/ 478631 w 1526381"/>
                <a:gd name="connsiteY1" fmla="*/ 0 h 1535906"/>
                <a:gd name="connsiteX2" fmla="*/ 1526381 w 1526381"/>
                <a:gd name="connsiteY2" fmla="*/ 1 h 1535906"/>
                <a:gd name="connsiteX3" fmla="*/ 1526381 w 1526381"/>
                <a:gd name="connsiteY3" fmla="*/ 1535906 h 1535906"/>
                <a:gd name="connsiteX4" fmla="*/ 2381 w 1526381"/>
                <a:gd name="connsiteY4" fmla="*/ 1535906 h 1535906"/>
                <a:gd name="connsiteX5" fmla="*/ 0 w 1526381"/>
                <a:gd name="connsiteY5" fmla="*/ 471487 h 153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381" h="1535906">
                  <a:moveTo>
                    <a:pt x="0" y="471487"/>
                  </a:moveTo>
                  <a:cubicBezTo>
                    <a:pt x="108744" y="338136"/>
                    <a:pt x="372269" y="76200"/>
                    <a:pt x="478631" y="0"/>
                  </a:cubicBezTo>
                  <a:lnTo>
                    <a:pt x="1526381" y="1"/>
                  </a:lnTo>
                  <a:lnTo>
                    <a:pt x="1526381" y="1535906"/>
                  </a:lnTo>
                  <a:lnTo>
                    <a:pt x="2381" y="1535906"/>
                  </a:lnTo>
                  <a:cubicBezTo>
                    <a:pt x="1587" y="1181100"/>
                    <a:pt x="794" y="826293"/>
                    <a:pt x="0" y="47148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27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Rectangle 3"/>
            <p:cNvSpPr/>
            <p:nvPr/>
          </p:nvSpPr>
          <p:spPr>
            <a:xfrm rot="10800000">
              <a:off x="2423204" y="2581927"/>
              <a:ext cx="475488" cy="469106"/>
            </a:xfrm>
            <a:custGeom>
              <a:avLst/>
              <a:gdLst>
                <a:gd name="connsiteX0" fmla="*/ 0 w 475488"/>
                <a:gd name="connsiteY0" fmla="*/ 0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4" fmla="*/ 0 w 475488"/>
                <a:gd name="connsiteY4" fmla="*/ 0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88" h="469106">
                  <a:moveTo>
                    <a:pt x="0" y="469106"/>
                  </a:moveTo>
                  <a:cubicBezTo>
                    <a:pt x="153430" y="292473"/>
                    <a:pt x="314459" y="131039"/>
                    <a:pt x="475488" y="0"/>
                  </a:cubicBezTo>
                  <a:cubicBezTo>
                    <a:pt x="460290" y="118375"/>
                    <a:pt x="460290" y="312737"/>
                    <a:pt x="475488" y="469106"/>
                  </a:cubicBezTo>
                  <a:cubicBezTo>
                    <a:pt x="316992" y="469106"/>
                    <a:pt x="135699" y="453908"/>
                    <a:pt x="0" y="469106"/>
                  </a:cubicBezTo>
                  <a:close/>
                </a:path>
              </a:pathLst>
            </a:custGeom>
            <a:gradFill>
              <a:gsLst>
                <a:gs pos="70000">
                  <a:schemeClr val="accent2">
                    <a:lumMod val="20000"/>
                    <a:lumOff val="80000"/>
                  </a:schemeClr>
                </a:gs>
                <a:gs pos="1700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</a:gsLst>
              <a:lin ang="27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544116" y="1463706"/>
            <a:ext cx="956380" cy="2383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맑은 고딕" pitchFamily="50" charset="-127"/>
                <a:ea typeface="맑은 고딕" pitchFamily="50" charset="-127"/>
              </a:rPr>
              <a:t>International</a:t>
            </a:r>
          </a:p>
          <a:p>
            <a:r>
              <a:rPr lang="en-US" sz="900" b="1" dirty="0" smtClean="0">
                <a:latin typeface="맑은 고딕" pitchFamily="50" charset="-127"/>
                <a:ea typeface="맑은 고딕" pitchFamily="50" charset="-127"/>
              </a:rPr>
              <a:t>B2B Marketing </a:t>
            </a:r>
          </a:p>
          <a:p>
            <a:r>
              <a:rPr lang="en-US" sz="900" b="1" dirty="0" smtClean="0">
                <a:latin typeface="맑은 고딕" pitchFamily="50" charset="-127"/>
                <a:ea typeface="맑은 고딕" pitchFamily="50" charset="-127"/>
              </a:rPr>
              <a:t>Advisory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0298" y="3405252"/>
            <a:ext cx="5429288" cy="7868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>
            <a:outerShdw blurRad="762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3093717" y="3385157"/>
            <a:ext cx="47868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맑은 고딕" pitchFamily="50" charset="-127"/>
                <a:ea typeface="맑은 고딕" pitchFamily="50" charset="-127"/>
              </a:rPr>
              <a:t>Brainchild Insight </a:t>
            </a:r>
            <a:r>
              <a:rPr lang="en-US" sz="900" dirty="0" smtClean="0">
                <a:latin typeface="맑은 고딕" pitchFamily="50" charset="-127"/>
                <a:ea typeface="맑은 고딕" pitchFamily="50" charset="-127"/>
              </a:rPr>
              <a:t>provides customized business intelligence conferences, speaker solutions, and private board mentoring on a broad range of business issues in a variety of ways including keynotes, panel discussions and joint presentations. We also provide a value-added and cross-border financing solution by leveraging our extensive networks with institutional and private investor communities from across the globe.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407104" y="3383256"/>
            <a:ext cx="1557892" cy="804289"/>
            <a:chOff x="1374693" y="1515127"/>
            <a:chExt cx="1526381" cy="1535906"/>
          </a:xfrm>
          <a:effectLst>
            <a:outerShdw blurRad="76200" sx="101000" sy="101000" algn="ctr" rotWithShape="0">
              <a:prstClr val="black">
                <a:alpha val="25000"/>
              </a:prstClr>
            </a:outerShdw>
          </a:effectLst>
        </p:grpSpPr>
        <p:sp>
          <p:nvSpPr>
            <p:cNvPr id="52" name="Rectangle 2"/>
            <p:cNvSpPr/>
            <p:nvPr/>
          </p:nvSpPr>
          <p:spPr>
            <a:xfrm rot="10800000">
              <a:off x="1374693" y="1515127"/>
              <a:ext cx="1526381" cy="1535906"/>
            </a:xfrm>
            <a:custGeom>
              <a:avLst/>
              <a:gdLst>
                <a:gd name="connsiteX0" fmla="*/ 0 w 1524000"/>
                <a:gd name="connsiteY0" fmla="*/ 0 h 1535905"/>
                <a:gd name="connsiteX1" fmla="*/ 1524000 w 1524000"/>
                <a:gd name="connsiteY1" fmla="*/ 0 h 1535905"/>
                <a:gd name="connsiteX2" fmla="*/ 1524000 w 1524000"/>
                <a:gd name="connsiteY2" fmla="*/ 1535905 h 1535905"/>
                <a:gd name="connsiteX3" fmla="*/ 0 w 1524000"/>
                <a:gd name="connsiteY3" fmla="*/ 1535905 h 1535905"/>
                <a:gd name="connsiteX4" fmla="*/ 0 w 1524000"/>
                <a:gd name="connsiteY4" fmla="*/ 0 h 1535905"/>
                <a:gd name="connsiteX0" fmla="*/ 0 w 1524000"/>
                <a:gd name="connsiteY0" fmla="*/ 0 h 1535905"/>
                <a:gd name="connsiteX1" fmla="*/ 1524000 w 1524000"/>
                <a:gd name="connsiteY1" fmla="*/ 0 h 1535905"/>
                <a:gd name="connsiteX2" fmla="*/ 1524000 w 1524000"/>
                <a:gd name="connsiteY2" fmla="*/ 1535905 h 1535905"/>
                <a:gd name="connsiteX3" fmla="*/ 0 w 1524000"/>
                <a:gd name="connsiteY3" fmla="*/ 1535905 h 1535905"/>
                <a:gd name="connsiteX4" fmla="*/ 0 w 1524000"/>
                <a:gd name="connsiteY4" fmla="*/ 478630 h 1535905"/>
                <a:gd name="connsiteX5" fmla="*/ 0 w 1524000"/>
                <a:gd name="connsiteY5" fmla="*/ 0 h 1535905"/>
                <a:gd name="connsiteX0" fmla="*/ 0 w 1524000"/>
                <a:gd name="connsiteY0" fmla="*/ 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6" fmla="*/ 0 w 1524000"/>
                <a:gd name="connsiteY6" fmla="*/ 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76250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6381"/>
                <a:gd name="connsiteY0" fmla="*/ 471487 h 1535906"/>
                <a:gd name="connsiteX1" fmla="*/ 478631 w 1526381"/>
                <a:gd name="connsiteY1" fmla="*/ 0 h 1535906"/>
                <a:gd name="connsiteX2" fmla="*/ 1526381 w 1526381"/>
                <a:gd name="connsiteY2" fmla="*/ 1 h 1535906"/>
                <a:gd name="connsiteX3" fmla="*/ 1526381 w 1526381"/>
                <a:gd name="connsiteY3" fmla="*/ 1535906 h 1535906"/>
                <a:gd name="connsiteX4" fmla="*/ 2381 w 1526381"/>
                <a:gd name="connsiteY4" fmla="*/ 1535906 h 1535906"/>
                <a:gd name="connsiteX5" fmla="*/ 0 w 1526381"/>
                <a:gd name="connsiteY5" fmla="*/ 471487 h 1535906"/>
                <a:gd name="connsiteX0" fmla="*/ 0 w 1526381"/>
                <a:gd name="connsiteY0" fmla="*/ 471487 h 1535906"/>
                <a:gd name="connsiteX1" fmla="*/ 478631 w 1526381"/>
                <a:gd name="connsiteY1" fmla="*/ 0 h 1535906"/>
                <a:gd name="connsiteX2" fmla="*/ 1526381 w 1526381"/>
                <a:gd name="connsiteY2" fmla="*/ 1 h 1535906"/>
                <a:gd name="connsiteX3" fmla="*/ 1526381 w 1526381"/>
                <a:gd name="connsiteY3" fmla="*/ 1535906 h 1535906"/>
                <a:gd name="connsiteX4" fmla="*/ 2381 w 1526381"/>
                <a:gd name="connsiteY4" fmla="*/ 1535906 h 1535906"/>
                <a:gd name="connsiteX5" fmla="*/ 0 w 1526381"/>
                <a:gd name="connsiteY5" fmla="*/ 471487 h 153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381" h="1535906">
                  <a:moveTo>
                    <a:pt x="0" y="471487"/>
                  </a:moveTo>
                  <a:cubicBezTo>
                    <a:pt x="108744" y="338136"/>
                    <a:pt x="372269" y="76200"/>
                    <a:pt x="478631" y="0"/>
                  </a:cubicBezTo>
                  <a:lnTo>
                    <a:pt x="1526381" y="1"/>
                  </a:lnTo>
                  <a:lnTo>
                    <a:pt x="1526381" y="1535906"/>
                  </a:lnTo>
                  <a:lnTo>
                    <a:pt x="2381" y="1535906"/>
                  </a:lnTo>
                  <a:cubicBezTo>
                    <a:pt x="1587" y="1181100"/>
                    <a:pt x="794" y="826293"/>
                    <a:pt x="0" y="471487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27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Rectangle 3"/>
            <p:cNvSpPr/>
            <p:nvPr/>
          </p:nvSpPr>
          <p:spPr>
            <a:xfrm rot="10800000">
              <a:off x="2423204" y="2581927"/>
              <a:ext cx="475488" cy="469106"/>
            </a:xfrm>
            <a:custGeom>
              <a:avLst/>
              <a:gdLst>
                <a:gd name="connsiteX0" fmla="*/ 0 w 475488"/>
                <a:gd name="connsiteY0" fmla="*/ 0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4" fmla="*/ 0 w 475488"/>
                <a:gd name="connsiteY4" fmla="*/ 0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88" h="469106">
                  <a:moveTo>
                    <a:pt x="0" y="469106"/>
                  </a:moveTo>
                  <a:cubicBezTo>
                    <a:pt x="153430" y="292473"/>
                    <a:pt x="314459" y="131039"/>
                    <a:pt x="475488" y="0"/>
                  </a:cubicBezTo>
                  <a:cubicBezTo>
                    <a:pt x="460290" y="118375"/>
                    <a:pt x="460290" y="312737"/>
                    <a:pt x="475488" y="469106"/>
                  </a:cubicBezTo>
                  <a:cubicBezTo>
                    <a:pt x="316992" y="469106"/>
                    <a:pt x="135699" y="453908"/>
                    <a:pt x="0" y="469106"/>
                  </a:cubicBezTo>
                  <a:close/>
                </a:path>
              </a:pathLst>
            </a:custGeom>
            <a:gradFill>
              <a:gsLst>
                <a:gs pos="70000">
                  <a:schemeClr val="accent6">
                    <a:lumMod val="40000"/>
                    <a:lumOff val="60000"/>
                  </a:schemeClr>
                </a:gs>
                <a:gs pos="1700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  <a:gs pos="65000">
                  <a:schemeClr val="accent6">
                    <a:lumMod val="40000"/>
                    <a:lumOff val="60000"/>
                  </a:schemeClr>
                </a:gs>
              </a:gsLst>
              <a:lin ang="27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544116" y="3532260"/>
            <a:ext cx="966644" cy="108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맑은 고딕" pitchFamily="50" charset="-127"/>
                <a:ea typeface="맑은 고딕" pitchFamily="50" charset="-127"/>
              </a:rPr>
              <a:t>Intelligence Lab</a:t>
            </a:r>
            <a:endParaRPr 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1407104" y="2369997"/>
            <a:ext cx="5450912" cy="7868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>
            <a:outerShdw blurRad="762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56347" y="2457450"/>
            <a:ext cx="483016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b="1" dirty="0" smtClean="0">
                <a:latin typeface="맑은 고딕" pitchFamily="50" charset="-127"/>
                <a:ea typeface="맑은 고딕" pitchFamily="50" charset="-127"/>
              </a:rPr>
              <a:t>Brainchild Market </a:t>
            </a:r>
            <a:r>
              <a:rPr lang="en-US" sz="900" dirty="0" smtClean="0">
                <a:latin typeface="맑은 고딕" pitchFamily="50" charset="-127"/>
                <a:ea typeface="맑은 고딕" pitchFamily="50" charset="-127"/>
                <a:cs typeface="Apple SD 산돌고딕 Neo 일반체"/>
              </a:rPr>
              <a:t>supports resource/commodity/product producers with their international marketing efforts and assists commodity buyers with their procurement/sourcing efforts in securing supply. We offer comprehensive services across the transaction chain, from origination, negotiation, and structuring to logistics. </a:t>
            </a:r>
            <a:endParaRPr lang="en-US" sz="9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r>
              <a:rPr lang="en-US" sz="9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grpSp>
        <p:nvGrpSpPr>
          <p:cNvPr id="55" name="Group 54"/>
          <p:cNvGrpSpPr/>
          <p:nvPr/>
        </p:nvGrpSpPr>
        <p:grpSpPr>
          <a:xfrm flipH="1">
            <a:off x="6357950" y="2366554"/>
            <a:ext cx="1557892" cy="804289"/>
            <a:chOff x="1374693" y="1515127"/>
            <a:chExt cx="1526381" cy="1535906"/>
          </a:xfrm>
          <a:effectLst>
            <a:outerShdw blurRad="76200" sx="101000" sy="101000" algn="ctr" rotWithShape="0">
              <a:prstClr val="black">
                <a:alpha val="25000"/>
              </a:prstClr>
            </a:outerShdw>
          </a:effectLst>
        </p:grpSpPr>
        <p:sp>
          <p:nvSpPr>
            <p:cNvPr id="56" name="Rectangle 2"/>
            <p:cNvSpPr/>
            <p:nvPr/>
          </p:nvSpPr>
          <p:spPr>
            <a:xfrm rot="10800000">
              <a:off x="1374693" y="1515127"/>
              <a:ext cx="1526381" cy="1535906"/>
            </a:xfrm>
            <a:custGeom>
              <a:avLst/>
              <a:gdLst>
                <a:gd name="connsiteX0" fmla="*/ 0 w 1524000"/>
                <a:gd name="connsiteY0" fmla="*/ 0 h 1535905"/>
                <a:gd name="connsiteX1" fmla="*/ 1524000 w 1524000"/>
                <a:gd name="connsiteY1" fmla="*/ 0 h 1535905"/>
                <a:gd name="connsiteX2" fmla="*/ 1524000 w 1524000"/>
                <a:gd name="connsiteY2" fmla="*/ 1535905 h 1535905"/>
                <a:gd name="connsiteX3" fmla="*/ 0 w 1524000"/>
                <a:gd name="connsiteY3" fmla="*/ 1535905 h 1535905"/>
                <a:gd name="connsiteX4" fmla="*/ 0 w 1524000"/>
                <a:gd name="connsiteY4" fmla="*/ 0 h 1535905"/>
                <a:gd name="connsiteX0" fmla="*/ 0 w 1524000"/>
                <a:gd name="connsiteY0" fmla="*/ 0 h 1535905"/>
                <a:gd name="connsiteX1" fmla="*/ 1524000 w 1524000"/>
                <a:gd name="connsiteY1" fmla="*/ 0 h 1535905"/>
                <a:gd name="connsiteX2" fmla="*/ 1524000 w 1524000"/>
                <a:gd name="connsiteY2" fmla="*/ 1535905 h 1535905"/>
                <a:gd name="connsiteX3" fmla="*/ 0 w 1524000"/>
                <a:gd name="connsiteY3" fmla="*/ 1535905 h 1535905"/>
                <a:gd name="connsiteX4" fmla="*/ 0 w 1524000"/>
                <a:gd name="connsiteY4" fmla="*/ 478630 h 1535905"/>
                <a:gd name="connsiteX5" fmla="*/ 0 w 1524000"/>
                <a:gd name="connsiteY5" fmla="*/ 0 h 1535905"/>
                <a:gd name="connsiteX0" fmla="*/ 0 w 1524000"/>
                <a:gd name="connsiteY0" fmla="*/ 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6" fmla="*/ 0 w 1524000"/>
                <a:gd name="connsiteY6" fmla="*/ 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83394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4000"/>
                <a:gd name="connsiteY0" fmla="*/ 478631 h 1535906"/>
                <a:gd name="connsiteX1" fmla="*/ 476250 w 1524000"/>
                <a:gd name="connsiteY1" fmla="*/ 0 h 1535906"/>
                <a:gd name="connsiteX2" fmla="*/ 1524000 w 1524000"/>
                <a:gd name="connsiteY2" fmla="*/ 1 h 1535906"/>
                <a:gd name="connsiteX3" fmla="*/ 1524000 w 1524000"/>
                <a:gd name="connsiteY3" fmla="*/ 1535906 h 1535906"/>
                <a:gd name="connsiteX4" fmla="*/ 0 w 1524000"/>
                <a:gd name="connsiteY4" fmla="*/ 1535906 h 1535906"/>
                <a:gd name="connsiteX5" fmla="*/ 0 w 1524000"/>
                <a:gd name="connsiteY5" fmla="*/ 478631 h 1535906"/>
                <a:gd name="connsiteX0" fmla="*/ 0 w 1526381"/>
                <a:gd name="connsiteY0" fmla="*/ 471487 h 1535906"/>
                <a:gd name="connsiteX1" fmla="*/ 478631 w 1526381"/>
                <a:gd name="connsiteY1" fmla="*/ 0 h 1535906"/>
                <a:gd name="connsiteX2" fmla="*/ 1526381 w 1526381"/>
                <a:gd name="connsiteY2" fmla="*/ 1 h 1535906"/>
                <a:gd name="connsiteX3" fmla="*/ 1526381 w 1526381"/>
                <a:gd name="connsiteY3" fmla="*/ 1535906 h 1535906"/>
                <a:gd name="connsiteX4" fmla="*/ 2381 w 1526381"/>
                <a:gd name="connsiteY4" fmla="*/ 1535906 h 1535906"/>
                <a:gd name="connsiteX5" fmla="*/ 0 w 1526381"/>
                <a:gd name="connsiteY5" fmla="*/ 471487 h 1535906"/>
                <a:gd name="connsiteX0" fmla="*/ 0 w 1526381"/>
                <a:gd name="connsiteY0" fmla="*/ 471487 h 1535906"/>
                <a:gd name="connsiteX1" fmla="*/ 478631 w 1526381"/>
                <a:gd name="connsiteY1" fmla="*/ 0 h 1535906"/>
                <a:gd name="connsiteX2" fmla="*/ 1526381 w 1526381"/>
                <a:gd name="connsiteY2" fmla="*/ 1 h 1535906"/>
                <a:gd name="connsiteX3" fmla="*/ 1526381 w 1526381"/>
                <a:gd name="connsiteY3" fmla="*/ 1535906 h 1535906"/>
                <a:gd name="connsiteX4" fmla="*/ 2381 w 1526381"/>
                <a:gd name="connsiteY4" fmla="*/ 1535906 h 1535906"/>
                <a:gd name="connsiteX5" fmla="*/ 0 w 1526381"/>
                <a:gd name="connsiteY5" fmla="*/ 471487 h 153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381" h="1535906">
                  <a:moveTo>
                    <a:pt x="0" y="471487"/>
                  </a:moveTo>
                  <a:cubicBezTo>
                    <a:pt x="108744" y="338136"/>
                    <a:pt x="372269" y="76200"/>
                    <a:pt x="478631" y="0"/>
                  </a:cubicBezTo>
                  <a:lnTo>
                    <a:pt x="1526381" y="1"/>
                  </a:lnTo>
                  <a:lnTo>
                    <a:pt x="1526381" y="1535906"/>
                  </a:lnTo>
                  <a:lnTo>
                    <a:pt x="2381" y="1535906"/>
                  </a:lnTo>
                  <a:cubicBezTo>
                    <a:pt x="1587" y="1181100"/>
                    <a:pt x="794" y="826293"/>
                    <a:pt x="0" y="471487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Rectangle 3"/>
            <p:cNvSpPr/>
            <p:nvPr/>
          </p:nvSpPr>
          <p:spPr>
            <a:xfrm rot="10800000">
              <a:off x="2423204" y="2581927"/>
              <a:ext cx="475488" cy="469106"/>
            </a:xfrm>
            <a:custGeom>
              <a:avLst/>
              <a:gdLst>
                <a:gd name="connsiteX0" fmla="*/ 0 w 475488"/>
                <a:gd name="connsiteY0" fmla="*/ 0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4" fmla="*/ 0 w 475488"/>
                <a:gd name="connsiteY4" fmla="*/ 0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  <a:gd name="connsiteX0" fmla="*/ 0 w 475488"/>
                <a:gd name="connsiteY0" fmla="*/ 469106 h 469106"/>
                <a:gd name="connsiteX1" fmla="*/ 475488 w 475488"/>
                <a:gd name="connsiteY1" fmla="*/ 0 h 469106"/>
                <a:gd name="connsiteX2" fmla="*/ 475488 w 475488"/>
                <a:gd name="connsiteY2" fmla="*/ 469106 h 469106"/>
                <a:gd name="connsiteX3" fmla="*/ 0 w 475488"/>
                <a:gd name="connsiteY3" fmla="*/ 469106 h 46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88" h="469106">
                  <a:moveTo>
                    <a:pt x="0" y="469106"/>
                  </a:moveTo>
                  <a:cubicBezTo>
                    <a:pt x="153430" y="292473"/>
                    <a:pt x="314459" y="131039"/>
                    <a:pt x="475488" y="0"/>
                  </a:cubicBezTo>
                  <a:cubicBezTo>
                    <a:pt x="460290" y="118375"/>
                    <a:pt x="460290" y="312737"/>
                    <a:pt x="475488" y="469106"/>
                  </a:cubicBezTo>
                  <a:cubicBezTo>
                    <a:pt x="316992" y="469106"/>
                    <a:pt x="135699" y="453908"/>
                    <a:pt x="0" y="469106"/>
                  </a:cubicBezTo>
                  <a:close/>
                </a:path>
              </a:pathLst>
            </a:custGeom>
            <a:gradFill>
              <a:gsLst>
                <a:gs pos="70000">
                  <a:schemeClr val="accent3">
                    <a:lumMod val="40000"/>
                    <a:lumOff val="60000"/>
                  </a:schemeClr>
                </a:gs>
                <a:gs pos="17000">
                  <a:schemeClr val="accent3">
                    <a:lumMod val="75000"/>
                  </a:schemeClr>
                </a:gs>
                <a:gs pos="100000">
                  <a:schemeClr val="accent3"/>
                </a:gs>
                <a:gs pos="65000">
                  <a:schemeClr val="accent3">
                    <a:lumMod val="40000"/>
                    <a:lumOff val="60000"/>
                  </a:schemeClr>
                </a:gs>
              </a:gsLst>
              <a:lin ang="27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 flipH="1">
            <a:off x="6541021" y="2529979"/>
            <a:ext cx="1166073" cy="1733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맑은 고딕" pitchFamily="50" charset="-127"/>
                <a:ea typeface="맑은 고딕" pitchFamily="50" charset="-127"/>
              </a:rPr>
              <a:t>Trade Development</a:t>
            </a:r>
          </a:p>
          <a:p>
            <a:r>
              <a:rPr lang="en-US" sz="900" b="1" dirty="0" smtClean="0">
                <a:latin typeface="맑은 고딕" pitchFamily="50" charset="-127"/>
                <a:ea typeface="맑은 고딕" pitchFamily="50" charset="-127"/>
              </a:rPr>
              <a:t>&amp; Procurement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57148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mbria" pitchFamily="18" charset="0"/>
                <a:ea typeface="나눔고딕" charset="-127"/>
                <a:cs typeface="Apple SD 산돌고딕 Neo 일반체" charset="-127"/>
              </a:rPr>
              <a:t>BRAINCHILD PARTNERS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29"/>
          <p:cNvPicPr/>
          <p:nvPr/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48736" t="20249" r="45141" b="70339"/>
          <a:stretch/>
        </p:blipFill>
        <p:spPr bwMode="auto">
          <a:xfrm>
            <a:off x="4572000" y="285728"/>
            <a:ext cx="404813" cy="377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6072206"/>
            <a:ext cx="1103057" cy="22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7920" y="4786322"/>
            <a:ext cx="905028" cy="24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488" y="5429264"/>
            <a:ext cx="664298" cy="19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54650" y="4729383"/>
            <a:ext cx="617746" cy="34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38607" y="5464570"/>
            <a:ext cx="1233459" cy="17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29256" y="5393132"/>
            <a:ext cx="733110" cy="33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739676" y="4786322"/>
            <a:ext cx="799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 smtClean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CA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trategy</a:t>
            </a:r>
            <a:endParaRPr lang="en-CA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5918" y="5393132"/>
            <a:ext cx="66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en-CA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arket</a:t>
            </a:r>
            <a:endParaRPr lang="en-CA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7026" y="6000768"/>
            <a:ext cx="66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CA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nsight</a:t>
            </a:r>
            <a:endParaRPr lang="en-CA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3" descr="Manginas and Partners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9124" y="6000768"/>
            <a:ext cx="1378820" cy="403797"/>
          </a:xfrm>
          <a:prstGeom prst="rect">
            <a:avLst/>
          </a:prstGeom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86512" y="6072206"/>
            <a:ext cx="1214446" cy="18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45" descr="CenC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6172" y="4786322"/>
            <a:ext cx="1219850" cy="22061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00826" y="5421881"/>
            <a:ext cx="1285884" cy="29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071802" y="4714884"/>
            <a:ext cx="571504" cy="4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837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3">
      <a:dk1>
        <a:sysClr val="windowText" lastClr="000000"/>
      </a:dk1>
      <a:lt1>
        <a:sysClr val="window" lastClr="FFFFFF"/>
      </a:lt1>
      <a:dk2>
        <a:srgbClr val="1F497D"/>
      </a:dk2>
      <a:lt2>
        <a:srgbClr val="909090"/>
      </a:lt2>
      <a:accent1>
        <a:srgbClr val="7625B9"/>
      </a:accent1>
      <a:accent2>
        <a:srgbClr val="0077D0"/>
      </a:accent2>
      <a:accent3>
        <a:srgbClr val="FFC000"/>
      </a:accent3>
      <a:accent4>
        <a:srgbClr val="993366"/>
      </a:accent4>
      <a:accent5>
        <a:srgbClr val="DB6003"/>
      </a:accent5>
      <a:accent6>
        <a:srgbClr val="1B831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163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</dc:creator>
  <cp:lastModifiedBy>HyunsuhHyunbin</cp:lastModifiedBy>
  <cp:revision>32</cp:revision>
  <dcterms:created xsi:type="dcterms:W3CDTF">2013-03-20T10:49:49Z</dcterms:created>
  <dcterms:modified xsi:type="dcterms:W3CDTF">2015-06-03T05:06:02Z</dcterms:modified>
</cp:coreProperties>
</file>