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27"/>
  </p:notesMasterIdLst>
  <p:sldIdLst>
    <p:sldId id="256" r:id="rId2"/>
    <p:sldId id="489" r:id="rId3"/>
    <p:sldId id="485" r:id="rId4"/>
    <p:sldId id="486" r:id="rId5"/>
    <p:sldId id="487" r:id="rId6"/>
    <p:sldId id="488" r:id="rId7"/>
    <p:sldId id="491" r:id="rId8"/>
    <p:sldId id="493" r:id="rId9"/>
    <p:sldId id="494" r:id="rId10"/>
    <p:sldId id="495" r:id="rId11"/>
    <p:sldId id="496" r:id="rId12"/>
    <p:sldId id="497" r:id="rId13"/>
    <p:sldId id="499" r:id="rId14"/>
    <p:sldId id="500" r:id="rId15"/>
    <p:sldId id="501" r:id="rId16"/>
    <p:sldId id="512" r:id="rId17"/>
    <p:sldId id="515" r:id="rId18"/>
    <p:sldId id="520" r:id="rId19"/>
    <p:sldId id="518" r:id="rId20"/>
    <p:sldId id="519" r:id="rId21"/>
    <p:sldId id="521" r:id="rId22"/>
    <p:sldId id="522" r:id="rId23"/>
    <p:sldId id="523" r:id="rId24"/>
    <p:sldId id="524" r:id="rId25"/>
    <p:sldId id="525" r:id="rId26"/>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Tahoma" panose="020B0604030504040204" pitchFamily="34" charset="0"/>
        <a:ea typeface="華康儷楷書" pitchFamily="65" charset="-120"/>
        <a:cs typeface="+mn-cs"/>
      </a:defRPr>
    </a:lvl1pPr>
    <a:lvl2pPr marL="457200" algn="l" rtl="0" eaLnBrk="0" fontAlgn="base" hangingPunct="0">
      <a:spcBef>
        <a:spcPct val="0"/>
      </a:spcBef>
      <a:spcAft>
        <a:spcPct val="0"/>
      </a:spcAft>
      <a:defRPr kumimoji="1" kern="1200">
        <a:solidFill>
          <a:schemeClr val="tx1"/>
        </a:solidFill>
        <a:latin typeface="Tahoma" panose="020B0604030504040204" pitchFamily="34" charset="0"/>
        <a:ea typeface="華康儷楷書" pitchFamily="65" charset="-120"/>
        <a:cs typeface="+mn-cs"/>
      </a:defRPr>
    </a:lvl2pPr>
    <a:lvl3pPr marL="914400" algn="l" rtl="0" eaLnBrk="0" fontAlgn="base" hangingPunct="0">
      <a:spcBef>
        <a:spcPct val="0"/>
      </a:spcBef>
      <a:spcAft>
        <a:spcPct val="0"/>
      </a:spcAft>
      <a:defRPr kumimoji="1" kern="1200">
        <a:solidFill>
          <a:schemeClr val="tx1"/>
        </a:solidFill>
        <a:latin typeface="Tahoma" panose="020B0604030504040204" pitchFamily="34" charset="0"/>
        <a:ea typeface="華康儷楷書" pitchFamily="65" charset="-120"/>
        <a:cs typeface="+mn-cs"/>
      </a:defRPr>
    </a:lvl3pPr>
    <a:lvl4pPr marL="1371600" algn="l" rtl="0" eaLnBrk="0" fontAlgn="base" hangingPunct="0">
      <a:spcBef>
        <a:spcPct val="0"/>
      </a:spcBef>
      <a:spcAft>
        <a:spcPct val="0"/>
      </a:spcAft>
      <a:defRPr kumimoji="1" kern="1200">
        <a:solidFill>
          <a:schemeClr val="tx1"/>
        </a:solidFill>
        <a:latin typeface="Tahoma" panose="020B0604030504040204" pitchFamily="34" charset="0"/>
        <a:ea typeface="華康儷楷書" pitchFamily="65" charset="-120"/>
        <a:cs typeface="+mn-cs"/>
      </a:defRPr>
    </a:lvl4pPr>
    <a:lvl5pPr marL="1828800" algn="l" rtl="0" eaLnBrk="0" fontAlgn="base" hangingPunct="0">
      <a:spcBef>
        <a:spcPct val="0"/>
      </a:spcBef>
      <a:spcAft>
        <a:spcPct val="0"/>
      </a:spcAft>
      <a:defRPr kumimoji="1" kern="1200">
        <a:solidFill>
          <a:schemeClr val="tx1"/>
        </a:solidFill>
        <a:latin typeface="Tahoma" panose="020B0604030504040204" pitchFamily="34" charset="0"/>
        <a:ea typeface="華康儷楷書" pitchFamily="65" charset="-120"/>
        <a:cs typeface="+mn-cs"/>
      </a:defRPr>
    </a:lvl5pPr>
    <a:lvl6pPr marL="2286000" algn="l" defTabSz="914400" rtl="0" eaLnBrk="1" latinLnBrk="0" hangingPunct="1">
      <a:defRPr kumimoji="1" kern="1200">
        <a:solidFill>
          <a:schemeClr val="tx1"/>
        </a:solidFill>
        <a:latin typeface="Tahoma" panose="020B0604030504040204" pitchFamily="34" charset="0"/>
        <a:ea typeface="華康儷楷書" pitchFamily="65" charset="-120"/>
        <a:cs typeface="+mn-cs"/>
      </a:defRPr>
    </a:lvl6pPr>
    <a:lvl7pPr marL="2743200" algn="l" defTabSz="914400" rtl="0" eaLnBrk="1" latinLnBrk="0" hangingPunct="1">
      <a:defRPr kumimoji="1" kern="1200">
        <a:solidFill>
          <a:schemeClr val="tx1"/>
        </a:solidFill>
        <a:latin typeface="Tahoma" panose="020B0604030504040204" pitchFamily="34" charset="0"/>
        <a:ea typeface="華康儷楷書" pitchFamily="65" charset="-120"/>
        <a:cs typeface="+mn-cs"/>
      </a:defRPr>
    </a:lvl7pPr>
    <a:lvl8pPr marL="3200400" algn="l" defTabSz="914400" rtl="0" eaLnBrk="1" latinLnBrk="0" hangingPunct="1">
      <a:defRPr kumimoji="1" kern="1200">
        <a:solidFill>
          <a:schemeClr val="tx1"/>
        </a:solidFill>
        <a:latin typeface="Tahoma" panose="020B0604030504040204" pitchFamily="34" charset="0"/>
        <a:ea typeface="華康儷楷書" pitchFamily="65" charset="-120"/>
        <a:cs typeface="+mn-cs"/>
      </a:defRPr>
    </a:lvl8pPr>
    <a:lvl9pPr marL="3657600" algn="l" defTabSz="914400" rtl="0" eaLnBrk="1" latinLnBrk="0" hangingPunct="1">
      <a:defRPr kumimoji="1" kern="1200">
        <a:solidFill>
          <a:schemeClr val="tx1"/>
        </a:solidFill>
        <a:latin typeface="Tahoma" panose="020B0604030504040204" pitchFamily="34" charset="0"/>
        <a:ea typeface="華康儷楷書"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8" d="100"/>
          <a:sy n="128" d="100"/>
        </p:scale>
        <p:origin x="1742" y="5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D480D-B966-4E70-8B8E-61FD28C627A7}" type="datetimeFigureOut">
              <a:rPr lang="zh-TW" altLang="en-US" smtClean="0"/>
              <a:t>2019/12/18</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CEE0F-C831-46E8-AC87-DA2B74C812E9}" type="slidenum">
              <a:rPr lang="zh-TW" altLang="en-US" smtClean="0"/>
              <a:t>‹#›</a:t>
            </a:fld>
            <a:endParaRPr lang="zh-TW" altLang="en-US"/>
          </a:p>
        </p:txBody>
      </p:sp>
    </p:spTree>
    <p:extLst>
      <p:ext uri="{BB962C8B-B14F-4D97-AF65-F5344CB8AC3E}">
        <p14:creationId xmlns:p14="http://schemas.microsoft.com/office/powerpoint/2010/main" val="2347810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3800475" y="1789113"/>
            <a:ext cx="5340350" cy="5056187"/>
            <a:chOff x="2394" y="1127"/>
            <a:chExt cx="3364" cy="3185"/>
          </a:xfrm>
        </p:grpSpPr>
        <p:sp>
          <p:nvSpPr>
            <p:cNvPr id="5" name="Rectangle 3"/>
            <p:cNvSpPr>
              <a:spLocks noChangeArrowheads="1"/>
            </p:cNvSpPr>
            <p:nvPr/>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6" name="Oval 4"/>
            <p:cNvSpPr>
              <a:spLocks noChangeArrowheads="1"/>
            </p:cNvSpPr>
            <p:nvPr/>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7" name="Rectangle 5"/>
            <p:cNvSpPr>
              <a:spLocks noChangeArrowheads="1"/>
            </p:cNvSpPr>
            <p:nvPr/>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 name="Freeform 6"/>
            <p:cNvSpPr>
              <a:spLocks noEditPoints="1"/>
            </p:cNvSpPr>
            <p:nvPr/>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9" name="Rectangle 7"/>
            <p:cNvSpPr>
              <a:spLocks noChangeArrowheads="1"/>
            </p:cNvSpPr>
            <p:nvPr/>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10" name="Rectangle 8"/>
            <p:cNvSpPr>
              <a:spLocks noChangeArrowheads="1"/>
            </p:cNvSpPr>
            <p:nvPr/>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11" name="Rectangle 9"/>
            <p:cNvSpPr>
              <a:spLocks noChangeArrowheads="1"/>
            </p:cNvSpPr>
            <p:nvPr/>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12" name="Rectangle 10"/>
            <p:cNvSpPr>
              <a:spLocks noChangeArrowheads="1"/>
            </p:cNvSpPr>
            <p:nvPr/>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13" name="Rectangle 11"/>
            <p:cNvSpPr>
              <a:spLocks noChangeArrowheads="1"/>
            </p:cNvSpPr>
            <p:nvPr/>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14" name="Freeform 12"/>
            <p:cNvSpPr>
              <a:spLocks/>
            </p:cNvSpPr>
            <p:nvPr/>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15" name="Freeform 13"/>
            <p:cNvSpPr>
              <a:spLocks/>
            </p:cNvSpPr>
            <p:nvPr/>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16" name="Freeform 14"/>
            <p:cNvSpPr>
              <a:spLocks/>
            </p:cNvSpPr>
            <p:nvPr/>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17" name="Freeform 15"/>
            <p:cNvSpPr>
              <a:spLocks/>
            </p:cNvSpPr>
            <p:nvPr/>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18" name="Freeform 16"/>
            <p:cNvSpPr>
              <a:spLocks/>
            </p:cNvSpPr>
            <p:nvPr/>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19" name="Freeform 17"/>
            <p:cNvSpPr>
              <a:spLocks noEditPoints="1"/>
            </p:cNvSpPr>
            <p:nvPr/>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0" name="Freeform 18"/>
            <p:cNvSpPr>
              <a:spLocks noEditPoints="1"/>
            </p:cNvSpPr>
            <p:nvPr/>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1" name="Freeform 19"/>
            <p:cNvSpPr>
              <a:spLocks/>
            </p:cNvSpPr>
            <p:nvPr/>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2" name="Freeform 20"/>
            <p:cNvSpPr>
              <a:spLocks noEditPoints="1"/>
            </p:cNvSpPr>
            <p:nvPr/>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3" name="Freeform 21"/>
            <p:cNvSpPr>
              <a:spLocks noEditPoints="1"/>
            </p:cNvSpPr>
            <p:nvPr/>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4" name="Freeform 22"/>
            <p:cNvSpPr>
              <a:spLocks noEditPoints="1"/>
            </p:cNvSpPr>
            <p:nvPr/>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5" name="Freeform 23"/>
            <p:cNvSpPr>
              <a:spLocks/>
            </p:cNvSpPr>
            <p:nvPr/>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6" name="Freeform 24"/>
            <p:cNvSpPr>
              <a:spLocks noEditPoints="1"/>
            </p:cNvSpPr>
            <p:nvPr/>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7" name="Freeform 25"/>
            <p:cNvSpPr>
              <a:spLocks noEditPoints="1"/>
            </p:cNvSpPr>
            <p:nvPr/>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8" name="Freeform 26"/>
            <p:cNvSpPr>
              <a:spLocks noEditPoints="1"/>
            </p:cNvSpPr>
            <p:nvPr/>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29" name="Oval 27"/>
            <p:cNvSpPr>
              <a:spLocks noChangeArrowheads="1"/>
            </p:cNvSpPr>
            <p:nvPr/>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30" name="Oval 28"/>
            <p:cNvSpPr>
              <a:spLocks noChangeArrowheads="1"/>
            </p:cNvSpPr>
            <p:nvPr/>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31" name="Oval 29"/>
            <p:cNvSpPr>
              <a:spLocks noChangeArrowheads="1"/>
            </p:cNvSpPr>
            <p:nvPr/>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32" name="Freeform 30"/>
            <p:cNvSpPr>
              <a:spLocks noEditPoints="1"/>
            </p:cNvSpPr>
            <p:nvPr/>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33" name="Freeform 31"/>
            <p:cNvSpPr>
              <a:spLocks noEditPoints="1"/>
            </p:cNvSpPr>
            <p:nvPr/>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34" name="Rectangle 32"/>
            <p:cNvSpPr>
              <a:spLocks noChangeArrowheads="1"/>
            </p:cNvSpPr>
            <p:nvPr/>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35" name="Rectangle 33"/>
            <p:cNvSpPr>
              <a:spLocks noChangeArrowheads="1"/>
            </p:cNvSpPr>
            <p:nvPr/>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36" name="AutoShape 34"/>
            <p:cNvSpPr>
              <a:spLocks noChangeArrowheads="1"/>
            </p:cNvSpPr>
            <p:nvPr/>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37" name="Freeform 35"/>
            <p:cNvSpPr>
              <a:spLocks/>
            </p:cNvSpPr>
            <p:nvPr/>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38" name="Freeform 36"/>
            <p:cNvSpPr>
              <a:spLocks/>
            </p:cNvSpPr>
            <p:nvPr/>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grpSp>
      <p:sp>
        <p:nvSpPr>
          <p:cNvPr id="89127" name="Rectangle 39"/>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dirty="0"/>
              <a:t>按一下以編輯母片副標題樣式</a:t>
            </a:r>
          </a:p>
        </p:txBody>
      </p:sp>
      <p:sp>
        <p:nvSpPr>
          <p:cNvPr id="89128" name="Rectangle 40"/>
          <p:cNvSpPr>
            <a:spLocks noGrp="1" noChangeArrowheads="1"/>
          </p:cNvSpPr>
          <p:nvPr>
            <p:ph type="ctrTitle"/>
          </p:nvPr>
        </p:nvSpPr>
        <p:spPr>
          <a:xfrm>
            <a:off x="685800" y="1768475"/>
            <a:ext cx="7772400" cy="1736725"/>
          </a:xfrm>
        </p:spPr>
        <p:txBody>
          <a:bodyPr anchor="b" anchorCtr="1"/>
          <a:lstStyle>
            <a:lvl1pPr>
              <a:defRPr sz="5400"/>
            </a:lvl1pPr>
          </a:lstStyle>
          <a:p>
            <a:r>
              <a:rPr lang="zh-TW" altLang="en-US" dirty="0"/>
              <a:t>按一下以編輯母片標題樣式</a:t>
            </a:r>
          </a:p>
        </p:txBody>
      </p:sp>
      <p:sp>
        <p:nvSpPr>
          <p:cNvPr id="39" name="Rectangle 37"/>
          <p:cNvSpPr>
            <a:spLocks noGrp="1" noChangeArrowheads="1"/>
          </p:cNvSpPr>
          <p:nvPr>
            <p:ph type="dt" sz="half" idx="10"/>
          </p:nvPr>
        </p:nvSpPr>
        <p:spPr/>
        <p:txBody>
          <a:bodyPr/>
          <a:lstStyle>
            <a:lvl1pPr>
              <a:defRPr/>
            </a:lvl1pPr>
          </a:lstStyle>
          <a:p>
            <a:pPr>
              <a:defRPr/>
            </a:pPr>
            <a:endParaRPr lang="en-US" altLang="zh-TW"/>
          </a:p>
        </p:txBody>
      </p:sp>
      <p:sp>
        <p:nvSpPr>
          <p:cNvPr id="40" name="Rectangle 38"/>
          <p:cNvSpPr>
            <a:spLocks noGrp="1" noChangeArrowheads="1"/>
          </p:cNvSpPr>
          <p:nvPr>
            <p:ph type="ftr" sz="quarter" idx="11"/>
          </p:nvPr>
        </p:nvSpPr>
        <p:spPr/>
        <p:txBody>
          <a:bodyPr/>
          <a:lstStyle>
            <a:lvl1pPr>
              <a:defRPr/>
            </a:lvl1pPr>
          </a:lstStyle>
          <a:p>
            <a:pPr>
              <a:defRPr/>
            </a:pPr>
            <a:endParaRPr lang="en-US" altLang="zh-TW"/>
          </a:p>
        </p:txBody>
      </p:sp>
      <p:sp>
        <p:nvSpPr>
          <p:cNvPr id="41" name="Rectangle 41"/>
          <p:cNvSpPr>
            <a:spLocks noGrp="1" noChangeArrowheads="1"/>
          </p:cNvSpPr>
          <p:nvPr>
            <p:ph type="sldNum" sz="quarter" idx="12"/>
          </p:nvPr>
        </p:nvSpPr>
        <p:spPr/>
        <p:txBody>
          <a:bodyPr/>
          <a:lstStyle>
            <a:lvl1pPr>
              <a:defRPr/>
            </a:lvl1pPr>
          </a:lstStyle>
          <a:p>
            <a:pPr>
              <a:defRPr/>
            </a:pPr>
            <a:fld id="{9E9F15EA-BA5A-4328-95BA-36CD48BE0751}" type="slidenum">
              <a:rPr lang="en-US" altLang="zh-TW"/>
              <a:pPr>
                <a:defRPr/>
              </a:pPr>
              <a:t>‹#›</a:t>
            </a:fld>
            <a:endParaRPr lang="en-US" altLang="zh-TW" dirty="0"/>
          </a:p>
        </p:txBody>
      </p:sp>
    </p:spTree>
    <p:extLst>
      <p:ext uri="{BB962C8B-B14F-4D97-AF65-F5344CB8AC3E}">
        <p14:creationId xmlns:p14="http://schemas.microsoft.com/office/powerpoint/2010/main" val="170626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dirty="0"/>
              <a:t>按一下以編輯母片標題樣式</a:t>
            </a:r>
          </a:p>
        </p:txBody>
      </p:sp>
      <p:sp>
        <p:nvSpPr>
          <p:cNvPr id="3" name="直排文字版面配置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4B2320DF-9A0A-4A3D-8DCD-CD2E3844D5BF}" type="slidenum">
              <a:rPr lang="en-US" altLang="zh-TW"/>
              <a:pPr>
                <a:defRPr/>
              </a:pPr>
              <a:t>‹#›</a:t>
            </a:fld>
            <a:endParaRPr lang="en-US" altLang="zh-TW" dirty="0"/>
          </a:p>
        </p:txBody>
      </p:sp>
    </p:spTree>
    <p:extLst>
      <p:ext uri="{BB962C8B-B14F-4D97-AF65-F5344CB8AC3E}">
        <p14:creationId xmlns:p14="http://schemas.microsoft.com/office/powerpoint/2010/main" val="58357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7813"/>
            <a:ext cx="2057400" cy="5853112"/>
          </a:xfrm>
        </p:spPr>
        <p:txBody>
          <a:bodyPr vert="eaVert"/>
          <a:lstStyle>
            <a:lvl1pPr>
              <a:defRPr/>
            </a:lvl1pPr>
          </a:lstStyle>
          <a:p>
            <a:r>
              <a:rPr lang="zh-TW" altLang="en-US" dirty="0"/>
              <a:t>按一下以編輯母片標題樣式</a:t>
            </a:r>
          </a:p>
        </p:txBody>
      </p:sp>
      <p:sp>
        <p:nvSpPr>
          <p:cNvPr id="3" name="直排文字版面配置區 2"/>
          <p:cNvSpPr>
            <a:spLocks noGrp="1"/>
          </p:cNvSpPr>
          <p:nvPr>
            <p:ph type="body" orient="vert" idx="1"/>
          </p:nvPr>
        </p:nvSpPr>
        <p:spPr>
          <a:xfrm>
            <a:off x="457200" y="277813"/>
            <a:ext cx="6019800" cy="5853112"/>
          </a:xfrm>
        </p:spPr>
        <p:txBody>
          <a:bodyPr vert="eaVert"/>
          <a:lstStyle>
            <a:lvl1pPr>
              <a:defRPr/>
            </a:lvl1pPr>
            <a:lvl2pPr>
              <a:defRPr/>
            </a:lvl2pPr>
            <a:lvl3pPr>
              <a:defRPr/>
            </a:lvl3pPr>
            <a:lvl4pPr>
              <a:defRPr/>
            </a:lvl4pPr>
            <a:lvl5pPr>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FAA20FF3-C996-4D14-9098-B71E8679FD1B}" type="slidenum">
              <a:rPr lang="en-US" altLang="zh-TW"/>
              <a:pPr>
                <a:defRPr/>
              </a:pPr>
              <a:t>‹#›</a:t>
            </a:fld>
            <a:endParaRPr lang="en-US" altLang="zh-TW" dirty="0"/>
          </a:p>
        </p:txBody>
      </p:sp>
    </p:spTree>
    <p:extLst>
      <p:ext uri="{BB962C8B-B14F-4D97-AF65-F5344CB8AC3E}">
        <p14:creationId xmlns:p14="http://schemas.microsoft.com/office/powerpoint/2010/main" val="1927221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143000"/>
          </a:xfrm>
        </p:spPr>
        <p:txBody>
          <a:bodyPr/>
          <a:lstStyle>
            <a:lvl1pPr>
              <a:defRPr/>
            </a:lvl1pPr>
          </a:lstStyle>
          <a:p>
            <a:r>
              <a:rPr lang="zh-TW" altLang="en-US" dirty="0"/>
              <a:t>按一下以編輯母片標題樣式</a:t>
            </a:r>
          </a:p>
        </p:txBody>
      </p:sp>
      <p:sp>
        <p:nvSpPr>
          <p:cNvPr id="3" name="表格版面配置區 2"/>
          <p:cNvSpPr>
            <a:spLocks noGrp="1"/>
          </p:cNvSpPr>
          <p:nvPr>
            <p:ph type="tbl" idx="1"/>
          </p:nvPr>
        </p:nvSpPr>
        <p:spPr>
          <a:xfrm>
            <a:off x="457200" y="1600200"/>
            <a:ext cx="8229600" cy="4530725"/>
          </a:xfrm>
        </p:spPr>
        <p:txBody>
          <a:bodyPr/>
          <a:lstStyle>
            <a:lvl1pPr>
              <a:defRPr/>
            </a:lvl1pPr>
          </a:lstStyle>
          <a:p>
            <a:pPr lvl="0"/>
            <a:endParaRPr lang="zh-TW" altLang="en-US" noProof="0" dirty="0"/>
          </a:p>
        </p:txBody>
      </p:sp>
      <p:sp>
        <p:nvSpPr>
          <p:cNvPr id="4"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B19AFEA4-1D9B-42B4-B4DE-367DD46A8A48}" type="slidenum">
              <a:rPr lang="en-US" altLang="zh-TW"/>
              <a:pPr>
                <a:defRPr/>
              </a:pPr>
              <a:t>‹#›</a:t>
            </a:fld>
            <a:endParaRPr lang="en-US" altLang="zh-TW" dirty="0"/>
          </a:p>
        </p:txBody>
      </p:sp>
    </p:spTree>
    <p:extLst>
      <p:ext uri="{BB962C8B-B14F-4D97-AF65-F5344CB8AC3E}">
        <p14:creationId xmlns:p14="http://schemas.microsoft.com/office/powerpoint/2010/main" val="194460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dirty="0"/>
              <a:t>按一下以編輯母片標題樣式</a:t>
            </a:r>
          </a:p>
        </p:txBody>
      </p:sp>
      <p:sp>
        <p:nvSpPr>
          <p:cNvPr id="3" name="內容版面配置區 2"/>
          <p:cNvSpPr>
            <a:spLocks noGrp="1"/>
          </p:cNvSpPr>
          <p:nvPr>
            <p:ph idx="1"/>
          </p:nvPr>
        </p:nvSpPr>
        <p:spPr/>
        <p:txBody>
          <a:bodyPr/>
          <a:lstStyle>
            <a:lvl1pPr>
              <a:defRPr/>
            </a:lvl1pPr>
            <a:lvl2pPr>
              <a:defRPr/>
            </a:lvl2pPr>
            <a:lvl3pPr>
              <a:defRPr/>
            </a:lvl3pPr>
            <a:lvl4pPr>
              <a:defRPr/>
            </a:lvl4pPr>
            <a:lvl5pPr>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B4368E8A-387D-43A0-951B-89F05B92AA21}" type="slidenum">
              <a:rPr lang="en-US" altLang="zh-TW"/>
              <a:pPr>
                <a:defRPr/>
              </a:pPr>
              <a:t>‹#›</a:t>
            </a:fld>
            <a:endParaRPr lang="en-US" altLang="zh-TW" dirty="0"/>
          </a:p>
        </p:txBody>
      </p:sp>
    </p:spTree>
    <p:extLst>
      <p:ext uri="{BB962C8B-B14F-4D97-AF65-F5344CB8AC3E}">
        <p14:creationId xmlns:p14="http://schemas.microsoft.com/office/powerpoint/2010/main" val="4276947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dirty="0"/>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dirty="0"/>
              <a:t>按一下以編輯母片文字樣式</a:t>
            </a:r>
          </a:p>
        </p:txBody>
      </p:sp>
      <p:sp>
        <p:nvSpPr>
          <p:cNvPr id="4"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1"/>
          <p:cNvSpPr>
            <a:spLocks noGrp="1" noChangeArrowheads="1"/>
          </p:cNvSpPr>
          <p:nvPr>
            <p:ph type="sldNum" sz="quarter" idx="12"/>
          </p:nvPr>
        </p:nvSpPr>
        <p:spPr>
          <a:ln/>
        </p:spPr>
        <p:txBody>
          <a:bodyPr/>
          <a:lstStyle>
            <a:lvl1pPr>
              <a:defRPr/>
            </a:lvl1pPr>
          </a:lstStyle>
          <a:p>
            <a:pPr>
              <a:defRPr/>
            </a:pPr>
            <a:fld id="{0AFBBE29-F2D7-4E74-9809-59ECD3D7987A}" type="slidenum">
              <a:rPr lang="en-US" altLang="zh-TW"/>
              <a:pPr>
                <a:defRPr/>
              </a:pPr>
              <a:t>‹#›</a:t>
            </a:fld>
            <a:endParaRPr lang="en-US" altLang="zh-TW" dirty="0"/>
          </a:p>
        </p:txBody>
      </p:sp>
    </p:spTree>
    <p:extLst>
      <p:ext uri="{BB962C8B-B14F-4D97-AF65-F5344CB8AC3E}">
        <p14:creationId xmlns:p14="http://schemas.microsoft.com/office/powerpoint/2010/main" val="2000492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dirty="0"/>
              <a:t>按一下以編輯母片標題樣式</a:t>
            </a:r>
          </a:p>
        </p:txBody>
      </p:sp>
      <p:sp>
        <p:nvSpPr>
          <p:cNvPr id="3" name="內容版面配置區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內容版面配置區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47E1C7F7-2D87-473D-B225-A07845FDCBFC}" type="slidenum">
              <a:rPr lang="en-US" altLang="zh-TW"/>
              <a:pPr>
                <a:defRPr/>
              </a:pPr>
              <a:t>‹#›</a:t>
            </a:fld>
            <a:endParaRPr lang="en-US" altLang="zh-TW" dirty="0"/>
          </a:p>
        </p:txBody>
      </p:sp>
    </p:spTree>
    <p:extLst>
      <p:ext uri="{BB962C8B-B14F-4D97-AF65-F5344CB8AC3E}">
        <p14:creationId xmlns:p14="http://schemas.microsoft.com/office/powerpoint/2010/main" val="3656454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dirty="0"/>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1"/>
          <p:cNvSpPr>
            <a:spLocks noGrp="1" noChangeArrowheads="1"/>
          </p:cNvSpPr>
          <p:nvPr>
            <p:ph type="sldNum" sz="quarter" idx="12"/>
          </p:nvPr>
        </p:nvSpPr>
        <p:spPr>
          <a:ln/>
        </p:spPr>
        <p:txBody>
          <a:bodyPr/>
          <a:lstStyle>
            <a:lvl1pPr>
              <a:defRPr/>
            </a:lvl1pPr>
          </a:lstStyle>
          <a:p>
            <a:pPr>
              <a:defRPr/>
            </a:pPr>
            <a:fld id="{F20F1705-187D-482F-AA6B-DE232D9FF7A0}" type="slidenum">
              <a:rPr lang="en-US" altLang="zh-TW"/>
              <a:pPr>
                <a:defRPr/>
              </a:pPr>
              <a:t>‹#›</a:t>
            </a:fld>
            <a:endParaRPr lang="en-US" altLang="zh-TW" dirty="0"/>
          </a:p>
        </p:txBody>
      </p:sp>
    </p:spTree>
    <p:extLst>
      <p:ext uri="{BB962C8B-B14F-4D97-AF65-F5344CB8AC3E}">
        <p14:creationId xmlns:p14="http://schemas.microsoft.com/office/powerpoint/2010/main" val="198701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dirty="0"/>
              <a:t>按一下以編輯母片標題樣式</a:t>
            </a:r>
          </a:p>
        </p:txBody>
      </p:sp>
      <p:sp>
        <p:nvSpPr>
          <p:cNvPr id="3"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1"/>
          <p:cNvSpPr>
            <a:spLocks noGrp="1" noChangeArrowheads="1"/>
          </p:cNvSpPr>
          <p:nvPr>
            <p:ph type="sldNum" sz="quarter" idx="12"/>
          </p:nvPr>
        </p:nvSpPr>
        <p:spPr>
          <a:ln/>
        </p:spPr>
        <p:txBody>
          <a:bodyPr/>
          <a:lstStyle>
            <a:lvl1pPr>
              <a:defRPr/>
            </a:lvl1pPr>
          </a:lstStyle>
          <a:p>
            <a:pPr>
              <a:defRPr/>
            </a:pPr>
            <a:fld id="{50A60D95-1FC1-44F2-AED8-275E15CDDE09}" type="slidenum">
              <a:rPr lang="en-US" altLang="zh-TW"/>
              <a:pPr>
                <a:defRPr/>
              </a:pPr>
              <a:t>‹#›</a:t>
            </a:fld>
            <a:endParaRPr lang="en-US" altLang="zh-TW" dirty="0"/>
          </a:p>
        </p:txBody>
      </p:sp>
    </p:spTree>
    <p:extLst>
      <p:ext uri="{BB962C8B-B14F-4D97-AF65-F5344CB8AC3E}">
        <p14:creationId xmlns:p14="http://schemas.microsoft.com/office/powerpoint/2010/main" val="338849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41"/>
          <p:cNvSpPr>
            <a:spLocks noGrp="1" noChangeArrowheads="1"/>
          </p:cNvSpPr>
          <p:nvPr>
            <p:ph type="sldNum" sz="quarter" idx="12"/>
          </p:nvPr>
        </p:nvSpPr>
        <p:spPr>
          <a:ln/>
        </p:spPr>
        <p:txBody>
          <a:bodyPr/>
          <a:lstStyle>
            <a:lvl1pPr>
              <a:defRPr/>
            </a:lvl1pPr>
          </a:lstStyle>
          <a:p>
            <a:pPr>
              <a:defRPr/>
            </a:pPr>
            <a:fld id="{FF67FBE5-3221-4E99-9E99-9FF8DDC0704D}" type="slidenum">
              <a:rPr lang="en-US" altLang="zh-TW"/>
              <a:pPr>
                <a:defRPr/>
              </a:pPr>
              <a:t>‹#›</a:t>
            </a:fld>
            <a:endParaRPr lang="en-US" altLang="zh-TW" dirty="0"/>
          </a:p>
        </p:txBody>
      </p:sp>
    </p:spTree>
    <p:extLst>
      <p:ext uri="{BB962C8B-B14F-4D97-AF65-F5344CB8AC3E}">
        <p14:creationId xmlns:p14="http://schemas.microsoft.com/office/powerpoint/2010/main" val="178948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dirty="0"/>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a:t>按一下以編輯母片文字樣式</a:t>
            </a:r>
          </a:p>
        </p:txBody>
      </p:sp>
      <p:sp>
        <p:nvSpPr>
          <p:cNvPr id="5"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6CC1DF26-DF41-482C-BF2E-F1563A383331}" type="slidenum">
              <a:rPr lang="en-US" altLang="zh-TW"/>
              <a:pPr>
                <a:defRPr/>
              </a:pPr>
              <a:t>‹#›</a:t>
            </a:fld>
            <a:endParaRPr lang="en-US" altLang="zh-TW" dirty="0"/>
          </a:p>
        </p:txBody>
      </p:sp>
    </p:spTree>
    <p:extLst>
      <p:ext uri="{BB962C8B-B14F-4D97-AF65-F5344CB8AC3E}">
        <p14:creationId xmlns:p14="http://schemas.microsoft.com/office/powerpoint/2010/main" val="70534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dirty="0"/>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dirty="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dirty="0"/>
              <a:t>按一下以編輯母片文字樣式</a:t>
            </a:r>
          </a:p>
        </p:txBody>
      </p:sp>
      <p:sp>
        <p:nvSpPr>
          <p:cNvPr id="5" name="Rectangle 39"/>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40"/>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1"/>
          <p:cNvSpPr>
            <a:spLocks noGrp="1" noChangeArrowheads="1"/>
          </p:cNvSpPr>
          <p:nvPr>
            <p:ph type="sldNum" sz="quarter" idx="12"/>
          </p:nvPr>
        </p:nvSpPr>
        <p:spPr>
          <a:ln/>
        </p:spPr>
        <p:txBody>
          <a:bodyPr/>
          <a:lstStyle>
            <a:lvl1pPr>
              <a:defRPr/>
            </a:lvl1pPr>
          </a:lstStyle>
          <a:p>
            <a:pPr>
              <a:defRPr/>
            </a:pPr>
            <a:fld id="{69AC5CB6-04F6-43DF-89A5-81E095FDDB2B}" type="slidenum">
              <a:rPr lang="en-US" altLang="zh-TW"/>
              <a:pPr>
                <a:defRPr/>
              </a:pPr>
              <a:t>‹#›</a:t>
            </a:fld>
            <a:endParaRPr lang="en-US" altLang="zh-TW" dirty="0"/>
          </a:p>
        </p:txBody>
      </p:sp>
    </p:spTree>
    <p:extLst>
      <p:ext uri="{BB962C8B-B14F-4D97-AF65-F5344CB8AC3E}">
        <p14:creationId xmlns:p14="http://schemas.microsoft.com/office/powerpoint/2010/main" val="242929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800475" y="1789113"/>
            <a:ext cx="5340350" cy="5056187"/>
            <a:chOff x="2394" y="1127"/>
            <a:chExt cx="3364" cy="3185"/>
          </a:xfrm>
        </p:grpSpPr>
        <p:sp>
          <p:nvSpPr>
            <p:cNvPr id="88067" name="Rectangle 3"/>
            <p:cNvSpPr>
              <a:spLocks noChangeArrowheads="1"/>
            </p:cNvSpPr>
            <p:nvPr userDrawn="1"/>
          </p:nvSpPr>
          <p:spPr bwMode="ltGray">
            <a:xfrm>
              <a:off x="4230" y="1365"/>
              <a:ext cx="197" cy="102"/>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8068" name="Oval 4"/>
            <p:cNvSpPr>
              <a:spLocks noChangeArrowheads="1"/>
            </p:cNvSpPr>
            <p:nvPr userDrawn="1"/>
          </p:nvSpPr>
          <p:spPr bwMode="ltGray">
            <a:xfrm>
              <a:off x="4299" y="1185"/>
              <a:ext cx="47" cy="47"/>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88069" name="Rectangle 5"/>
            <p:cNvSpPr>
              <a:spLocks noChangeArrowheads="1"/>
            </p:cNvSpPr>
            <p:nvPr userDrawn="1"/>
          </p:nvSpPr>
          <p:spPr bwMode="ltGray">
            <a:xfrm rot="995337">
              <a:off x="5205" y="1495"/>
              <a:ext cx="6" cy="207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8070" name="Freeform 6"/>
            <p:cNvSpPr>
              <a:spLocks noEditPoints="1"/>
            </p:cNvSpPr>
            <p:nvPr userDrawn="1"/>
          </p:nvSpPr>
          <p:spPr bwMode="ltGray">
            <a:xfrm>
              <a:off x="4871" y="3508"/>
              <a:ext cx="66" cy="96"/>
            </a:xfrm>
            <a:custGeom>
              <a:avLst/>
              <a:gdLst/>
              <a:ahLst/>
              <a:cxnLst>
                <a:cxn ang="0">
                  <a:pos x="18" y="96"/>
                </a:cxn>
                <a:cxn ang="0">
                  <a:pos x="42" y="78"/>
                </a:cxn>
                <a:cxn ang="0">
                  <a:pos x="60" y="60"/>
                </a:cxn>
                <a:cxn ang="0">
                  <a:pos x="66" y="36"/>
                </a:cxn>
                <a:cxn ang="0">
                  <a:pos x="60" y="12"/>
                </a:cxn>
                <a:cxn ang="0">
                  <a:pos x="36" y="0"/>
                </a:cxn>
                <a:cxn ang="0">
                  <a:pos x="24" y="6"/>
                </a:cxn>
                <a:cxn ang="0">
                  <a:pos x="12" y="12"/>
                </a:cxn>
                <a:cxn ang="0">
                  <a:pos x="0" y="36"/>
                </a:cxn>
                <a:cxn ang="0">
                  <a:pos x="0" y="60"/>
                </a:cxn>
                <a:cxn ang="0">
                  <a:pos x="12" y="84"/>
                </a:cxn>
                <a:cxn ang="0">
                  <a:pos x="18" y="96"/>
                </a:cxn>
                <a:cxn ang="0">
                  <a:pos x="18" y="96"/>
                </a:cxn>
                <a:cxn ang="0">
                  <a:pos x="42" y="18"/>
                </a:cxn>
                <a:cxn ang="0">
                  <a:pos x="54" y="24"/>
                </a:cxn>
                <a:cxn ang="0">
                  <a:pos x="60" y="36"/>
                </a:cxn>
                <a:cxn ang="0">
                  <a:pos x="60" y="48"/>
                </a:cxn>
                <a:cxn ang="0">
                  <a:pos x="54" y="54"/>
                </a:cxn>
                <a:cxn ang="0">
                  <a:pos x="36" y="72"/>
                </a:cxn>
                <a:cxn ang="0">
                  <a:pos x="24" y="78"/>
                </a:cxn>
                <a:cxn ang="0">
                  <a:pos x="24" y="78"/>
                </a:cxn>
                <a:cxn ang="0">
                  <a:pos x="12" y="48"/>
                </a:cxn>
                <a:cxn ang="0">
                  <a:pos x="18" y="24"/>
                </a:cxn>
                <a:cxn ang="0">
                  <a:pos x="30" y="18"/>
                </a:cxn>
                <a:cxn ang="0">
                  <a:pos x="42" y="18"/>
                </a:cxn>
                <a:cxn ang="0">
                  <a:pos x="42" y="18"/>
                </a:cxn>
              </a:cxnLst>
              <a:rect l="0" t="0" r="r" b="b"/>
              <a:pathLst>
                <a:path w="66" h="96">
                  <a:moveTo>
                    <a:pt x="18" y="96"/>
                  </a:moveTo>
                  <a:lnTo>
                    <a:pt x="42" y="78"/>
                  </a:lnTo>
                  <a:lnTo>
                    <a:pt x="60" y="60"/>
                  </a:lnTo>
                  <a:lnTo>
                    <a:pt x="66" y="36"/>
                  </a:lnTo>
                  <a:lnTo>
                    <a:pt x="60" y="12"/>
                  </a:lnTo>
                  <a:lnTo>
                    <a:pt x="36" y="0"/>
                  </a:lnTo>
                  <a:lnTo>
                    <a:pt x="24" y="6"/>
                  </a:lnTo>
                  <a:lnTo>
                    <a:pt x="12" y="12"/>
                  </a:lnTo>
                  <a:lnTo>
                    <a:pt x="0" y="36"/>
                  </a:lnTo>
                  <a:lnTo>
                    <a:pt x="0" y="60"/>
                  </a:lnTo>
                  <a:lnTo>
                    <a:pt x="12" y="84"/>
                  </a:lnTo>
                  <a:lnTo>
                    <a:pt x="18" y="96"/>
                  </a:lnTo>
                  <a:lnTo>
                    <a:pt x="18" y="96"/>
                  </a:lnTo>
                  <a:close/>
                  <a:moveTo>
                    <a:pt x="42" y="18"/>
                  </a:moveTo>
                  <a:lnTo>
                    <a:pt x="54" y="24"/>
                  </a:lnTo>
                  <a:lnTo>
                    <a:pt x="60" y="36"/>
                  </a:lnTo>
                  <a:lnTo>
                    <a:pt x="60" y="48"/>
                  </a:lnTo>
                  <a:lnTo>
                    <a:pt x="54" y="54"/>
                  </a:lnTo>
                  <a:lnTo>
                    <a:pt x="36" y="72"/>
                  </a:lnTo>
                  <a:lnTo>
                    <a:pt x="24" y="78"/>
                  </a:lnTo>
                  <a:lnTo>
                    <a:pt x="24" y="78"/>
                  </a:lnTo>
                  <a:lnTo>
                    <a:pt x="12" y="48"/>
                  </a:lnTo>
                  <a:lnTo>
                    <a:pt x="18" y="24"/>
                  </a:lnTo>
                  <a:lnTo>
                    <a:pt x="30" y="18"/>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71" name="Rectangle 7"/>
            <p:cNvSpPr>
              <a:spLocks noChangeArrowheads="1"/>
            </p:cNvSpPr>
            <p:nvPr userDrawn="1"/>
          </p:nvSpPr>
          <p:spPr bwMode="ltGray">
            <a:xfrm rot="91736">
              <a:off x="5487" y="1535"/>
              <a:ext cx="6" cy="1998"/>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8072" name="Rectangle 8"/>
            <p:cNvSpPr>
              <a:spLocks noChangeArrowheads="1"/>
            </p:cNvSpPr>
            <p:nvPr userDrawn="1"/>
          </p:nvSpPr>
          <p:spPr bwMode="ltGray">
            <a:xfrm rot="-926223">
              <a:off x="5640" y="1521"/>
              <a:ext cx="6" cy="881"/>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8073" name="Rectangle 9"/>
            <p:cNvSpPr>
              <a:spLocks noChangeArrowheads="1"/>
            </p:cNvSpPr>
            <p:nvPr userDrawn="1"/>
          </p:nvSpPr>
          <p:spPr bwMode="ltGray">
            <a:xfrm rot="-1140313">
              <a:off x="3444" y="1816"/>
              <a:ext cx="6" cy="2033"/>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8074" name="Rectangle 10"/>
            <p:cNvSpPr>
              <a:spLocks noChangeArrowheads="1"/>
            </p:cNvSpPr>
            <p:nvPr userDrawn="1"/>
          </p:nvSpPr>
          <p:spPr bwMode="ltGray">
            <a:xfrm rot="1114412">
              <a:off x="2757" y="1821"/>
              <a:ext cx="6" cy="2119"/>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8075" name="Rectangle 11"/>
            <p:cNvSpPr>
              <a:spLocks noChangeArrowheads="1"/>
            </p:cNvSpPr>
            <p:nvPr userDrawn="1"/>
          </p:nvSpPr>
          <p:spPr bwMode="ltGray">
            <a:xfrm rot="254676">
              <a:off x="3035" y="1870"/>
              <a:ext cx="6" cy="1906"/>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8076" name="Freeform 12"/>
            <p:cNvSpPr>
              <a:spLocks/>
            </p:cNvSpPr>
            <p:nvPr userDrawn="1"/>
          </p:nvSpPr>
          <p:spPr bwMode="ltGray">
            <a:xfrm>
              <a:off x="4007" y="3021"/>
              <a:ext cx="623" cy="156"/>
            </a:xfrm>
            <a:custGeom>
              <a:avLst/>
              <a:gdLst/>
              <a:ahLst/>
              <a:cxnLst>
                <a:cxn ang="0">
                  <a:pos x="6" y="18"/>
                </a:cxn>
                <a:cxn ang="0">
                  <a:pos x="162" y="36"/>
                </a:cxn>
                <a:cxn ang="0">
                  <a:pos x="251" y="36"/>
                </a:cxn>
                <a:cxn ang="0">
                  <a:pos x="354" y="30"/>
                </a:cxn>
                <a:cxn ang="0">
                  <a:pos x="473" y="18"/>
                </a:cxn>
                <a:cxn ang="0">
                  <a:pos x="611" y="0"/>
                </a:cxn>
                <a:cxn ang="0">
                  <a:pos x="623" y="114"/>
                </a:cxn>
                <a:cxn ang="0">
                  <a:pos x="497" y="138"/>
                </a:cxn>
                <a:cxn ang="0">
                  <a:pos x="414" y="150"/>
                </a:cxn>
                <a:cxn ang="0">
                  <a:pos x="318" y="156"/>
                </a:cxn>
                <a:cxn ang="0">
                  <a:pos x="215" y="156"/>
                </a:cxn>
                <a:cxn ang="0">
                  <a:pos x="108" y="150"/>
                </a:cxn>
                <a:cxn ang="0">
                  <a:pos x="0" y="132"/>
                </a:cxn>
                <a:cxn ang="0">
                  <a:pos x="6" y="18"/>
                </a:cxn>
                <a:cxn ang="0">
                  <a:pos x="6" y="18"/>
                </a:cxn>
              </a:cxnLst>
              <a:rect l="0" t="0" r="r" b="b"/>
              <a:pathLst>
                <a:path w="623" h="156">
                  <a:moveTo>
                    <a:pt x="6" y="18"/>
                  </a:moveTo>
                  <a:lnTo>
                    <a:pt x="162" y="36"/>
                  </a:lnTo>
                  <a:lnTo>
                    <a:pt x="251" y="36"/>
                  </a:lnTo>
                  <a:lnTo>
                    <a:pt x="354" y="30"/>
                  </a:lnTo>
                  <a:lnTo>
                    <a:pt x="473" y="18"/>
                  </a:lnTo>
                  <a:lnTo>
                    <a:pt x="611" y="0"/>
                  </a:lnTo>
                  <a:lnTo>
                    <a:pt x="623" y="114"/>
                  </a:lnTo>
                  <a:lnTo>
                    <a:pt x="497" y="138"/>
                  </a:lnTo>
                  <a:lnTo>
                    <a:pt x="414" y="150"/>
                  </a:lnTo>
                  <a:lnTo>
                    <a:pt x="318" y="156"/>
                  </a:lnTo>
                  <a:lnTo>
                    <a:pt x="215" y="156"/>
                  </a:lnTo>
                  <a:lnTo>
                    <a:pt x="108" y="150"/>
                  </a:lnTo>
                  <a:lnTo>
                    <a:pt x="0" y="132"/>
                  </a:lnTo>
                  <a:lnTo>
                    <a:pt x="6" y="18"/>
                  </a:lnTo>
                  <a:lnTo>
                    <a:pt x="6"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77" name="Freeform 13"/>
            <p:cNvSpPr>
              <a:spLocks/>
            </p:cNvSpPr>
            <p:nvPr userDrawn="1"/>
          </p:nvSpPr>
          <p:spPr bwMode="ltGray">
            <a:xfrm>
              <a:off x="4762" y="3591"/>
              <a:ext cx="996" cy="126"/>
            </a:xfrm>
            <a:custGeom>
              <a:avLst/>
              <a:gdLst/>
              <a:ahLst/>
              <a:cxnLst>
                <a:cxn ang="0">
                  <a:pos x="754" y="6"/>
                </a:cxn>
                <a:cxn ang="0">
                  <a:pos x="652" y="6"/>
                </a:cxn>
                <a:cxn ang="0">
                  <a:pos x="563" y="6"/>
                </a:cxn>
                <a:cxn ang="0">
                  <a:pos x="479" y="6"/>
                </a:cxn>
                <a:cxn ang="0">
                  <a:pos x="401" y="6"/>
                </a:cxn>
                <a:cxn ang="0">
                  <a:pos x="335" y="0"/>
                </a:cxn>
                <a:cxn ang="0">
                  <a:pos x="276" y="0"/>
                </a:cxn>
                <a:cxn ang="0">
                  <a:pos x="222" y="0"/>
                </a:cxn>
                <a:cxn ang="0">
                  <a:pos x="180" y="6"/>
                </a:cxn>
                <a:cxn ang="0">
                  <a:pos x="138" y="6"/>
                </a:cxn>
                <a:cxn ang="0">
                  <a:pos x="108" y="6"/>
                </a:cxn>
                <a:cxn ang="0">
                  <a:pos x="54" y="6"/>
                </a:cxn>
                <a:cxn ang="0">
                  <a:pos x="24" y="12"/>
                </a:cxn>
                <a:cxn ang="0">
                  <a:pos x="6" y="18"/>
                </a:cxn>
                <a:cxn ang="0">
                  <a:pos x="0" y="24"/>
                </a:cxn>
                <a:cxn ang="0">
                  <a:pos x="12" y="42"/>
                </a:cxn>
                <a:cxn ang="0">
                  <a:pos x="18" y="48"/>
                </a:cxn>
                <a:cxn ang="0">
                  <a:pos x="30" y="54"/>
                </a:cxn>
                <a:cxn ang="0">
                  <a:pos x="60" y="60"/>
                </a:cxn>
                <a:cxn ang="0">
                  <a:pos x="90" y="72"/>
                </a:cxn>
                <a:cxn ang="0">
                  <a:pos x="144" y="84"/>
                </a:cxn>
                <a:cxn ang="0">
                  <a:pos x="210" y="90"/>
                </a:cxn>
                <a:cxn ang="0">
                  <a:pos x="293" y="102"/>
                </a:cxn>
                <a:cxn ang="0">
                  <a:pos x="389" y="108"/>
                </a:cxn>
                <a:cxn ang="0">
                  <a:pos x="503" y="120"/>
                </a:cxn>
                <a:cxn ang="0">
                  <a:pos x="622" y="120"/>
                </a:cxn>
                <a:cxn ang="0">
                  <a:pos x="754" y="126"/>
                </a:cxn>
                <a:cxn ang="0">
                  <a:pos x="873" y="126"/>
                </a:cxn>
                <a:cxn ang="0">
                  <a:pos x="993" y="126"/>
                </a:cxn>
                <a:cxn ang="0">
                  <a:pos x="993" y="12"/>
                </a:cxn>
                <a:cxn ang="0">
                  <a:pos x="879" y="12"/>
                </a:cxn>
                <a:cxn ang="0">
                  <a:pos x="754" y="6"/>
                </a:cxn>
                <a:cxn ang="0">
                  <a:pos x="754" y="6"/>
                </a:cxn>
              </a:cxnLst>
              <a:rect l="0" t="0" r="r" b="b"/>
              <a:pathLst>
                <a:path w="993" h="126">
                  <a:moveTo>
                    <a:pt x="754" y="6"/>
                  </a:moveTo>
                  <a:lnTo>
                    <a:pt x="652" y="6"/>
                  </a:lnTo>
                  <a:lnTo>
                    <a:pt x="563" y="6"/>
                  </a:lnTo>
                  <a:lnTo>
                    <a:pt x="479" y="6"/>
                  </a:lnTo>
                  <a:lnTo>
                    <a:pt x="401" y="6"/>
                  </a:lnTo>
                  <a:lnTo>
                    <a:pt x="335" y="0"/>
                  </a:lnTo>
                  <a:lnTo>
                    <a:pt x="276" y="0"/>
                  </a:lnTo>
                  <a:lnTo>
                    <a:pt x="222" y="0"/>
                  </a:lnTo>
                  <a:lnTo>
                    <a:pt x="180" y="6"/>
                  </a:lnTo>
                  <a:lnTo>
                    <a:pt x="138" y="6"/>
                  </a:lnTo>
                  <a:lnTo>
                    <a:pt x="108" y="6"/>
                  </a:lnTo>
                  <a:lnTo>
                    <a:pt x="54" y="6"/>
                  </a:lnTo>
                  <a:lnTo>
                    <a:pt x="24" y="12"/>
                  </a:lnTo>
                  <a:lnTo>
                    <a:pt x="6" y="18"/>
                  </a:lnTo>
                  <a:lnTo>
                    <a:pt x="0" y="24"/>
                  </a:lnTo>
                  <a:lnTo>
                    <a:pt x="12" y="42"/>
                  </a:lnTo>
                  <a:lnTo>
                    <a:pt x="18" y="48"/>
                  </a:lnTo>
                  <a:lnTo>
                    <a:pt x="30" y="54"/>
                  </a:lnTo>
                  <a:lnTo>
                    <a:pt x="60" y="60"/>
                  </a:lnTo>
                  <a:lnTo>
                    <a:pt x="90" y="72"/>
                  </a:lnTo>
                  <a:lnTo>
                    <a:pt x="144" y="84"/>
                  </a:lnTo>
                  <a:lnTo>
                    <a:pt x="210" y="90"/>
                  </a:lnTo>
                  <a:lnTo>
                    <a:pt x="293" y="102"/>
                  </a:lnTo>
                  <a:lnTo>
                    <a:pt x="389" y="108"/>
                  </a:lnTo>
                  <a:lnTo>
                    <a:pt x="503" y="120"/>
                  </a:lnTo>
                  <a:lnTo>
                    <a:pt x="622" y="120"/>
                  </a:lnTo>
                  <a:lnTo>
                    <a:pt x="754" y="126"/>
                  </a:lnTo>
                  <a:lnTo>
                    <a:pt x="873" y="126"/>
                  </a:lnTo>
                  <a:lnTo>
                    <a:pt x="993" y="126"/>
                  </a:lnTo>
                  <a:lnTo>
                    <a:pt x="993" y="12"/>
                  </a:lnTo>
                  <a:lnTo>
                    <a:pt x="879" y="12"/>
                  </a:lnTo>
                  <a:lnTo>
                    <a:pt x="754" y="6"/>
                  </a:lnTo>
                  <a:lnTo>
                    <a:pt x="754" y="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78" name="Freeform 14"/>
            <p:cNvSpPr>
              <a:spLocks/>
            </p:cNvSpPr>
            <p:nvPr userDrawn="1"/>
          </p:nvSpPr>
          <p:spPr bwMode="ltGray">
            <a:xfrm>
              <a:off x="4786" y="3645"/>
              <a:ext cx="972" cy="245"/>
            </a:xfrm>
            <a:custGeom>
              <a:avLst/>
              <a:gdLst/>
              <a:ahLst/>
              <a:cxnLst>
                <a:cxn ang="0">
                  <a:pos x="0" y="0"/>
                </a:cxn>
                <a:cxn ang="0">
                  <a:pos x="24" y="54"/>
                </a:cxn>
                <a:cxn ang="0">
                  <a:pos x="66" y="96"/>
                </a:cxn>
                <a:cxn ang="0">
                  <a:pos x="120" y="137"/>
                </a:cxn>
                <a:cxn ang="0">
                  <a:pos x="198" y="173"/>
                </a:cxn>
                <a:cxn ang="0">
                  <a:pos x="293" y="203"/>
                </a:cxn>
                <a:cxn ang="0">
                  <a:pos x="353" y="215"/>
                </a:cxn>
                <a:cxn ang="0">
                  <a:pos x="413" y="227"/>
                </a:cxn>
                <a:cxn ang="0">
                  <a:pos x="479" y="233"/>
                </a:cxn>
                <a:cxn ang="0">
                  <a:pos x="556" y="239"/>
                </a:cxn>
                <a:cxn ang="0">
                  <a:pos x="634" y="245"/>
                </a:cxn>
                <a:cxn ang="0">
                  <a:pos x="724" y="245"/>
                </a:cxn>
                <a:cxn ang="0">
                  <a:pos x="855" y="245"/>
                </a:cxn>
                <a:cxn ang="0">
                  <a:pos x="969" y="239"/>
                </a:cxn>
                <a:cxn ang="0">
                  <a:pos x="969" y="60"/>
                </a:cxn>
                <a:cxn ang="0">
                  <a:pos x="700" y="60"/>
                </a:cxn>
                <a:cxn ang="0">
                  <a:pos x="503" y="54"/>
                </a:cxn>
                <a:cxn ang="0">
                  <a:pos x="317" y="42"/>
                </a:cxn>
                <a:cxn ang="0">
                  <a:pos x="150" y="24"/>
                </a:cxn>
                <a:cxn ang="0">
                  <a:pos x="72" y="12"/>
                </a:cxn>
                <a:cxn ang="0">
                  <a:pos x="0" y="0"/>
                </a:cxn>
                <a:cxn ang="0">
                  <a:pos x="0" y="0"/>
                </a:cxn>
              </a:cxnLst>
              <a:rect l="0" t="0" r="r" b="b"/>
              <a:pathLst>
                <a:path w="969" h="245">
                  <a:moveTo>
                    <a:pt x="0" y="0"/>
                  </a:moveTo>
                  <a:lnTo>
                    <a:pt x="24" y="54"/>
                  </a:lnTo>
                  <a:lnTo>
                    <a:pt x="66" y="96"/>
                  </a:lnTo>
                  <a:lnTo>
                    <a:pt x="120" y="137"/>
                  </a:lnTo>
                  <a:lnTo>
                    <a:pt x="198" y="173"/>
                  </a:lnTo>
                  <a:lnTo>
                    <a:pt x="293" y="203"/>
                  </a:lnTo>
                  <a:lnTo>
                    <a:pt x="353" y="215"/>
                  </a:lnTo>
                  <a:lnTo>
                    <a:pt x="413" y="227"/>
                  </a:lnTo>
                  <a:lnTo>
                    <a:pt x="479" y="233"/>
                  </a:lnTo>
                  <a:lnTo>
                    <a:pt x="556" y="239"/>
                  </a:lnTo>
                  <a:lnTo>
                    <a:pt x="634" y="245"/>
                  </a:lnTo>
                  <a:lnTo>
                    <a:pt x="724" y="245"/>
                  </a:lnTo>
                  <a:lnTo>
                    <a:pt x="855" y="245"/>
                  </a:lnTo>
                  <a:lnTo>
                    <a:pt x="969" y="239"/>
                  </a:lnTo>
                  <a:lnTo>
                    <a:pt x="969" y="60"/>
                  </a:lnTo>
                  <a:lnTo>
                    <a:pt x="700" y="60"/>
                  </a:lnTo>
                  <a:lnTo>
                    <a:pt x="503" y="54"/>
                  </a:lnTo>
                  <a:lnTo>
                    <a:pt x="317" y="42"/>
                  </a:lnTo>
                  <a:lnTo>
                    <a:pt x="150" y="24"/>
                  </a:lnTo>
                  <a:lnTo>
                    <a:pt x="72" y="12"/>
                  </a:lnTo>
                  <a:lnTo>
                    <a:pt x="0" y="0"/>
                  </a:lnTo>
                  <a:lnTo>
                    <a:pt x="0" y="0"/>
                  </a:lnTo>
                  <a:close/>
                </a:path>
              </a:pathLst>
            </a:custGeom>
            <a:gradFill rotWithShape="0">
              <a:gsLst>
                <a:gs pos="0">
                  <a:schemeClr val="bg2"/>
                </a:gs>
                <a:gs pos="100000">
                  <a:schemeClr val="bg2">
                    <a:gamma/>
                    <a:tint val="81961"/>
                    <a:invGamma/>
                  </a:schemeClr>
                </a:gs>
              </a:gsLst>
              <a:lin ang="189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79" name="Freeform 15"/>
            <p:cNvSpPr>
              <a:spLocks/>
            </p:cNvSpPr>
            <p:nvPr userDrawn="1"/>
          </p:nvSpPr>
          <p:spPr bwMode="ltGray">
            <a:xfrm>
              <a:off x="4804" y="3591"/>
              <a:ext cx="954" cy="90"/>
            </a:xfrm>
            <a:custGeom>
              <a:avLst/>
              <a:gdLst/>
              <a:ahLst/>
              <a:cxnLst>
                <a:cxn ang="0">
                  <a:pos x="700" y="0"/>
                </a:cxn>
                <a:cxn ang="0">
                  <a:pos x="598" y="0"/>
                </a:cxn>
                <a:cxn ang="0">
                  <a:pos x="515" y="0"/>
                </a:cxn>
                <a:cxn ang="0">
                  <a:pos x="431" y="0"/>
                </a:cxn>
                <a:cxn ang="0">
                  <a:pos x="365" y="0"/>
                </a:cxn>
                <a:cxn ang="0">
                  <a:pos x="299" y="0"/>
                </a:cxn>
                <a:cxn ang="0">
                  <a:pos x="245" y="0"/>
                </a:cxn>
                <a:cxn ang="0">
                  <a:pos x="198" y="0"/>
                </a:cxn>
                <a:cxn ang="0">
                  <a:pos x="162" y="0"/>
                </a:cxn>
                <a:cxn ang="0">
                  <a:pos x="126" y="6"/>
                </a:cxn>
                <a:cxn ang="0">
                  <a:pos x="96" y="6"/>
                </a:cxn>
                <a:cxn ang="0">
                  <a:pos x="54" y="12"/>
                </a:cxn>
                <a:cxn ang="0">
                  <a:pos x="30" y="12"/>
                </a:cxn>
                <a:cxn ang="0">
                  <a:pos x="12" y="18"/>
                </a:cxn>
                <a:cxn ang="0">
                  <a:pos x="6" y="18"/>
                </a:cxn>
                <a:cxn ang="0">
                  <a:pos x="0" y="24"/>
                </a:cxn>
                <a:cxn ang="0">
                  <a:pos x="6" y="30"/>
                </a:cxn>
                <a:cxn ang="0">
                  <a:pos x="24" y="36"/>
                </a:cxn>
                <a:cxn ang="0">
                  <a:pos x="54" y="42"/>
                </a:cxn>
                <a:cxn ang="0">
                  <a:pos x="102" y="54"/>
                </a:cxn>
                <a:cxn ang="0">
                  <a:pos x="168" y="60"/>
                </a:cxn>
                <a:cxn ang="0">
                  <a:pos x="251" y="66"/>
                </a:cxn>
                <a:cxn ang="0">
                  <a:pos x="341" y="78"/>
                </a:cxn>
                <a:cxn ang="0">
                  <a:pos x="449" y="84"/>
                </a:cxn>
                <a:cxn ang="0">
                  <a:pos x="568" y="84"/>
                </a:cxn>
                <a:cxn ang="0">
                  <a:pos x="694" y="90"/>
                </a:cxn>
                <a:cxn ang="0">
                  <a:pos x="825" y="90"/>
                </a:cxn>
                <a:cxn ang="0">
                  <a:pos x="951" y="90"/>
                </a:cxn>
                <a:cxn ang="0">
                  <a:pos x="951" y="6"/>
                </a:cxn>
                <a:cxn ang="0">
                  <a:pos x="831" y="6"/>
                </a:cxn>
                <a:cxn ang="0">
                  <a:pos x="772" y="6"/>
                </a:cxn>
                <a:cxn ang="0">
                  <a:pos x="700" y="0"/>
                </a:cxn>
                <a:cxn ang="0">
                  <a:pos x="700" y="0"/>
                </a:cxn>
              </a:cxnLst>
              <a:rect l="0" t="0" r="r" b="b"/>
              <a:pathLst>
                <a:path w="951" h="90">
                  <a:moveTo>
                    <a:pt x="700" y="0"/>
                  </a:moveTo>
                  <a:lnTo>
                    <a:pt x="598" y="0"/>
                  </a:lnTo>
                  <a:lnTo>
                    <a:pt x="515" y="0"/>
                  </a:lnTo>
                  <a:lnTo>
                    <a:pt x="431" y="0"/>
                  </a:lnTo>
                  <a:lnTo>
                    <a:pt x="365" y="0"/>
                  </a:lnTo>
                  <a:lnTo>
                    <a:pt x="299" y="0"/>
                  </a:lnTo>
                  <a:lnTo>
                    <a:pt x="245" y="0"/>
                  </a:lnTo>
                  <a:lnTo>
                    <a:pt x="198" y="0"/>
                  </a:lnTo>
                  <a:lnTo>
                    <a:pt x="162" y="0"/>
                  </a:lnTo>
                  <a:lnTo>
                    <a:pt x="126" y="6"/>
                  </a:lnTo>
                  <a:lnTo>
                    <a:pt x="96" y="6"/>
                  </a:lnTo>
                  <a:lnTo>
                    <a:pt x="54" y="12"/>
                  </a:lnTo>
                  <a:lnTo>
                    <a:pt x="30" y="12"/>
                  </a:lnTo>
                  <a:lnTo>
                    <a:pt x="12" y="18"/>
                  </a:lnTo>
                  <a:lnTo>
                    <a:pt x="6" y="18"/>
                  </a:lnTo>
                  <a:lnTo>
                    <a:pt x="0" y="24"/>
                  </a:lnTo>
                  <a:lnTo>
                    <a:pt x="6" y="30"/>
                  </a:lnTo>
                  <a:lnTo>
                    <a:pt x="24" y="36"/>
                  </a:lnTo>
                  <a:lnTo>
                    <a:pt x="54" y="42"/>
                  </a:lnTo>
                  <a:lnTo>
                    <a:pt x="102" y="54"/>
                  </a:lnTo>
                  <a:lnTo>
                    <a:pt x="168" y="60"/>
                  </a:lnTo>
                  <a:lnTo>
                    <a:pt x="251" y="66"/>
                  </a:lnTo>
                  <a:lnTo>
                    <a:pt x="341" y="78"/>
                  </a:lnTo>
                  <a:lnTo>
                    <a:pt x="449" y="84"/>
                  </a:lnTo>
                  <a:lnTo>
                    <a:pt x="568" y="84"/>
                  </a:lnTo>
                  <a:lnTo>
                    <a:pt x="694" y="90"/>
                  </a:lnTo>
                  <a:lnTo>
                    <a:pt x="825" y="90"/>
                  </a:lnTo>
                  <a:lnTo>
                    <a:pt x="951" y="90"/>
                  </a:lnTo>
                  <a:lnTo>
                    <a:pt x="951" y="6"/>
                  </a:lnTo>
                  <a:lnTo>
                    <a:pt x="831" y="6"/>
                  </a:lnTo>
                  <a:lnTo>
                    <a:pt x="772" y="6"/>
                  </a:lnTo>
                  <a:lnTo>
                    <a:pt x="700" y="0"/>
                  </a:lnTo>
                  <a:lnTo>
                    <a:pt x="700"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0" name="Freeform 16"/>
            <p:cNvSpPr>
              <a:spLocks/>
            </p:cNvSpPr>
            <p:nvPr userDrawn="1"/>
          </p:nvSpPr>
          <p:spPr bwMode="ltGray">
            <a:xfrm>
              <a:off x="3059" y="1541"/>
              <a:ext cx="102" cy="155"/>
            </a:xfrm>
            <a:custGeom>
              <a:avLst/>
              <a:gdLst/>
              <a:ahLst/>
              <a:cxnLst>
                <a:cxn ang="0">
                  <a:pos x="102" y="0"/>
                </a:cxn>
                <a:cxn ang="0">
                  <a:pos x="0" y="12"/>
                </a:cxn>
                <a:cxn ang="0">
                  <a:pos x="30" y="72"/>
                </a:cxn>
                <a:cxn ang="0">
                  <a:pos x="30" y="155"/>
                </a:cxn>
                <a:cxn ang="0">
                  <a:pos x="72" y="155"/>
                </a:cxn>
                <a:cxn ang="0">
                  <a:pos x="72" y="66"/>
                </a:cxn>
                <a:cxn ang="0">
                  <a:pos x="102" y="0"/>
                </a:cxn>
                <a:cxn ang="0">
                  <a:pos x="102" y="0"/>
                </a:cxn>
              </a:cxnLst>
              <a:rect l="0" t="0" r="r" b="b"/>
              <a:pathLst>
                <a:path w="102" h="155">
                  <a:moveTo>
                    <a:pt x="102" y="0"/>
                  </a:moveTo>
                  <a:lnTo>
                    <a:pt x="0" y="12"/>
                  </a:lnTo>
                  <a:lnTo>
                    <a:pt x="30" y="72"/>
                  </a:lnTo>
                  <a:lnTo>
                    <a:pt x="30" y="155"/>
                  </a:lnTo>
                  <a:lnTo>
                    <a:pt x="72" y="155"/>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1" name="Freeform 17"/>
            <p:cNvSpPr>
              <a:spLocks noEditPoints="1"/>
            </p:cNvSpPr>
            <p:nvPr userDrawn="1"/>
          </p:nvSpPr>
          <p:spPr bwMode="ltGray">
            <a:xfrm>
              <a:off x="3059" y="1690"/>
              <a:ext cx="90" cy="96"/>
            </a:xfrm>
            <a:custGeom>
              <a:avLst/>
              <a:gdLst/>
              <a:ahLst/>
              <a:cxnLst>
                <a:cxn ang="0">
                  <a:pos x="48" y="96"/>
                </a:cxn>
                <a:cxn ang="0">
                  <a:pos x="72" y="72"/>
                </a:cxn>
                <a:cxn ang="0">
                  <a:pos x="84" y="48"/>
                </a:cxn>
                <a:cxn ang="0">
                  <a:pos x="90" y="36"/>
                </a:cxn>
                <a:cxn ang="0">
                  <a:pos x="84" y="24"/>
                </a:cxn>
                <a:cxn ang="0">
                  <a:pos x="66" y="6"/>
                </a:cxn>
                <a:cxn ang="0">
                  <a:pos x="42" y="0"/>
                </a:cxn>
                <a:cxn ang="0">
                  <a:pos x="24" y="0"/>
                </a:cxn>
                <a:cxn ang="0">
                  <a:pos x="12" y="12"/>
                </a:cxn>
                <a:cxn ang="0">
                  <a:pos x="6" y="24"/>
                </a:cxn>
                <a:cxn ang="0">
                  <a:pos x="0" y="36"/>
                </a:cxn>
                <a:cxn ang="0">
                  <a:pos x="12" y="66"/>
                </a:cxn>
                <a:cxn ang="0">
                  <a:pos x="30" y="84"/>
                </a:cxn>
                <a:cxn ang="0">
                  <a:pos x="48" y="96"/>
                </a:cxn>
                <a:cxn ang="0">
                  <a:pos x="48" y="96"/>
                </a:cxn>
                <a:cxn ang="0">
                  <a:pos x="48" y="12"/>
                </a:cxn>
                <a:cxn ang="0">
                  <a:pos x="66" y="18"/>
                </a:cxn>
                <a:cxn ang="0">
                  <a:pos x="72" y="24"/>
                </a:cxn>
                <a:cxn ang="0">
                  <a:pos x="72" y="36"/>
                </a:cxn>
                <a:cxn ang="0">
                  <a:pos x="72" y="48"/>
                </a:cxn>
                <a:cxn ang="0">
                  <a:pos x="54" y="66"/>
                </a:cxn>
                <a:cxn ang="0">
                  <a:pos x="48" y="78"/>
                </a:cxn>
                <a:cxn ang="0">
                  <a:pos x="30" y="66"/>
                </a:cxn>
                <a:cxn ang="0">
                  <a:pos x="24" y="48"/>
                </a:cxn>
                <a:cxn ang="0">
                  <a:pos x="18" y="30"/>
                </a:cxn>
                <a:cxn ang="0">
                  <a:pos x="30" y="12"/>
                </a:cxn>
                <a:cxn ang="0">
                  <a:pos x="48" y="12"/>
                </a:cxn>
                <a:cxn ang="0">
                  <a:pos x="48" y="12"/>
                </a:cxn>
              </a:cxnLst>
              <a:rect l="0" t="0" r="r" b="b"/>
              <a:pathLst>
                <a:path w="90" h="96">
                  <a:moveTo>
                    <a:pt x="48" y="96"/>
                  </a:moveTo>
                  <a:lnTo>
                    <a:pt x="72" y="72"/>
                  </a:lnTo>
                  <a:lnTo>
                    <a:pt x="84" y="48"/>
                  </a:lnTo>
                  <a:lnTo>
                    <a:pt x="90" y="36"/>
                  </a:lnTo>
                  <a:lnTo>
                    <a:pt x="84" y="24"/>
                  </a:lnTo>
                  <a:lnTo>
                    <a:pt x="66" y="6"/>
                  </a:lnTo>
                  <a:lnTo>
                    <a:pt x="42" y="0"/>
                  </a:lnTo>
                  <a:lnTo>
                    <a:pt x="24" y="0"/>
                  </a:lnTo>
                  <a:lnTo>
                    <a:pt x="12" y="12"/>
                  </a:lnTo>
                  <a:lnTo>
                    <a:pt x="6" y="24"/>
                  </a:lnTo>
                  <a:lnTo>
                    <a:pt x="0" y="36"/>
                  </a:lnTo>
                  <a:lnTo>
                    <a:pt x="12" y="66"/>
                  </a:lnTo>
                  <a:lnTo>
                    <a:pt x="30" y="84"/>
                  </a:lnTo>
                  <a:lnTo>
                    <a:pt x="48" y="96"/>
                  </a:lnTo>
                  <a:lnTo>
                    <a:pt x="48" y="96"/>
                  </a:lnTo>
                  <a:close/>
                  <a:moveTo>
                    <a:pt x="48" y="12"/>
                  </a:moveTo>
                  <a:lnTo>
                    <a:pt x="66" y="18"/>
                  </a:lnTo>
                  <a:lnTo>
                    <a:pt x="72" y="24"/>
                  </a:lnTo>
                  <a:lnTo>
                    <a:pt x="72" y="36"/>
                  </a:lnTo>
                  <a:lnTo>
                    <a:pt x="72" y="48"/>
                  </a:lnTo>
                  <a:lnTo>
                    <a:pt x="54" y="66"/>
                  </a:lnTo>
                  <a:lnTo>
                    <a:pt x="48" y="78"/>
                  </a:lnTo>
                  <a:lnTo>
                    <a:pt x="30" y="66"/>
                  </a:lnTo>
                  <a:lnTo>
                    <a:pt x="24"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2" name="Freeform 18"/>
            <p:cNvSpPr>
              <a:spLocks noEditPoints="1"/>
            </p:cNvSpPr>
            <p:nvPr userDrawn="1"/>
          </p:nvSpPr>
          <p:spPr bwMode="ltGray">
            <a:xfrm>
              <a:off x="3059" y="1768"/>
              <a:ext cx="90" cy="108"/>
            </a:xfrm>
            <a:custGeom>
              <a:avLst/>
              <a:gdLst/>
              <a:ahLst/>
              <a:cxnLst>
                <a:cxn ang="0">
                  <a:pos x="0" y="90"/>
                </a:cxn>
                <a:cxn ang="0">
                  <a:pos x="12" y="102"/>
                </a:cxn>
                <a:cxn ang="0">
                  <a:pos x="24" y="108"/>
                </a:cxn>
                <a:cxn ang="0">
                  <a:pos x="54" y="108"/>
                </a:cxn>
                <a:cxn ang="0">
                  <a:pos x="78" y="96"/>
                </a:cxn>
                <a:cxn ang="0">
                  <a:pos x="90" y="72"/>
                </a:cxn>
                <a:cxn ang="0">
                  <a:pos x="84" y="42"/>
                </a:cxn>
                <a:cxn ang="0">
                  <a:pos x="66" y="24"/>
                </a:cxn>
                <a:cxn ang="0">
                  <a:pos x="54" y="12"/>
                </a:cxn>
                <a:cxn ang="0">
                  <a:pos x="48" y="6"/>
                </a:cxn>
                <a:cxn ang="0">
                  <a:pos x="48" y="6"/>
                </a:cxn>
                <a:cxn ang="0">
                  <a:pos x="48" y="0"/>
                </a:cxn>
                <a:cxn ang="0">
                  <a:pos x="24" y="24"/>
                </a:cxn>
                <a:cxn ang="0">
                  <a:pos x="6" y="48"/>
                </a:cxn>
                <a:cxn ang="0">
                  <a:pos x="0" y="66"/>
                </a:cxn>
                <a:cxn ang="0">
                  <a:pos x="0" y="90"/>
                </a:cxn>
                <a:cxn ang="0">
                  <a:pos x="0" y="90"/>
                </a:cxn>
                <a:cxn ang="0">
                  <a:pos x="12" y="66"/>
                </a:cxn>
                <a:cxn ang="0">
                  <a:pos x="18" y="48"/>
                </a:cxn>
                <a:cxn ang="0">
                  <a:pos x="30" y="36"/>
                </a:cxn>
                <a:cxn ang="0">
                  <a:pos x="42" y="24"/>
                </a:cxn>
                <a:cxn ang="0">
                  <a:pos x="48" y="18"/>
                </a:cxn>
                <a:cxn ang="0">
                  <a:pos x="66" y="30"/>
                </a:cxn>
                <a:cxn ang="0">
                  <a:pos x="72" y="48"/>
                </a:cxn>
                <a:cxn ang="0">
                  <a:pos x="78" y="72"/>
                </a:cxn>
                <a:cxn ang="0">
                  <a:pos x="78" y="84"/>
                </a:cxn>
                <a:cxn ang="0">
                  <a:pos x="66" y="96"/>
                </a:cxn>
                <a:cxn ang="0">
                  <a:pos x="42" y="102"/>
                </a:cxn>
                <a:cxn ang="0">
                  <a:pos x="30" y="96"/>
                </a:cxn>
                <a:cxn ang="0">
                  <a:pos x="18" y="90"/>
                </a:cxn>
                <a:cxn ang="0">
                  <a:pos x="12" y="78"/>
                </a:cxn>
                <a:cxn ang="0">
                  <a:pos x="12" y="66"/>
                </a:cxn>
                <a:cxn ang="0">
                  <a:pos x="12" y="66"/>
                </a:cxn>
              </a:cxnLst>
              <a:rect l="0" t="0" r="r" b="b"/>
              <a:pathLst>
                <a:path w="90" h="108">
                  <a:moveTo>
                    <a:pt x="0" y="90"/>
                  </a:moveTo>
                  <a:lnTo>
                    <a:pt x="12" y="102"/>
                  </a:lnTo>
                  <a:lnTo>
                    <a:pt x="24" y="108"/>
                  </a:lnTo>
                  <a:lnTo>
                    <a:pt x="54" y="108"/>
                  </a:lnTo>
                  <a:lnTo>
                    <a:pt x="78" y="96"/>
                  </a:lnTo>
                  <a:lnTo>
                    <a:pt x="90" y="72"/>
                  </a:lnTo>
                  <a:lnTo>
                    <a:pt x="84" y="42"/>
                  </a:lnTo>
                  <a:lnTo>
                    <a:pt x="66" y="24"/>
                  </a:lnTo>
                  <a:lnTo>
                    <a:pt x="54" y="12"/>
                  </a:lnTo>
                  <a:lnTo>
                    <a:pt x="48" y="6"/>
                  </a:lnTo>
                  <a:lnTo>
                    <a:pt x="48" y="6"/>
                  </a:lnTo>
                  <a:lnTo>
                    <a:pt x="48" y="0"/>
                  </a:lnTo>
                  <a:lnTo>
                    <a:pt x="24" y="24"/>
                  </a:lnTo>
                  <a:lnTo>
                    <a:pt x="6" y="48"/>
                  </a:lnTo>
                  <a:lnTo>
                    <a:pt x="0" y="66"/>
                  </a:lnTo>
                  <a:lnTo>
                    <a:pt x="0" y="90"/>
                  </a:lnTo>
                  <a:lnTo>
                    <a:pt x="0" y="90"/>
                  </a:lnTo>
                  <a:close/>
                  <a:moveTo>
                    <a:pt x="12" y="66"/>
                  </a:moveTo>
                  <a:lnTo>
                    <a:pt x="18" y="48"/>
                  </a:lnTo>
                  <a:lnTo>
                    <a:pt x="30" y="36"/>
                  </a:lnTo>
                  <a:lnTo>
                    <a:pt x="42" y="24"/>
                  </a:lnTo>
                  <a:lnTo>
                    <a:pt x="48" y="18"/>
                  </a:lnTo>
                  <a:lnTo>
                    <a:pt x="66" y="30"/>
                  </a:lnTo>
                  <a:lnTo>
                    <a:pt x="72" y="48"/>
                  </a:lnTo>
                  <a:lnTo>
                    <a:pt x="78" y="72"/>
                  </a:lnTo>
                  <a:lnTo>
                    <a:pt x="78" y="84"/>
                  </a:lnTo>
                  <a:lnTo>
                    <a:pt x="66" y="96"/>
                  </a:lnTo>
                  <a:lnTo>
                    <a:pt x="42" y="102"/>
                  </a:lnTo>
                  <a:lnTo>
                    <a:pt x="30" y="96"/>
                  </a:lnTo>
                  <a:lnTo>
                    <a:pt x="18"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3" name="Freeform 19"/>
            <p:cNvSpPr>
              <a:spLocks/>
            </p:cNvSpPr>
            <p:nvPr userDrawn="1"/>
          </p:nvSpPr>
          <p:spPr bwMode="ltGray">
            <a:xfrm>
              <a:off x="5470" y="1205"/>
              <a:ext cx="102" cy="156"/>
            </a:xfrm>
            <a:custGeom>
              <a:avLst/>
              <a:gdLst/>
              <a:ahLst/>
              <a:cxnLst>
                <a:cxn ang="0">
                  <a:pos x="102" y="0"/>
                </a:cxn>
                <a:cxn ang="0">
                  <a:pos x="0" y="6"/>
                </a:cxn>
                <a:cxn ang="0">
                  <a:pos x="30" y="72"/>
                </a:cxn>
                <a:cxn ang="0">
                  <a:pos x="30" y="156"/>
                </a:cxn>
                <a:cxn ang="0">
                  <a:pos x="72" y="156"/>
                </a:cxn>
                <a:cxn ang="0">
                  <a:pos x="72" y="66"/>
                </a:cxn>
                <a:cxn ang="0">
                  <a:pos x="102" y="0"/>
                </a:cxn>
                <a:cxn ang="0">
                  <a:pos x="102" y="0"/>
                </a:cxn>
              </a:cxnLst>
              <a:rect l="0" t="0" r="r" b="b"/>
              <a:pathLst>
                <a:path w="102" h="156">
                  <a:moveTo>
                    <a:pt x="102" y="0"/>
                  </a:moveTo>
                  <a:lnTo>
                    <a:pt x="0" y="6"/>
                  </a:lnTo>
                  <a:lnTo>
                    <a:pt x="30" y="72"/>
                  </a:lnTo>
                  <a:lnTo>
                    <a:pt x="30" y="156"/>
                  </a:lnTo>
                  <a:lnTo>
                    <a:pt x="72" y="156"/>
                  </a:lnTo>
                  <a:lnTo>
                    <a:pt x="72" y="66"/>
                  </a:lnTo>
                  <a:lnTo>
                    <a:pt x="102" y="0"/>
                  </a:lnTo>
                  <a:lnTo>
                    <a:pt x="102" y="0"/>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4" name="Freeform 20"/>
            <p:cNvSpPr>
              <a:spLocks noEditPoints="1"/>
            </p:cNvSpPr>
            <p:nvPr userDrawn="1"/>
          </p:nvSpPr>
          <p:spPr bwMode="ltGray">
            <a:xfrm>
              <a:off x="5476" y="1349"/>
              <a:ext cx="84" cy="96"/>
            </a:xfrm>
            <a:custGeom>
              <a:avLst/>
              <a:gdLst/>
              <a:ahLst/>
              <a:cxnLst>
                <a:cxn ang="0">
                  <a:pos x="42" y="96"/>
                </a:cxn>
                <a:cxn ang="0">
                  <a:pos x="66" y="78"/>
                </a:cxn>
                <a:cxn ang="0">
                  <a:pos x="84" y="54"/>
                </a:cxn>
                <a:cxn ang="0">
                  <a:pos x="84" y="30"/>
                </a:cxn>
                <a:cxn ang="0">
                  <a:pos x="66" y="6"/>
                </a:cxn>
                <a:cxn ang="0">
                  <a:pos x="42" y="0"/>
                </a:cxn>
                <a:cxn ang="0">
                  <a:pos x="24" y="6"/>
                </a:cxn>
                <a:cxn ang="0">
                  <a:pos x="12" y="18"/>
                </a:cxn>
                <a:cxn ang="0">
                  <a:pos x="6" y="30"/>
                </a:cxn>
                <a:cxn ang="0">
                  <a:pos x="0" y="42"/>
                </a:cxn>
                <a:cxn ang="0">
                  <a:pos x="12" y="66"/>
                </a:cxn>
                <a:cxn ang="0">
                  <a:pos x="30" y="84"/>
                </a:cxn>
                <a:cxn ang="0">
                  <a:pos x="42" y="96"/>
                </a:cxn>
                <a:cxn ang="0">
                  <a:pos x="42" y="96"/>
                </a:cxn>
                <a:cxn ang="0">
                  <a:pos x="48" y="12"/>
                </a:cxn>
                <a:cxn ang="0">
                  <a:pos x="66" y="18"/>
                </a:cxn>
                <a:cxn ang="0">
                  <a:pos x="72" y="30"/>
                </a:cxn>
                <a:cxn ang="0">
                  <a:pos x="72" y="42"/>
                </a:cxn>
                <a:cxn ang="0">
                  <a:pos x="66" y="54"/>
                </a:cxn>
                <a:cxn ang="0">
                  <a:pos x="54" y="72"/>
                </a:cxn>
                <a:cxn ang="0">
                  <a:pos x="42" y="84"/>
                </a:cxn>
                <a:cxn ang="0">
                  <a:pos x="42" y="84"/>
                </a:cxn>
                <a:cxn ang="0">
                  <a:pos x="30" y="72"/>
                </a:cxn>
                <a:cxn ang="0">
                  <a:pos x="18" y="54"/>
                </a:cxn>
                <a:cxn ang="0">
                  <a:pos x="18" y="30"/>
                </a:cxn>
                <a:cxn ang="0">
                  <a:pos x="30" y="18"/>
                </a:cxn>
                <a:cxn ang="0">
                  <a:pos x="48" y="12"/>
                </a:cxn>
                <a:cxn ang="0">
                  <a:pos x="48" y="12"/>
                </a:cxn>
              </a:cxnLst>
              <a:rect l="0" t="0" r="r" b="b"/>
              <a:pathLst>
                <a:path w="84" h="96">
                  <a:moveTo>
                    <a:pt x="42" y="96"/>
                  </a:moveTo>
                  <a:lnTo>
                    <a:pt x="66" y="78"/>
                  </a:lnTo>
                  <a:lnTo>
                    <a:pt x="84" y="54"/>
                  </a:lnTo>
                  <a:lnTo>
                    <a:pt x="84" y="30"/>
                  </a:lnTo>
                  <a:lnTo>
                    <a:pt x="66" y="6"/>
                  </a:lnTo>
                  <a:lnTo>
                    <a:pt x="42" y="0"/>
                  </a:lnTo>
                  <a:lnTo>
                    <a:pt x="24" y="6"/>
                  </a:lnTo>
                  <a:lnTo>
                    <a:pt x="12" y="18"/>
                  </a:lnTo>
                  <a:lnTo>
                    <a:pt x="6" y="30"/>
                  </a:lnTo>
                  <a:lnTo>
                    <a:pt x="0" y="42"/>
                  </a:lnTo>
                  <a:lnTo>
                    <a:pt x="12" y="66"/>
                  </a:lnTo>
                  <a:lnTo>
                    <a:pt x="30" y="84"/>
                  </a:lnTo>
                  <a:lnTo>
                    <a:pt x="42" y="96"/>
                  </a:lnTo>
                  <a:lnTo>
                    <a:pt x="42" y="96"/>
                  </a:lnTo>
                  <a:close/>
                  <a:moveTo>
                    <a:pt x="48" y="12"/>
                  </a:moveTo>
                  <a:lnTo>
                    <a:pt x="66" y="18"/>
                  </a:lnTo>
                  <a:lnTo>
                    <a:pt x="72" y="30"/>
                  </a:lnTo>
                  <a:lnTo>
                    <a:pt x="72" y="42"/>
                  </a:lnTo>
                  <a:lnTo>
                    <a:pt x="66" y="54"/>
                  </a:lnTo>
                  <a:lnTo>
                    <a:pt x="54" y="72"/>
                  </a:lnTo>
                  <a:lnTo>
                    <a:pt x="42" y="84"/>
                  </a:lnTo>
                  <a:lnTo>
                    <a:pt x="42" y="84"/>
                  </a:lnTo>
                  <a:lnTo>
                    <a:pt x="30" y="72"/>
                  </a:lnTo>
                  <a:lnTo>
                    <a:pt x="18" y="54"/>
                  </a:lnTo>
                  <a:lnTo>
                    <a:pt x="18" y="30"/>
                  </a:lnTo>
                  <a:lnTo>
                    <a:pt x="30" y="18"/>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5" name="Freeform 21"/>
            <p:cNvSpPr>
              <a:spLocks noEditPoints="1"/>
            </p:cNvSpPr>
            <p:nvPr userDrawn="1"/>
          </p:nvSpPr>
          <p:spPr bwMode="ltGray">
            <a:xfrm>
              <a:off x="5470" y="1433"/>
              <a:ext cx="90" cy="108"/>
            </a:xfrm>
            <a:custGeom>
              <a:avLst/>
              <a:gdLst/>
              <a:ahLst/>
              <a:cxnLst>
                <a:cxn ang="0">
                  <a:pos x="6" y="90"/>
                </a:cxn>
                <a:cxn ang="0">
                  <a:pos x="18" y="102"/>
                </a:cxn>
                <a:cxn ang="0">
                  <a:pos x="30" y="108"/>
                </a:cxn>
                <a:cxn ang="0">
                  <a:pos x="60" y="108"/>
                </a:cxn>
                <a:cxn ang="0">
                  <a:pos x="84" y="96"/>
                </a:cxn>
                <a:cxn ang="0">
                  <a:pos x="90" y="84"/>
                </a:cxn>
                <a:cxn ang="0">
                  <a:pos x="90" y="66"/>
                </a:cxn>
                <a:cxn ang="0">
                  <a:pos x="84" y="36"/>
                </a:cxn>
                <a:cxn ang="0">
                  <a:pos x="72" y="18"/>
                </a:cxn>
                <a:cxn ang="0">
                  <a:pos x="60" y="6"/>
                </a:cxn>
                <a:cxn ang="0">
                  <a:pos x="54" y="0"/>
                </a:cxn>
                <a:cxn ang="0">
                  <a:pos x="54" y="0"/>
                </a:cxn>
                <a:cxn ang="0">
                  <a:pos x="48" y="0"/>
                </a:cxn>
                <a:cxn ang="0">
                  <a:pos x="24" y="24"/>
                </a:cxn>
                <a:cxn ang="0">
                  <a:pos x="12" y="48"/>
                </a:cxn>
                <a:cxn ang="0">
                  <a:pos x="0" y="66"/>
                </a:cxn>
                <a:cxn ang="0">
                  <a:pos x="6" y="90"/>
                </a:cxn>
                <a:cxn ang="0">
                  <a:pos x="6" y="90"/>
                </a:cxn>
                <a:cxn ang="0">
                  <a:pos x="18" y="66"/>
                </a:cxn>
                <a:cxn ang="0">
                  <a:pos x="24" y="48"/>
                </a:cxn>
                <a:cxn ang="0">
                  <a:pos x="36" y="30"/>
                </a:cxn>
                <a:cxn ang="0">
                  <a:pos x="42" y="18"/>
                </a:cxn>
                <a:cxn ang="0">
                  <a:pos x="48" y="12"/>
                </a:cxn>
                <a:cxn ang="0">
                  <a:pos x="78" y="42"/>
                </a:cxn>
                <a:cxn ang="0">
                  <a:pos x="84" y="66"/>
                </a:cxn>
                <a:cxn ang="0">
                  <a:pos x="66" y="90"/>
                </a:cxn>
                <a:cxn ang="0">
                  <a:pos x="54" y="96"/>
                </a:cxn>
                <a:cxn ang="0">
                  <a:pos x="42" y="96"/>
                </a:cxn>
                <a:cxn ang="0">
                  <a:pos x="30" y="96"/>
                </a:cxn>
                <a:cxn ang="0">
                  <a:pos x="24" y="84"/>
                </a:cxn>
                <a:cxn ang="0">
                  <a:pos x="18" y="78"/>
                </a:cxn>
                <a:cxn ang="0">
                  <a:pos x="18" y="66"/>
                </a:cxn>
                <a:cxn ang="0">
                  <a:pos x="18" y="66"/>
                </a:cxn>
              </a:cxnLst>
              <a:rect l="0" t="0" r="r" b="b"/>
              <a:pathLst>
                <a:path w="90" h="108">
                  <a:moveTo>
                    <a:pt x="6" y="90"/>
                  </a:moveTo>
                  <a:lnTo>
                    <a:pt x="18" y="102"/>
                  </a:lnTo>
                  <a:lnTo>
                    <a:pt x="30" y="108"/>
                  </a:lnTo>
                  <a:lnTo>
                    <a:pt x="60" y="108"/>
                  </a:lnTo>
                  <a:lnTo>
                    <a:pt x="84" y="96"/>
                  </a:lnTo>
                  <a:lnTo>
                    <a:pt x="90" y="84"/>
                  </a:lnTo>
                  <a:lnTo>
                    <a:pt x="90" y="66"/>
                  </a:lnTo>
                  <a:lnTo>
                    <a:pt x="84" y="36"/>
                  </a:lnTo>
                  <a:lnTo>
                    <a:pt x="72" y="18"/>
                  </a:lnTo>
                  <a:lnTo>
                    <a:pt x="60" y="6"/>
                  </a:lnTo>
                  <a:lnTo>
                    <a:pt x="54" y="0"/>
                  </a:lnTo>
                  <a:lnTo>
                    <a:pt x="54" y="0"/>
                  </a:lnTo>
                  <a:lnTo>
                    <a:pt x="48" y="0"/>
                  </a:lnTo>
                  <a:lnTo>
                    <a:pt x="24" y="24"/>
                  </a:lnTo>
                  <a:lnTo>
                    <a:pt x="12" y="48"/>
                  </a:lnTo>
                  <a:lnTo>
                    <a:pt x="0" y="66"/>
                  </a:lnTo>
                  <a:lnTo>
                    <a:pt x="6" y="90"/>
                  </a:lnTo>
                  <a:lnTo>
                    <a:pt x="6" y="90"/>
                  </a:lnTo>
                  <a:close/>
                  <a:moveTo>
                    <a:pt x="18" y="66"/>
                  </a:moveTo>
                  <a:lnTo>
                    <a:pt x="24" y="48"/>
                  </a:lnTo>
                  <a:lnTo>
                    <a:pt x="36" y="30"/>
                  </a:lnTo>
                  <a:lnTo>
                    <a:pt x="42" y="18"/>
                  </a:lnTo>
                  <a:lnTo>
                    <a:pt x="48" y="12"/>
                  </a:lnTo>
                  <a:lnTo>
                    <a:pt x="78" y="42"/>
                  </a:lnTo>
                  <a:lnTo>
                    <a:pt x="84" y="66"/>
                  </a:lnTo>
                  <a:lnTo>
                    <a:pt x="66" y="90"/>
                  </a:lnTo>
                  <a:lnTo>
                    <a:pt x="54" y="96"/>
                  </a:lnTo>
                  <a:lnTo>
                    <a:pt x="42" y="96"/>
                  </a:lnTo>
                  <a:lnTo>
                    <a:pt x="30" y="96"/>
                  </a:lnTo>
                  <a:lnTo>
                    <a:pt x="24" y="84"/>
                  </a:lnTo>
                  <a:lnTo>
                    <a:pt x="18" y="78"/>
                  </a:lnTo>
                  <a:lnTo>
                    <a:pt x="18" y="66"/>
                  </a:lnTo>
                  <a:lnTo>
                    <a:pt x="18"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6" name="Freeform 22"/>
            <p:cNvSpPr>
              <a:spLocks noEditPoints="1"/>
            </p:cNvSpPr>
            <p:nvPr userDrawn="1"/>
          </p:nvSpPr>
          <p:spPr bwMode="ltGray">
            <a:xfrm>
              <a:off x="5428" y="3525"/>
              <a:ext cx="66" cy="96"/>
            </a:xfrm>
            <a:custGeom>
              <a:avLst/>
              <a:gdLst/>
              <a:ahLst/>
              <a:cxnLst>
                <a:cxn ang="0">
                  <a:pos x="30" y="96"/>
                </a:cxn>
                <a:cxn ang="0">
                  <a:pos x="54" y="72"/>
                </a:cxn>
                <a:cxn ang="0">
                  <a:pos x="66" y="48"/>
                </a:cxn>
                <a:cxn ang="0">
                  <a:pos x="66" y="24"/>
                </a:cxn>
                <a:cxn ang="0">
                  <a:pos x="54" y="6"/>
                </a:cxn>
                <a:cxn ang="0">
                  <a:pos x="30" y="0"/>
                </a:cxn>
                <a:cxn ang="0">
                  <a:pos x="18" y="0"/>
                </a:cxn>
                <a:cxn ang="0">
                  <a:pos x="6" y="12"/>
                </a:cxn>
                <a:cxn ang="0">
                  <a:pos x="0" y="36"/>
                </a:cxn>
                <a:cxn ang="0">
                  <a:pos x="6" y="60"/>
                </a:cxn>
                <a:cxn ang="0">
                  <a:pos x="18" y="84"/>
                </a:cxn>
                <a:cxn ang="0">
                  <a:pos x="30" y="96"/>
                </a:cxn>
                <a:cxn ang="0">
                  <a:pos x="30" y="96"/>
                </a:cxn>
                <a:cxn ang="0">
                  <a:pos x="30" y="12"/>
                </a:cxn>
                <a:cxn ang="0">
                  <a:pos x="48" y="18"/>
                </a:cxn>
                <a:cxn ang="0">
                  <a:pos x="54" y="24"/>
                </a:cxn>
                <a:cxn ang="0">
                  <a:pos x="54" y="36"/>
                </a:cxn>
                <a:cxn ang="0">
                  <a:pos x="48" y="48"/>
                </a:cxn>
                <a:cxn ang="0">
                  <a:pos x="36" y="66"/>
                </a:cxn>
                <a:cxn ang="0">
                  <a:pos x="30" y="78"/>
                </a:cxn>
                <a:cxn ang="0">
                  <a:pos x="18" y="66"/>
                </a:cxn>
                <a:cxn ang="0">
                  <a:pos x="12" y="48"/>
                </a:cxn>
                <a:cxn ang="0">
                  <a:pos x="6" y="30"/>
                </a:cxn>
                <a:cxn ang="0">
                  <a:pos x="18" y="12"/>
                </a:cxn>
                <a:cxn ang="0">
                  <a:pos x="30" y="12"/>
                </a:cxn>
                <a:cxn ang="0">
                  <a:pos x="30" y="12"/>
                </a:cxn>
              </a:cxnLst>
              <a:rect l="0" t="0" r="r" b="b"/>
              <a:pathLst>
                <a:path w="66" h="96">
                  <a:moveTo>
                    <a:pt x="30" y="96"/>
                  </a:moveTo>
                  <a:lnTo>
                    <a:pt x="54" y="72"/>
                  </a:lnTo>
                  <a:lnTo>
                    <a:pt x="66" y="48"/>
                  </a:lnTo>
                  <a:lnTo>
                    <a:pt x="66" y="24"/>
                  </a:lnTo>
                  <a:lnTo>
                    <a:pt x="54" y="6"/>
                  </a:lnTo>
                  <a:lnTo>
                    <a:pt x="30" y="0"/>
                  </a:lnTo>
                  <a:lnTo>
                    <a:pt x="18" y="0"/>
                  </a:lnTo>
                  <a:lnTo>
                    <a:pt x="6" y="12"/>
                  </a:lnTo>
                  <a:lnTo>
                    <a:pt x="0" y="36"/>
                  </a:lnTo>
                  <a:lnTo>
                    <a:pt x="6" y="60"/>
                  </a:lnTo>
                  <a:lnTo>
                    <a:pt x="18" y="84"/>
                  </a:lnTo>
                  <a:lnTo>
                    <a:pt x="30" y="96"/>
                  </a:lnTo>
                  <a:lnTo>
                    <a:pt x="30" y="96"/>
                  </a:lnTo>
                  <a:close/>
                  <a:moveTo>
                    <a:pt x="30" y="12"/>
                  </a:moveTo>
                  <a:lnTo>
                    <a:pt x="48" y="18"/>
                  </a:lnTo>
                  <a:lnTo>
                    <a:pt x="54" y="24"/>
                  </a:lnTo>
                  <a:lnTo>
                    <a:pt x="54" y="36"/>
                  </a:lnTo>
                  <a:lnTo>
                    <a:pt x="48" y="48"/>
                  </a:lnTo>
                  <a:lnTo>
                    <a:pt x="36" y="66"/>
                  </a:lnTo>
                  <a:lnTo>
                    <a:pt x="30" y="78"/>
                  </a:lnTo>
                  <a:lnTo>
                    <a:pt x="18" y="66"/>
                  </a:lnTo>
                  <a:lnTo>
                    <a:pt x="12" y="48"/>
                  </a:lnTo>
                  <a:lnTo>
                    <a:pt x="6" y="30"/>
                  </a:lnTo>
                  <a:lnTo>
                    <a:pt x="18" y="12"/>
                  </a:lnTo>
                  <a:lnTo>
                    <a:pt x="30" y="12"/>
                  </a:lnTo>
                  <a:lnTo>
                    <a:pt x="30"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7" name="Freeform 23"/>
            <p:cNvSpPr>
              <a:spLocks/>
            </p:cNvSpPr>
            <p:nvPr userDrawn="1"/>
          </p:nvSpPr>
          <p:spPr bwMode="ltGray">
            <a:xfrm>
              <a:off x="3017" y="1127"/>
              <a:ext cx="2603" cy="444"/>
            </a:xfrm>
            <a:custGeom>
              <a:avLst/>
              <a:gdLst/>
              <a:ahLst/>
              <a:cxnLst>
                <a:cxn ang="0">
                  <a:pos x="2577" y="0"/>
                </a:cxn>
                <a:cxn ang="0">
                  <a:pos x="2594" y="72"/>
                </a:cxn>
                <a:cxn ang="0">
                  <a:pos x="6" y="444"/>
                </a:cxn>
                <a:cxn ang="0">
                  <a:pos x="0" y="396"/>
                </a:cxn>
                <a:cxn ang="0">
                  <a:pos x="1225" y="96"/>
                </a:cxn>
                <a:cxn ang="0">
                  <a:pos x="1351" y="78"/>
                </a:cxn>
                <a:cxn ang="0">
                  <a:pos x="2577" y="0"/>
                </a:cxn>
                <a:cxn ang="0">
                  <a:pos x="2577" y="0"/>
                </a:cxn>
              </a:cxnLst>
              <a:rect l="0" t="0" r="r" b="b"/>
              <a:pathLst>
                <a:path w="2594" h="444">
                  <a:moveTo>
                    <a:pt x="2577" y="0"/>
                  </a:moveTo>
                  <a:lnTo>
                    <a:pt x="2594" y="72"/>
                  </a:lnTo>
                  <a:lnTo>
                    <a:pt x="6" y="444"/>
                  </a:lnTo>
                  <a:lnTo>
                    <a:pt x="0" y="396"/>
                  </a:lnTo>
                  <a:lnTo>
                    <a:pt x="1225" y="96"/>
                  </a:lnTo>
                  <a:lnTo>
                    <a:pt x="1351" y="78"/>
                  </a:lnTo>
                  <a:lnTo>
                    <a:pt x="2577" y="0"/>
                  </a:lnTo>
                  <a:lnTo>
                    <a:pt x="2577"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8" name="Freeform 24"/>
            <p:cNvSpPr>
              <a:spLocks noEditPoints="1"/>
            </p:cNvSpPr>
            <p:nvPr userDrawn="1"/>
          </p:nvSpPr>
          <p:spPr bwMode="ltGray">
            <a:xfrm>
              <a:off x="2934" y="3773"/>
              <a:ext cx="84" cy="95"/>
            </a:xfrm>
            <a:custGeom>
              <a:avLst/>
              <a:gdLst/>
              <a:ahLst/>
              <a:cxnLst>
                <a:cxn ang="0">
                  <a:pos x="36" y="95"/>
                </a:cxn>
                <a:cxn ang="0">
                  <a:pos x="60" y="77"/>
                </a:cxn>
                <a:cxn ang="0">
                  <a:pos x="78" y="53"/>
                </a:cxn>
                <a:cxn ang="0">
                  <a:pos x="84" y="42"/>
                </a:cxn>
                <a:cxn ang="0">
                  <a:pos x="84" y="30"/>
                </a:cxn>
                <a:cxn ang="0">
                  <a:pos x="72" y="6"/>
                </a:cxn>
                <a:cxn ang="0">
                  <a:pos x="42" y="0"/>
                </a:cxn>
                <a:cxn ang="0">
                  <a:pos x="30" y="0"/>
                </a:cxn>
                <a:cxn ang="0">
                  <a:pos x="12" y="12"/>
                </a:cxn>
                <a:cxn ang="0">
                  <a:pos x="0" y="24"/>
                </a:cxn>
                <a:cxn ang="0">
                  <a:pos x="0" y="36"/>
                </a:cxn>
                <a:cxn ang="0">
                  <a:pos x="6" y="59"/>
                </a:cxn>
                <a:cxn ang="0">
                  <a:pos x="24" y="83"/>
                </a:cxn>
                <a:cxn ang="0">
                  <a:pos x="36" y="95"/>
                </a:cxn>
                <a:cxn ang="0">
                  <a:pos x="36" y="95"/>
                </a:cxn>
                <a:cxn ang="0">
                  <a:pos x="48" y="12"/>
                </a:cxn>
                <a:cxn ang="0">
                  <a:pos x="66" y="18"/>
                </a:cxn>
                <a:cxn ang="0">
                  <a:pos x="72" y="30"/>
                </a:cxn>
                <a:cxn ang="0">
                  <a:pos x="72" y="42"/>
                </a:cxn>
                <a:cxn ang="0">
                  <a:pos x="66" y="53"/>
                </a:cxn>
                <a:cxn ang="0">
                  <a:pos x="48" y="71"/>
                </a:cxn>
                <a:cxn ang="0">
                  <a:pos x="42" y="77"/>
                </a:cxn>
                <a:cxn ang="0">
                  <a:pos x="36" y="77"/>
                </a:cxn>
                <a:cxn ang="0">
                  <a:pos x="24" y="65"/>
                </a:cxn>
                <a:cxn ang="0">
                  <a:pos x="18" y="48"/>
                </a:cxn>
                <a:cxn ang="0">
                  <a:pos x="18" y="30"/>
                </a:cxn>
                <a:cxn ang="0">
                  <a:pos x="30" y="12"/>
                </a:cxn>
                <a:cxn ang="0">
                  <a:pos x="48" y="12"/>
                </a:cxn>
                <a:cxn ang="0">
                  <a:pos x="48" y="12"/>
                </a:cxn>
              </a:cxnLst>
              <a:rect l="0" t="0" r="r" b="b"/>
              <a:pathLst>
                <a:path w="84" h="95">
                  <a:moveTo>
                    <a:pt x="36" y="95"/>
                  </a:moveTo>
                  <a:lnTo>
                    <a:pt x="60" y="77"/>
                  </a:lnTo>
                  <a:lnTo>
                    <a:pt x="78" y="53"/>
                  </a:lnTo>
                  <a:lnTo>
                    <a:pt x="84" y="42"/>
                  </a:lnTo>
                  <a:lnTo>
                    <a:pt x="84" y="30"/>
                  </a:lnTo>
                  <a:lnTo>
                    <a:pt x="72" y="6"/>
                  </a:lnTo>
                  <a:lnTo>
                    <a:pt x="42" y="0"/>
                  </a:lnTo>
                  <a:lnTo>
                    <a:pt x="30" y="0"/>
                  </a:lnTo>
                  <a:lnTo>
                    <a:pt x="12" y="12"/>
                  </a:lnTo>
                  <a:lnTo>
                    <a:pt x="0" y="24"/>
                  </a:lnTo>
                  <a:lnTo>
                    <a:pt x="0" y="36"/>
                  </a:lnTo>
                  <a:lnTo>
                    <a:pt x="6" y="59"/>
                  </a:lnTo>
                  <a:lnTo>
                    <a:pt x="24" y="83"/>
                  </a:lnTo>
                  <a:lnTo>
                    <a:pt x="36" y="95"/>
                  </a:lnTo>
                  <a:lnTo>
                    <a:pt x="36" y="95"/>
                  </a:lnTo>
                  <a:close/>
                  <a:moveTo>
                    <a:pt x="48" y="12"/>
                  </a:moveTo>
                  <a:lnTo>
                    <a:pt x="66" y="18"/>
                  </a:lnTo>
                  <a:lnTo>
                    <a:pt x="72" y="30"/>
                  </a:lnTo>
                  <a:lnTo>
                    <a:pt x="72" y="42"/>
                  </a:lnTo>
                  <a:lnTo>
                    <a:pt x="66" y="53"/>
                  </a:lnTo>
                  <a:lnTo>
                    <a:pt x="48" y="71"/>
                  </a:lnTo>
                  <a:lnTo>
                    <a:pt x="42" y="77"/>
                  </a:lnTo>
                  <a:lnTo>
                    <a:pt x="36" y="77"/>
                  </a:lnTo>
                  <a:lnTo>
                    <a:pt x="24" y="65"/>
                  </a:lnTo>
                  <a:lnTo>
                    <a:pt x="18" y="48"/>
                  </a:lnTo>
                  <a:lnTo>
                    <a:pt x="18" y="30"/>
                  </a:lnTo>
                  <a:lnTo>
                    <a:pt x="30" y="12"/>
                  </a:lnTo>
                  <a:lnTo>
                    <a:pt x="48" y="12"/>
                  </a:lnTo>
                  <a:lnTo>
                    <a:pt x="48" y="1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89" name="Freeform 25"/>
            <p:cNvSpPr>
              <a:spLocks noEditPoints="1"/>
            </p:cNvSpPr>
            <p:nvPr userDrawn="1"/>
          </p:nvSpPr>
          <p:spPr bwMode="ltGray">
            <a:xfrm>
              <a:off x="3779" y="3872"/>
              <a:ext cx="90" cy="108"/>
            </a:xfrm>
            <a:custGeom>
              <a:avLst/>
              <a:gdLst/>
              <a:ahLst/>
              <a:cxnLst>
                <a:cxn ang="0">
                  <a:pos x="12" y="96"/>
                </a:cxn>
                <a:cxn ang="0">
                  <a:pos x="24" y="108"/>
                </a:cxn>
                <a:cxn ang="0">
                  <a:pos x="42" y="108"/>
                </a:cxn>
                <a:cxn ang="0">
                  <a:pos x="66" y="102"/>
                </a:cxn>
                <a:cxn ang="0">
                  <a:pos x="84" y="78"/>
                </a:cxn>
                <a:cxn ang="0">
                  <a:pos x="90" y="66"/>
                </a:cxn>
                <a:cxn ang="0">
                  <a:pos x="84" y="48"/>
                </a:cxn>
                <a:cxn ang="0">
                  <a:pos x="66" y="24"/>
                </a:cxn>
                <a:cxn ang="0">
                  <a:pos x="48" y="12"/>
                </a:cxn>
                <a:cxn ang="0">
                  <a:pos x="36" y="0"/>
                </a:cxn>
                <a:cxn ang="0">
                  <a:pos x="30" y="0"/>
                </a:cxn>
                <a:cxn ang="0">
                  <a:pos x="30" y="0"/>
                </a:cxn>
                <a:cxn ang="0">
                  <a:pos x="24" y="0"/>
                </a:cxn>
                <a:cxn ang="0">
                  <a:pos x="12" y="30"/>
                </a:cxn>
                <a:cxn ang="0">
                  <a:pos x="0" y="54"/>
                </a:cxn>
                <a:cxn ang="0">
                  <a:pos x="0" y="78"/>
                </a:cxn>
                <a:cxn ang="0">
                  <a:pos x="12" y="96"/>
                </a:cxn>
                <a:cxn ang="0">
                  <a:pos x="12" y="96"/>
                </a:cxn>
                <a:cxn ang="0">
                  <a:pos x="12" y="72"/>
                </a:cxn>
                <a:cxn ang="0">
                  <a:pos x="18" y="54"/>
                </a:cxn>
                <a:cxn ang="0">
                  <a:pos x="24" y="36"/>
                </a:cxn>
                <a:cxn ang="0">
                  <a:pos x="30" y="18"/>
                </a:cxn>
                <a:cxn ang="0">
                  <a:pos x="30" y="12"/>
                </a:cxn>
                <a:cxn ang="0">
                  <a:pos x="48" y="24"/>
                </a:cxn>
                <a:cxn ang="0">
                  <a:pos x="66" y="36"/>
                </a:cxn>
                <a:cxn ang="0">
                  <a:pos x="78" y="54"/>
                </a:cxn>
                <a:cxn ang="0">
                  <a:pos x="78" y="72"/>
                </a:cxn>
                <a:cxn ang="0">
                  <a:pos x="72" y="84"/>
                </a:cxn>
                <a:cxn ang="0">
                  <a:pos x="48" y="96"/>
                </a:cxn>
                <a:cxn ang="0">
                  <a:pos x="36" y="96"/>
                </a:cxn>
                <a:cxn ang="0">
                  <a:pos x="24" y="90"/>
                </a:cxn>
                <a:cxn ang="0">
                  <a:pos x="18" y="84"/>
                </a:cxn>
                <a:cxn ang="0">
                  <a:pos x="12" y="72"/>
                </a:cxn>
                <a:cxn ang="0">
                  <a:pos x="12" y="72"/>
                </a:cxn>
              </a:cxnLst>
              <a:rect l="0" t="0" r="r" b="b"/>
              <a:pathLst>
                <a:path w="90" h="108">
                  <a:moveTo>
                    <a:pt x="12" y="96"/>
                  </a:moveTo>
                  <a:lnTo>
                    <a:pt x="24" y="108"/>
                  </a:lnTo>
                  <a:lnTo>
                    <a:pt x="42" y="108"/>
                  </a:lnTo>
                  <a:lnTo>
                    <a:pt x="66" y="102"/>
                  </a:lnTo>
                  <a:lnTo>
                    <a:pt x="84" y="78"/>
                  </a:lnTo>
                  <a:lnTo>
                    <a:pt x="90" y="66"/>
                  </a:lnTo>
                  <a:lnTo>
                    <a:pt x="84" y="48"/>
                  </a:lnTo>
                  <a:lnTo>
                    <a:pt x="66" y="24"/>
                  </a:lnTo>
                  <a:lnTo>
                    <a:pt x="48" y="12"/>
                  </a:lnTo>
                  <a:lnTo>
                    <a:pt x="36" y="0"/>
                  </a:lnTo>
                  <a:lnTo>
                    <a:pt x="30" y="0"/>
                  </a:lnTo>
                  <a:lnTo>
                    <a:pt x="30" y="0"/>
                  </a:lnTo>
                  <a:lnTo>
                    <a:pt x="24" y="0"/>
                  </a:lnTo>
                  <a:lnTo>
                    <a:pt x="12" y="30"/>
                  </a:lnTo>
                  <a:lnTo>
                    <a:pt x="0" y="54"/>
                  </a:lnTo>
                  <a:lnTo>
                    <a:pt x="0" y="78"/>
                  </a:lnTo>
                  <a:lnTo>
                    <a:pt x="12" y="96"/>
                  </a:lnTo>
                  <a:lnTo>
                    <a:pt x="12" y="96"/>
                  </a:lnTo>
                  <a:close/>
                  <a:moveTo>
                    <a:pt x="12" y="72"/>
                  </a:moveTo>
                  <a:lnTo>
                    <a:pt x="18" y="54"/>
                  </a:lnTo>
                  <a:lnTo>
                    <a:pt x="24" y="36"/>
                  </a:lnTo>
                  <a:lnTo>
                    <a:pt x="30" y="18"/>
                  </a:lnTo>
                  <a:lnTo>
                    <a:pt x="30" y="12"/>
                  </a:lnTo>
                  <a:lnTo>
                    <a:pt x="48" y="24"/>
                  </a:lnTo>
                  <a:lnTo>
                    <a:pt x="66" y="36"/>
                  </a:lnTo>
                  <a:lnTo>
                    <a:pt x="78" y="54"/>
                  </a:lnTo>
                  <a:lnTo>
                    <a:pt x="78" y="72"/>
                  </a:lnTo>
                  <a:lnTo>
                    <a:pt x="72" y="84"/>
                  </a:lnTo>
                  <a:lnTo>
                    <a:pt x="48" y="96"/>
                  </a:lnTo>
                  <a:lnTo>
                    <a:pt x="36" y="96"/>
                  </a:lnTo>
                  <a:lnTo>
                    <a:pt x="24" y="90"/>
                  </a:lnTo>
                  <a:lnTo>
                    <a:pt x="18" y="84"/>
                  </a:lnTo>
                  <a:lnTo>
                    <a:pt x="12" y="72"/>
                  </a:lnTo>
                  <a:lnTo>
                    <a:pt x="12" y="72"/>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90" name="Freeform 26"/>
            <p:cNvSpPr>
              <a:spLocks noEditPoints="1"/>
            </p:cNvSpPr>
            <p:nvPr userDrawn="1"/>
          </p:nvSpPr>
          <p:spPr bwMode="ltGray">
            <a:xfrm>
              <a:off x="2400" y="3872"/>
              <a:ext cx="72" cy="90"/>
            </a:xfrm>
            <a:custGeom>
              <a:avLst/>
              <a:gdLst/>
              <a:ahLst/>
              <a:cxnLst>
                <a:cxn ang="0">
                  <a:pos x="71" y="90"/>
                </a:cxn>
                <a:cxn ang="0">
                  <a:pos x="71" y="60"/>
                </a:cxn>
                <a:cxn ang="0">
                  <a:pos x="71" y="36"/>
                </a:cxn>
                <a:cxn ang="0">
                  <a:pos x="60" y="12"/>
                </a:cxn>
                <a:cxn ang="0">
                  <a:pos x="36" y="0"/>
                </a:cxn>
                <a:cxn ang="0">
                  <a:pos x="12" y="12"/>
                </a:cxn>
                <a:cxn ang="0">
                  <a:pos x="0" y="36"/>
                </a:cxn>
                <a:cxn ang="0">
                  <a:pos x="6" y="60"/>
                </a:cxn>
                <a:cxn ang="0">
                  <a:pos x="30" y="78"/>
                </a:cxn>
                <a:cxn ang="0">
                  <a:pos x="54" y="90"/>
                </a:cxn>
                <a:cxn ang="0">
                  <a:pos x="71" y="90"/>
                </a:cxn>
                <a:cxn ang="0">
                  <a:pos x="71" y="90"/>
                </a:cxn>
                <a:cxn ang="0">
                  <a:pos x="24" y="18"/>
                </a:cxn>
                <a:cxn ang="0">
                  <a:pos x="42" y="18"/>
                </a:cxn>
                <a:cxn ang="0">
                  <a:pos x="54" y="18"/>
                </a:cxn>
                <a:cxn ang="0">
                  <a:pos x="60" y="42"/>
                </a:cxn>
                <a:cxn ang="0">
                  <a:pos x="60" y="66"/>
                </a:cxn>
                <a:cxn ang="0">
                  <a:pos x="60" y="72"/>
                </a:cxn>
                <a:cxn ang="0">
                  <a:pos x="60" y="78"/>
                </a:cxn>
                <a:cxn ang="0">
                  <a:pos x="42" y="72"/>
                </a:cxn>
                <a:cxn ang="0">
                  <a:pos x="24" y="66"/>
                </a:cxn>
                <a:cxn ang="0">
                  <a:pos x="12" y="48"/>
                </a:cxn>
                <a:cxn ang="0">
                  <a:pos x="12" y="30"/>
                </a:cxn>
                <a:cxn ang="0">
                  <a:pos x="24" y="18"/>
                </a:cxn>
                <a:cxn ang="0">
                  <a:pos x="24" y="18"/>
                </a:cxn>
              </a:cxnLst>
              <a:rect l="0" t="0" r="r" b="b"/>
              <a:pathLst>
                <a:path w="71" h="90">
                  <a:moveTo>
                    <a:pt x="71" y="90"/>
                  </a:moveTo>
                  <a:lnTo>
                    <a:pt x="71" y="60"/>
                  </a:lnTo>
                  <a:lnTo>
                    <a:pt x="71" y="36"/>
                  </a:lnTo>
                  <a:lnTo>
                    <a:pt x="60" y="12"/>
                  </a:lnTo>
                  <a:lnTo>
                    <a:pt x="36" y="0"/>
                  </a:lnTo>
                  <a:lnTo>
                    <a:pt x="12" y="12"/>
                  </a:lnTo>
                  <a:lnTo>
                    <a:pt x="0" y="36"/>
                  </a:lnTo>
                  <a:lnTo>
                    <a:pt x="6" y="60"/>
                  </a:lnTo>
                  <a:lnTo>
                    <a:pt x="30" y="78"/>
                  </a:lnTo>
                  <a:lnTo>
                    <a:pt x="54" y="90"/>
                  </a:lnTo>
                  <a:lnTo>
                    <a:pt x="71" y="90"/>
                  </a:lnTo>
                  <a:lnTo>
                    <a:pt x="71" y="90"/>
                  </a:lnTo>
                  <a:close/>
                  <a:moveTo>
                    <a:pt x="24" y="18"/>
                  </a:moveTo>
                  <a:lnTo>
                    <a:pt x="42" y="18"/>
                  </a:lnTo>
                  <a:lnTo>
                    <a:pt x="54" y="18"/>
                  </a:lnTo>
                  <a:lnTo>
                    <a:pt x="60" y="42"/>
                  </a:lnTo>
                  <a:lnTo>
                    <a:pt x="60" y="66"/>
                  </a:lnTo>
                  <a:lnTo>
                    <a:pt x="60" y="72"/>
                  </a:lnTo>
                  <a:lnTo>
                    <a:pt x="60" y="78"/>
                  </a:lnTo>
                  <a:lnTo>
                    <a:pt x="42" y="72"/>
                  </a:lnTo>
                  <a:lnTo>
                    <a:pt x="24" y="66"/>
                  </a:lnTo>
                  <a:lnTo>
                    <a:pt x="12" y="48"/>
                  </a:lnTo>
                  <a:lnTo>
                    <a:pt x="12" y="30"/>
                  </a:lnTo>
                  <a:lnTo>
                    <a:pt x="24" y="18"/>
                  </a:lnTo>
                  <a:lnTo>
                    <a:pt x="24"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91" name="Oval 27"/>
            <p:cNvSpPr>
              <a:spLocks noChangeArrowheads="1"/>
            </p:cNvSpPr>
            <p:nvPr userDrawn="1"/>
          </p:nvSpPr>
          <p:spPr bwMode="ltGray">
            <a:xfrm>
              <a:off x="2444" y="3838"/>
              <a:ext cx="1380" cy="389"/>
            </a:xfrm>
            <a:prstGeom prst="ellipse">
              <a:avLst/>
            </a:prstGeom>
            <a:gradFill rotWithShape="0">
              <a:gsLst>
                <a:gs pos="0">
                  <a:schemeClr val="bg2">
                    <a:gamma/>
                    <a:tint val="81961"/>
                    <a:invGamma/>
                  </a:schemeClr>
                </a:gs>
                <a:gs pos="100000">
                  <a:schemeClr val="bg2"/>
                </a:gs>
              </a:gsLst>
              <a:lin ang="270000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88092" name="Oval 28"/>
            <p:cNvSpPr>
              <a:spLocks noChangeArrowheads="1"/>
            </p:cNvSpPr>
            <p:nvPr userDrawn="1"/>
          </p:nvSpPr>
          <p:spPr bwMode="ltGray">
            <a:xfrm>
              <a:off x="2394" y="3834"/>
              <a:ext cx="1502" cy="288"/>
            </a:xfrm>
            <a:prstGeom prst="ellipse">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88093" name="Oval 29"/>
            <p:cNvSpPr>
              <a:spLocks noChangeArrowheads="1"/>
            </p:cNvSpPr>
            <p:nvPr userDrawn="1"/>
          </p:nvSpPr>
          <p:spPr bwMode="ltGray">
            <a:xfrm>
              <a:off x="2441" y="3860"/>
              <a:ext cx="1425" cy="220"/>
            </a:xfrm>
            <a:prstGeom prst="ellipse">
              <a:avLst/>
            </a:prstGeom>
            <a:gradFill rotWithShape="0">
              <a:gsLst>
                <a:gs pos="0">
                  <a:schemeClr val="bg2"/>
                </a:gs>
                <a:gs pos="100000">
                  <a:schemeClr val="bg2">
                    <a:gamma/>
                    <a:tint val="81961"/>
                    <a:invGamma/>
                  </a:schemeClr>
                </a:gs>
              </a:gsLst>
              <a:lin ang="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88094" name="Freeform 30"/>
            <p:cNvSpPr>
              <a:spLocks noEditPoints="1"/>
            </p:cNvSpPr>
            <p:nvPr userDrawn="1"/>
          </p:nvSpPr>
          <p:spPr bwMode="ltGray">
            <a:xfrm>
              <a:off x="3743" y="3788"/>
              <a:ext cx="90" cy="96"/>
            </a:xfrm>
            <a:custGeom>
              <a:avLst/>
              <a:gdLst/>
              <a:ahLst/>
              <a:cxnLst>
                <a:cxn ang="0">
                  <a:pos x="66" y="96"/>
                </a:cxn>
                <a:cxn ang="0">
                  <a:pos x="78" y="66"/>
                </a:cxn>
                <a:cxn ang="0">
                  <a:pos x="90" y="42"/>
                </a:cxn>
                <a:cxn ang="0">
                  <a:pos x="78" y="18"/>
                </a:cxn>
                <a:cxn ang="0">
                  <a:pos x="60" y="0"/>
                </a:cxn>
                <a:cxn ang="0">
                  <a:pos x="30" y="6"/>
                </a:cxn>
                <a:cxn ang="0">
                  <a:pos x="18" y="18"/>
                </a:cxn>
                <a:cxn ang="0">
                  <a:pos x="6" y="30"/>
                </a:cxn>
                <a:cxn ang="0">
                  <a:pos x="0" y="42"/>
                </a:cxn>
                <a:cxn ang="0">
                  <a:pos x="6" y="60"/>
                </a:cxn>
                <a:cxn ang="0">
                  <a:pos x="24" y="78"/>
                </a:cxn>
                <a:cxn ang="0">
                  <a:pos x="48" y="90"/>
                </a:cxn>
                <a:cxn ang="0">
                  <a:pos x="66" y="96"/>
                </a:cxn>
                <a:cxn ang="0">
                  <a:pos x="66" y="96"/>
                </a:cxn>
                <a:cxn ang="0">
                  <a:pos x="42" y="18"/>
                </a:cxn>
                <a:cxn ang="0">
                  <a:pos x="60" y="18"/>
                </a:cxn>
                <a:cxn ang="0">
                  <a:pos x="72" y="24"/>
                </a:cxn>
                <a:cxn ang="0">
                  <a:pos x="72" y="36"/>
                </a:cxn>
                <a:cxn ang="0">
                  <a:pos x="72" y="48"/>
                </a:cxn>
                <a:cxn ang="0">
                  <a:pos x="66" y="72"/>
                </a:cxn>
                <a:cxn ang="0">
                  <a:pos x="60" y="78"/>
                </a:cxn>
                <a:cxn ang="0">
                  <a:pos x="60" y="84"/>
                </a:cxn>
                <a:cxn ang="0">
                  <a:pos x="42" y="72"/>
                </a:cxn>
                <a:cxn ang="0">
                  <a:pos x="30" y="66"/>
                </a:cxn>
                <a:cxn ang="0">
                  <a:pos x="18" y="42"/>
                </a:cxn>
                <a:cxn ang="0">
                  <a:pos x="24" y="30"/>
                </a:cxn>
                <a:cxn ang="0">
                  <a:pos x="42" y="18"/>
                </a:cxn>
                <a:cxn ang="0">
                  <a:pos x="42" y="18"/>
                </a:cxn>
              </a:cxnLst>
              <a:rect l="0" t="0" r="r" b="b"/>
              <a:pathLst>
                <a:path w="90" h="96">
                  <a:moveTo>
                    <a:pt x="66" y="96"/>
                  </a:moveTo>
                  <a:lnTo>
                    <a:pt x="78" y="66"/>
                  </a:lnTo>
                  <a:lnTo>
                    <a:pt x="90" y="42"/>
                  </a:lnTo>
                  <a:lnTo>
                    <a:pt x="78" y="18"/>
                  </a:lnTo>
                  <a:lnTo>
                    <a:pt x="60" y="0"/>
                  </a:lnTo>
                  <a:lnTo>
                    <a:pt x="30" y="6"/>
                  </a:lnTo>
                  <a:lnTo>
                    <a:pt x="18" y="18"/>
                  </a:lnTo>
                  <a:lnTo>
                    <a:pt x="6" y="30"/>
                  </a:lnTo>
                  <a:lnTo>
                    <a:pt x="0" y="42"/>
                  </a:lnTo>
                  <a:lnTo>
                    <a:pt x="6" y="60"/>
                  </a:lnTo>
                  <a:lnTo>
                    <a:pt x="24" y="78"/>
                  </a:lnTo>
                  <a:lnTo>
                    <a:pt x="48" y="90"/>
                  </a:lnTo>
                  <a:lnTo>
                    <a:pt x="66" y="96"/>
                  </a:lnTo>
                  <a:lnTo>
                    <a:pt x="66" y="96"/>
                  </a:lnTo>
                  <a:close/>
                  <a:moveTo>
                    <a:pt x="42" y="18"/>
                  </a:moveTo>
                  <a:lnTo>
                    <a:pt x="60" y="18"/>
                  </a:lnTo>
                  <a:lnTo>
                    <a:pt x="72" y="24"/>
                  </a:lnTo>
                  <a:lnTo>
                    <a:pt x="72" y="36"/>
                  </a:lnTo>
                  <a:lnTo>
                    <a:pt x="72" y="48"/>
                  </a:lnTo>
                  <a:lnTo>
                    <a:pt x="66" y="72"/>
                  </a:lnTo>
                  <a:lnTo>
                    <a:pt x="60" y="78"/>
                  </a:lnTo>
                  <a:lnTo>
                    <a:pt x="60" y="84"/>
                  </a:lnTo>
                  <a:lnTo>
                    <a:pt x="42" y="72"/>
                  </a:lnTo>
                  <a:lnTo>
                    <a:pt x="30" y="66"/>
                  </a:lnTo>
                  <a:lnTo>
                    <a:pt x="18" y="42"/>
                  </a:lnTo>
                  <a:lnTo>
                    <a:pt x="24" y="30"/>
                  </a:lnTo>
                  <a:lnTo>
                    <a:pt x="42" y="18"/>
                  </a:lnTo>
                  <a:lnTo>
                    <a:pt x="42" y="18"/>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95" name="Freeform 31"/>
            <p:cNvSpPr>
              <a:spLocks noEditPoints="1"/>
            </p:cNvSpPr>
            <p:nvPr userDrawn="1"/>
          </p:nvSpPr>
          <p:spPr bwMode="ltGray">
            <a:xfrm>
              <a:off x="5422" y="3603"/>
              <a:ext cx="72" cy="108"/>
            </a:xfrm>
            <a:custGeom>
              <a:avLst/>
              <a:gdLst/>
              <a:ahLst/>
              <a:cxnLst>
                <a:cxn ang="0">
                  <a:pos x="0" y="90"/>
                </a:cxn>
                <a:cxn ang="0">
                  <a:pos x="12" y="102"/>
                </a:cxn>
                <a:cxn ang="0">
                  <a:pos x="24" y="108"/>
                </a:cxn>
                <a:cxn ang="0">
                  <a:pos x="48" y="108"/>
                </a:cxn>
                <a:cxn ang="0">
                  <a:pos x="66" y="96"/>
                </a:cxn>
                <a:cxn ang="0">
                  <a:pos x="72" y="66"/>
                </a:cxn>
                <a:cxn ang="0">
                  <a:pos x="66" y="42"/>
                </a:cxn>
                <a:cxn ang="0">
                  <a:pos x="60" y="18"/>
                </a:cxn>
                <a:cxn ang="0">
                  <a:pos x="48" y="6"/>
                </a:cxn>
                <a:cxn ang="0">
                  <a:pos x="42" y="0"/>
                </a:cxn>
                <a:cxn ang="0">
                  <a:pos x="42" y="0"/>
                </a:cxn>
                <a:cxn ang="0">
                  <a:pos x="36" y="0"/>
                </a:cxn>
                <a:cxn ang="0">
                  <a:pos x="18" y="24"/>
                </a:cxn>
                <a:cxn ang="0">
                  <a:pos x="6" y="48"/>
                </a:cxn>
                <a:cxn ang="0">
                  <a:pos x="0" y="66"/>
                </a:cxn>
                <a:cxn ang="0">
                  <a:pos x="0" y="90"/>
                </a:cxn>
                <a:cxn ang="0">
                  <a:pos x="0" y="90"/>
                </a:cxn>
                <a:cxn ang="0">
                  <a:pos x="12" y="66"/>
                </a:cxn>
                <a:cxn ang="0">
                  <a:pos x="18" y="48"/>
                </a:cxn>
                <a:cxn ang="0">
                  <a:pos x="24" y="36"/>
                </a:cxn>
                <a:cxn ang="0">
                  <a:pos x="30" y="24"/>
                </a:cxn>
                <a:cxn ang="0">
                  <a:pos x="36" y="18"/>
                </a:cxn>
                <a:cxn ang="0">
                  <a:pos x="54" y="30"/>
                </a:cxn>
                <a:cxn ang="0">
                  <a:pos x="60" y="48"/>
                </a:cxn>
                <a:cxn ang="0">
                  <a:pos x="66" y="72"/>
                </a:cxn>
                <a:cxn ang="0">
                  <a:pos x="66" y="84"/>
                </a:cxn>
                <a:cxn ang="0">
                  <a:pos x="54" y="96"/>
                </a:cxn>
                <a:cxn ang="0">
                  <a:pos x="30" y="102"/>
                </a:cxn>
                <a:cxn ang="0">
                  <a:pos x="24" y="96"/>
                </a:cxn>
                <a:cxn ang="0">
                  <a:pos x="12" y="90"/>
                </a:cxn>
                <a:cxn ang="0">
                  <a:pos x="12" y="78"/>
                </a:cxn>
                <a:cxn ang="0">
                  <a:pos x="12" y="66"/>
                </a:cxn>
                <a:cxn ang="0">
                  <a:pos x="12" y="66"/>
                </a:cxn>
              </a:cxnLst>
              <a:rect l="0" t="0" r="r" b="b"/>
              <a:pathLst>
                <a:path w="72" h="108">
                  <a:moveTo>
                    <a:pt x="0" y="90"/>
                  </a:moveTo>
                  <a:lnTo>
                    <a:pt x="12" y="102"/>
                  </a:lnTo>
                  <a:lnTo>
                    <a:pt x="24" y="108"/>
                  </a:lnTo>
                  <a:lnTo>
                    <a:pt x="48" y="108"/>
                  </a:lnTo>
                  <a:lnTo>
                    <a:pt x="66" y="96"/>
                  </a:lnTo>
                  <a:lnTo>
                    <a:pt x="72" y="66"/>
                  </a:lnTo>
                  <a:lnTo>
                    <a:pt x="66" y="42"/>
                  </a:lnTo>
                  <a:lnTo>
                    <a:pt x="60" y="18"/>
                  </a:lnTo>
                  <a:lnTo>
                    <a:pt x="48" y="6"/>
                  </a:lnTo>
                  <a:lnTo>
                    <a:pt x="42" y="0"/>
                  </a:lnTo>
                  <a:lnTo>
                    <a:pt x="42" y="0"/>
                  </a:lnTo>
                  <a:lnTo>
                    <a:pt x="36" y="0"/>
                  </a:lnTo>
                  <a:lnTo>
                    <a:pt x="18" y="24"/>
                  </a:lnTo>
                  <a:lnTo>
                    <a:pt x="6" y="48"/>
                  </a:lnTo>
                  <a:lnTo>
                    <a:pt x="0" y="66"/>
                  </a:lnTo>
                  <a:lnTo>
                    <a:pt x="0" y="90"/>
                  </a:lnTo>
                  <a:lnTo>
                    <a:pt x="0" y="90"/>
                  </a:lnTo>
                  <a:close/>
                  <a:moveTo>
                    <a:pt x="12" y="66"/>
                  </a:moveTo>
                  <a:lnTo>
                    <a:pt x="18" y="48"/>
                  </a:lnTo>
                  <a:lnTo>
                    <a:pt x="24" y="36"/>
                  </a:lnTo>
                  <a:lnTo>
                    <a:pt x="30" y="24"/>
                  </a:lnTo>
                  <a:lnTo>
                    <a:pt x="36" y="18"/>
                  </a:lnTo>
                  <a:lnTo>
                    <a:pt x="54" y="30"/>
                  </a:lnTo>
                  <a:lnTo>
                    <a:pt x="60" y="48"/>
                  </a:lnTo>
                  <a:lnTo>
                    <a:pt x="66" y="72"/>
                  </a:lnTo>
                  <a:lnTo>
                    <a:pt x="66" y="84"/>
                  </a:lnTo>
                  <a:lnTo>
                    <a:pt x="54" y="96"/>
                  </a:lnTo>
                  <a:lnTo>
                    <a:pt x="30" y="102"/>
                  </a:lnTo>
                  <a:lnTo>
                    <a:pt x="24" y="96"/>
                  </a:lnTo>
                  <a:lnTo>
                    <a:pt x="12" y="90"/>
                  </a:lnTo>
                  <a:lnTo>
                    <a:pt x="12" y="78"/>
                  </a:lnTo>
                  <a:lnTo>
                    <a:pt x="12" y="66"/>
                  </a:lnTo>
                  <a:lnTo>
                    <a:pt x="12" y="66"/>
                  </a:lnTo>
                  <a:close/>
                </a:path>
              </a:pathLst>
            </a:custGeom>
            <a:gradFill rotWithShape="0">
              <a:gsLst>
                <a:gs pos="0">
                  <a:schemeClr val="bg2"/>
                </a:gs>
                <a:gs pos="100000">
                  <a:schemeClr val="bg2">
                    <a:gamma/>
                    <a:tint val="81961"/>
                    <a:invGamma/>
                  </a:schemeClr>
                </a:gs>
              </a:gsLst>
              <a:lin ang="54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096" name="Rectangle 32"/>
            <p:cNvSpPr>
              <a:spLocks noChangeArrowheads="1"/>
            </p:cNvSpPr>
            <p:nvPr userDrawn="1"/>
          </p:nvSpPr>
          <p:spPr bwMode="ltGray">
            <a:xfrm>
              <a:off x="4238" y="1773"/>
              <a:ext cx="173" cy="2539"/>
            </a:xfrm>
            <a:prstGeom prst="rect">
              <a:avLst/>
            </a:prstGeom>
            <a:gradFill rotWithShape="0">
              <a:gsLst>
                <a:gs pos="0">
                  <a:schemeClr val="bg2">
                    <a:gamma/>
                    <a:tint val="81961"/>
                    <a:invGamma/>
                  </a:schemeClr>
                </a:gs>
                <a:gs pos="100000">
                  <a:schemeClr val="bg2"/>
                </a:gs>
              </a:gsLst>
              <a:lin ang="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8097" name="Rectangle 33"/>
            <p:cNvSpPr>
              <a:spLocks noChangeArrowheads="1"/>
            </p:cNvSpPr>
            <p:nvPr userDrawn="1"/>
          </p:nvSpPr>
          <p:spPr bwMode="ltGray">
            <a:xfrm>
              <a:off x="4288" y="1545"/>
              <a:ext cx="76" cy="240"/>
            </a:xfrm>
            <a:prstGeom prst="rect">
              <a:avLst/>
            </a:prstGeom>
            <a:gradFill rotWithShape="0">
              <a:gsLst>
                <a:gs pos="0">
                  <a:schemeClr val="bg2"/>
                </a:gs>
                <a:gs pos="100000">
                  <a:schemeClr val="bg2">
                    <a:gamma/>
                    <a:tint val="81961"/>
                    <a:invGamma/>
                  </a:schemeClr>
                </a:gs>
              </a:gsLst>
              <a:lin ang="5400000" scaled="1"/>
            </a:gradFill>
            <a:ln w="9525">
              <a:noFill/>
              <a:miter lim="800000"/>
              <a:headEnd/>
              <a:tailEnd/>
            </a:ln>
            <a:effectLst/>
          </p:spPr>
          <p:txBody>
            <a:bodyPr/>
            <a:lstStyle/>
            <a:p>
              <a:pPr eaLnBrk="1" hangingPunct="1">
                <a:defRPr/>
              </a:pPr>
              <a:endParaRPr lang="zh-TW" altLang="en-US" dirty="0">
                <a:ea typeface="標楷體" panose="03000509000000000000" pitchFamily="65" charset="-120"/>
              </a:endParaRPr>
            </a:p>
          </p:txBody>
        </p:sp>
        <p:sp>
          <p:nvSpPr>
            <p:cNvPr id="88098" name="AutoShape 34"/>
            <p:cNvSpPr>
              <a:spLocks noChangeArrowheads="1"/>
            </p:cNvSpPr>
            <p:nvPr userDrawn="1"/>
          </p:nvSpPr>
          <p:spPr bwMode="ltGray">
            <a:xfrm>
              <a:off x="4220" y="1743"/>
              <a:ext cx="205" cy="52"/>
            </a:xfrm>
            <a:prstGeom prst="roundRect">
              <a:avLst>
                <a:gd name="adj" fmla="val 16667"/>
              </a:avLst>
            </a:prstGeom>
            <a:gradFill rotWithShape="0">
              <a:gsLst>
                <a:gs pos="0">
                  <a:schemeClr val="bg2"/>
                </a:gs>
                <a:gs pos="100000">
                  <a:schemeClr val="bg2">
                    <a:gamma/>
                    <a:tint val="81961"/>
                    <a:invGamma/>
                  </a:schemeClr>
                </a:gs>
              </a:gsLst>
              <a:lin ang="5400000" scaled="1"/>
            </a:gradFill>
            <a:ln w="9525">
              <a:noFill/>
              <a:round/>
              <a:headEnd/>
              <a:tailEnd/>
            </a:ln>
            <a:effectLst/>
          </p:spPr>
          <p:txBody>
            <a:bodyPr/>
            <a:lstStyle/>
            <a:p>
              <a:pPr eaLnBrk="1" hangingPunct="1">
                <a:defRPr/>
              </a:pPr>
              <a:endParaRPr lang="zh-TW" altLang="en-US" dirty="0">
                <a:ea typeface="標楷體" panose="03000509000000000000" pitchFamily="65" charset="-120"/>
              </a:endParaRPr>
            </a:p>
          </p:txBody>
        </p:sp>
        <p:sp>
          <p:nvSpPr>
            <p:cNvPr id="88099" name="Freeform 35"/>
            <p:cNvSpPr>
              <a:spLocks/>
            </p:cNvSpPr>
            <p:nvPr userDrawn="1"/>
          </p:nvSpPr>
          <p:spPr bwMode="ltGray">
            <a:xfrm>
              <a:off x="4306" y="1529"/>
              <a:ext cx="252" cy="1576"/>
            </a:xfrm>
            <a:custGeom>
              <a:avLst/>
              <a:gdLst/>
              <a:ahLst/>
              <a:cxnLst>
                <a:cxn ang="0">
                  <a:pos x="252" y="1576"/>
                </a:cxn>
                <a:cxn ang="0">
                  <a:pos x="12" y="84"/>
                </a:cxn>
                <a:cxn ang="0">
                  <a:pos x="12" y="60"/>
                </a:cxn>
                <a:cxn ang="0">
                  <a:pos x="0" y="12"/>
                </a:cxn>
                <a:cxn ang="0">
                  <a:pos x="72" y="0"/>
                </a:cxn>
                <a:cxn ang="0">
                  <a:pos x="72" y="0"/>
                </a:cxn>
                <a:cxn ang="0">
                  <a:pos x="78" y="48"/>
                </a:cxn>
                <a:cxn ang="0">
                  <a:pos x="88" y="66"/>
                </a:cxn>
              </a:cxnLst>
              <a:rect l="0" t="0" r="r" b="b"/>
              <a:pathLst>
                <a:path w="252" h="1576">
                  <a:moveTo>
                    <a:pt x="252" y="1576"/>
                  </a:moveTo>
                  <a:lnTo>
                    <a:pt x="12" y="84"/>
                  </a:lnTo>
                  <a:lnTo>
                    <a:pt x="12" y="60"/>
                  </a:lnTo>
                  <a:lnTo>
                    <a:pt x="0" y="12"/>
                  </a:lnTo>
                  <a:lnTo>
                    <a:pt x="72" y="0"/>
                  </a:lnTo>
                  <a:lnTo>
                    <a:pt x="72" y="0"/>
                  </a:lnTo>
                  <a:lnTo>
                    <a:pt x="78" y="48"/>
                  </a:lnTo>
                  <a:lnTo>
                    <a:pt x="88" y="66"/>
                  </a:lnTo>
                </a:path>
              </a:pathLst>
            </a:custGeom>
            <a:gradFill rotWithShape="0">
              <a:gsLst>
                <a:gs pos="0">
                  <a:schemeClr val="bg2">
                    <a:gamma/>
                    <a:tint val="81961"/>
                    <a:invGamma/>
                  </a:schemeClr>
                </a:gs>
                <a:gs pos="100000">
                  <a:schemeClr val="bg2"/>
                </a:gs>
              </a:gsLst>
              <a:lin ang="270000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sp>
          <p:nvSpPr>
            <p:cNvPr id="88100" name="Freeform 36"/>
            <p:cNvSpPr>
              <a:spLocks/>
            </p:cNvSpPr>
            <p:nvPr userDrawn="1"/>
          </p:nvSpPr>
          <p:spPr bwMode="ltGray">
            <a:xfrm>
              <a:off x="4169" y="1421"/>
              <a:ext cx="317" cy="138"/>
            </a:xfrm>
            <a:custGeom>
              <a:avLst/>
              <a:gdLst/>
              <a:ahLst/>
              <a:cxnLst>
                <a:cxn ang="0">
                  <a:pos x="161" y="0"/>
                </a:cxn>
                <a:cxn ang="0">
                  <a:pos x="227" y="6"/>
                </a:cxn>
                <a:cxn ang="0">
                  <a:pos x="275" y="36"/>
                </a:cxn>
                <a:cxn ang="0">
                  <a:pos x="304" y="78"/>
                </a:cxn>
                <a:cxn ang="0">
                  <a:pos x="316" y="138"/>
                </a:cxn>
                <a:cxn ang="0">
                  <a:pos x="0" y="138"/>
                </a:cxn>
                <a:cxn ang="0">
                  <a:pos x="11" y="78"/>
                </a:cxn>
                <a:cxn ang="0">
                  <a:pos x="47" y="36"/>
                </a:cxn>
                <a:cxn ang="0">
                  <a:pos x="95" y="6"/>
                </a:cxn>
                <a:cxn ang="0">
                  <a:pos x="161" y="0"/>
                </a:cxn>
                <a:cxn ang="0">
                  <a:pos x="161" y="0"/>
                </a:cxn>
              </a:cxnLst>
              <a:rect l="0" t="0" r="r" b="b"/>
              <a:pathLst>
                <a:path w="316" h="138">
                  <a:moveTo>
                    <a:pt x="161" y="0"/>
                  </a:moveTo>
                  <a:lnTo>
                    <a:pt x="227" y="6"/>
                  </a:lnTo>
                  <a:lnTo>
                    <a:pt x="275" y="36"/>
                  </a:lnTo>
                  <a:lnTo>
                    <a:pt x="304" y="78"/>
                  </a:lnTo>
                  <a:lnTo>
                    <a:pt x="316" y="138"/>
                  </a:lnTo>
                  <a:lnTo>
                    <a:pt x="0" y="138"/>
                  </a:lnTo>
                  <a:lnTo>
                    <a:pt x="11" y="78"/>
                  </a:lnTo>
                  <a:lnTo>
                    <a:pt x="47" y="36"/>
                  </a:lnTo>
                  <a:lnTo>
                    <a:pt x="95" y="6"/>
                  </a:lnTo>
                  <a:lnTo>
                    <a:pt x="161" y="0"/>
                  </a:lnTo>
                  <a:lnTo>
                    <a:pt x="161" y="0"/>
                  </a:lnTo>
                  <a:close/>
                </a:path>
              </a:pathLst>
            </a:custGeom>
            <a:gradFill rotWithShape="0">
              <a:gsLst>
                <a:gs pos="0">
                  <a:schemeClr val="bg2">
                    <a:gamma/>
                    <a:tint val="81961"/>
                    <a:invGamma/>
                  </a:schemeClr>
                </a:gs>
                <a:gs pos="100000">
                  <a:schemeClr val="bg2"/>
                </a:gs>
              </a:gsLst>
              <a:lin ang="0" scaled="1"/>
            </a:gradFill>
            <a:ln w="9525">
              <a:noFill/>
              <a:round/>
              <a:headEnd/>
              <a:tailEnd/>
            </a:ln>
          </p:spPr>
          <p:txBody>
            <a:bodyPr/>
            <a:lstStyle/>
            <a:p>
              <a:pPr eaLnBrk="1" hangingPunct="1">
                <a:defRPr/>
              </a:pPr>
              <a:endParaRPr lang="zh-TW" altLang="en-US" dirty="0">
                <a:ea typeface="標楷體" panose="03000509000000000000" pitchFamily="65" charset="-120"/>
              </a:endParaRPr>
            </a:p>
          </p:txBody>
        </p:sp>
      </p:grpSp>
      <p:sp>
        <p:nvSpPr>
          <p:cNvPr id="88101" name="Rectangle 37"/>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88102" name="Rectangle 38"/>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88103" name="Rectangle 39"/>
          <p:cNvSpPr>
            <a:spLocks noGrp="1" noChangeArrowheads="1"/>
          </p:cNvSpPr>
          <p:nvPr>
            <p:ph type="dt" sz="half" idx="2"/>
          </p:nvPr>
        </p:nvSpPr>
        <p:spPr bwMode="auto">
          <a:xfrm>
            <a:off x="457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ea typeface="標楷體" panose="03000509000000000000" pitchFamily="65" charset="-120"/>
              </a:defRPr>
            </a:lvl1pPr>
          </a:lstStyle>
          <a:p>
            <a:pPr>
              <a:defRPr/>
            </a:pPr>
            <a:endParaRPr lang="en-US" altLang="zh-TW"/>
          </a:p>
        </p:txBody>
      </p:sp>
      <p:sp>
        <p:nvSpPr>
          <p:cNvPr id="88104" name="Rectangle 40"/>
          <p:cNvSpPr>
            <a:spLocks noGrp="1" noChangeArrowheads="1"/>
          </p:cNvSpPr>
          <p:nvPr>
            <p:ph type="ftr" sz="quarter" idx="3"/>
          </p:nvPr>
        </p:nvSpPr>
        <p:spPr bwMode="auto">
          <a:xfrm>
            <a:off x="3124200" y="6278563"/>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ea typeface="標楷體" panose="03000509000000000000" pitchFamily="65" charset="-120"/>
              </a:defRPr>
            </a:lvl1pPr>
          </a:lstStyle>
          <a:p>
            <a:pPr>
              <a:defRPr/>
            </a:pPr>
            <a:endParaRPr lang="en-US" altLang="zh-TW"/>
          </a:p>
        </p:txBody>
      </p:sp>
      <p:sp>
        <p:nvSpPr>
          <p:cNvPr id="88105" name="Rectangle 41"/>
          <p:cNvSpPr>
            <a:spLocks noGrp="1" noChangeArrowheads="1"/>
          </p:cNvSpPr>
          <p:nvPr>
            <p:ph type="sldNum" sz="quarter" idx="4"/>
          </p:nvPr>
        </p:nvSpPr>
        <p:spPr bwMode="auto">
          <a:xfrm>
            <a:off x="6553200" y="6278563"/>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ea typeface="標楷體" panose="03000509000000000000" pitchFamily="65" charset="-120"/>
              </a:defRPr>
            </a:lvl1pPr>
          </a:lstStyle>
          <a:p>
            <a:pPr>
              <a:defRPr/>
            </a:pPr>
            <a:fld id="{4A49FFB5-03A4-4CA2-A457-733555FF8DB1}" type="slidenum">
              <a:rPr lang="en-US" altLang="zh-TW"/>
              <a:pPr>
                <a:defRPr/>
              </a:pPr>
              <a:t>‹#›</a:t>
            </a:fld>
            <a:endParaRPr lang="en-US" altLang="zh-TW" dirty="0"/>
          </a:p>
        </p:txBody>
      </p:sp>
    </p:spTree>
  </p:cSld>
  <p:clrMap bg1="dk2" tx1="lt1" bg2="dk1" tx2="lt2" accent1="accent1" accent2="accent2" accent3="accent3" accent4="accent4" accent5="accent5" accent6="accent6" hlink="hlink" folHlink="folHlink"/>
  <p:sldLayoutIdLst>
    <p:sldLayoutId id="2147483972"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標楷體" panose="03000509000000000000" pitchFamily="65" charset="-120"/>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標楷體" panose="03000509000000000000" pitchFamily="65" charset="-120"/>
          <a:cs typeface="華康儷楷書" pitchFamily="65" charset="-12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標楷體" panose="03000509000000000000" pitchFamily="65" charset="-120"/>
          <a:cs typeface="華康儷楷書" pitchFamily="65" charset="-12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標楷體" panose="03000509000000000000" pitchFamily="65" charset="-120"/>
          <a:cs typeface="華康儷楷書" pitchFamily="65" charset="-12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標楷體" panose="03000509000000000000" pitchFamily="65" charset="-120"/>
          <a:cs typeface="華康儷楷書" pitchFamily="65" charset="-120"/>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華康儷楷書" pitchFamily="65" charset="-120"/>
          <a:cs typeface="華康儷楷書" pitchFamily="65" charset="-120"/>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華康儷楷書" pitchFamily="65" charset="-120"/>
          <a:cs typeface="華康儷楷書" pitchFamily="65" charset="-120"/>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華康儷楷書" pitchFamily="65" charset="-120"/>
          <a:cs typeface="華康儷楷書" pitchFamily="65" charset="-120"/>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華康儷楷書" pitchFamily="65" charset="-120"/>
          <a:cs typeface="華康儷楷書" pitchFamily="65" charset="-120"/>
        </a:defRPr>
      </a:lvl9pPr>
    </p:titleStyle>
    <p:bodyStyle>
      <a:lvl1pPr marL="342900" indent="-342900" algn="l" rtl="0" eaLnBrk="0" fontAlgn="base" hangingPunct="0">
        <a:spcBef>
          <a:spcPct val="20000"/>
        </a:spcBef>
        <a:spcAft>
          <a:spcPct val="0"/>
        </a:spcAft>
        <a:buClr>
          <a:schemeClr val="hlink"/>
        </a:buClr>
        <a:buSzPct val="65000"/>
        <a:buFont typeface="Wingdings" panose="05000000000000000000" pitchFamily="2" charset="2"/>
        <a:buChar char="n"/>
        <a:defRPr kumimoji="1" sz="3200">
          <a:solidFill>
            <a:schemeClr val="tx1"/>
          </a:solidFill>
          <a:effectLst>
            <a:outerShdw blurRad="38100" dist="38100" dir="2700000" algn="tl">
              <a:srgbClr val="000000"/>
            </a:outerShdw>
          </a:effectLst>
          <a:latin typeface="+mn-lt"/>
          <a:ea typeface="標楷體" panose="03000509000000000000" pitchFamily="65" charset="-120"/>
          <a:cs typeface="+mn-cs"/>
        </a:defRPr>
      </a:lvl1pPr>
      <a:lvl2pPr marL="742950" indent="-285750" algn="l" rtl="0" eaLnBrk="0" fontAlgn="base" hangingPunct="0">
        <a:spcBef>
          <a:spcPct val="20000"/>
        </a:spcBef>
        <a:spcAft>
          <a:spcPct val="0"/>
        </a:spcAft>
        <a:buClr>
          <a:schemeClr val="tx1"/>
        </a:buClr>
        <a:buSzPct val="65000"/>
        <a:buFont typeface="Wingdings" panose="05000000000000000000" pitchFamily="2" charset="2"/>
        <a:buChar char="n"/>
        <a:defRPr kumimoji="1" sz="2800">
          <a:solidFill>
            <a:schemeClr val="tx1"/>
          </a:solidFill>
          <a:effectLst>
            <a:outerShdw blurRad="38100" dist="38100" dir="2700000" algn="tl">
              <a:srgbClr val="000000"/>
            </a:outerShdw>
          </a:effectLst>
          <a:latin typeface="+mn-lt"/>
          <a:ea typeface="標楷體" panose="03000509000000000000" pitchFamily="65" charset="-120"/>
          <a:cs typeface="+mn-cs"/>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n"/>
        <a:defRPr kumimoji="1" sz="2400">
          <a:solidFill>
            <a:schemeClr val="tx1"/>
          </a:solidFill>
          <a:effectLst>
            <a:outerShdw blurRad="38100" dist="38100" dir="2700000" algn="tl">
              <a:srgbClr val="000000"/>
            </a:outerShdw>
          </a:effectLst>
          <a:latin typeface="+mn-lt"/>
          <a:ea typeface="標楷體" panose="03000509000000000000" pitchFamily="65" charset="-120"/>
          <a:cs typeface="+mn-cs"/>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kumimoji="1" sz="2000">
          <a:solidFill>
            <a:schemeClr val="tx1"/>
          </a:solidFill>
          <a:effectLst>
            <a:outerShdw blurRad="38100" dist="38100" dir="2700000" algn="tl">
              <a:srgbClr val="000000"/>
            </a:outerShdw>
          </a:effectLst>
          <a:latin typeface="+mn-lt"/>
          <a:ea typeface="標楷體" panose="03000509000000000000" pitchFamily="65" charset="-120"/>
          <a:cs typeface="+mn-cs"/>
        </a:defRPr>
      </a:lvl4pPr>
      <a:lvl5pPr marL="2057400" indent="-228600" algn="l" rtl="0" eaLnBrk="0" fontAlgn="base" hangingPunct="0">
        <a:spcBef>
          <a:spcPct val="20000"/>
        </a:spcBef>
        <a:spcAft>
          <a:spcPct val="0"/>
        </a:spcAft>
        <a:buClr>
          <a:schemeClr val="folHlink"/>
        </a:buClr>
        <a:buSzPct val="65000"/>
        <a:buFont typeface="Wingdings" panose="05000000000000000000" pitchFamily="2" charset="2"/>
        <a:buChar char="n"/>
        <a:defRPr kumimoji="1" sz="2000">
          <a:solidFill>
            <a:schemeClr val="tx1"/>
          </a:solidFill>
          <a:effectLst>
            <a:outerShdw blurRad="38100" dist="38100" dir="2700000" algn="tl">
              <a:srgbClr val="000000"/>
            </a:outerShdw>
          </a:effectLst>
          <a:latin typeface="+mn-lt"/>
          <a:ea typeface="標楷體" panose="03000509000000000000" pitchFamily="65" charset="-120"/>
          <a:cs typeface="+mn-cs"/>
        </a:defRPr>
      </a:lvl5pPr>
      <a:lvl6pPr marL="25146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cs typeface="+mn-cs"/>
        </a:defRPr>
      </a:lvl6pPr>
      <a:lvl7pPr marL="29718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cs typeface="+mn-cs"/>
        </a:defRPr>
      </a:lvl7pPr>
      <a:lvl8pPr marL="34290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cs typeface="+mn-cs"/>
        </a:defRPr>
      </a:lvl8pPr>
      <a:lvl9pPr marL="3886200" indent="-228600" algn="l" rtl="0" fontAlgn="base">
        <a:spcBef>
          <a:spcPct val="20000"/>
        </a:spcBef>
        <a:spcAft>
          <a:spcPct val="0"/>
        </a:spcAft>
        <a:buClr>
          <a:schemeClr val="folHlink"/>
        </a:buClr>
        <a:buSzPct val="65000"/>
        <a:buFont typeface="Wingdings" pitchFamily="2" charset="2"/>
        <a:buChar char="n"/>
        <a:defRPr kumimoji="1" sz="2000">
          <a:solidFill>
            <a:schemeClr val="tx1"/>
          </a:solidFill>
          <a:effectLst>
            <a:outerShdw blurRad="38100" dist="38100" dir="2700000" algn="tl">
              <a:srgbClr val="000000"/>
            </a:outerShdw>
          </a:effectLst>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50825" y="1484313"/>
            <a:ext cx="8424863" cy="1736725"/>
          </a:xfrm>
        </p:spPr>
        <p:txBody>
          <a:bodyPr/>
          <a:lstStyle/>
          <a:p>
            <a:pPr eaLnBrk="1" hangingPunct="1">
              <a:defRPr/>
            </a:pPr>
            <a:r>
              <a:rPr lang="zh-TW" altLang="en-US" sz="6000" dirty="0">
                <a:latin typeface="標楷體" panose="03000509000000000000" pitchFamily="65" charset="-120"/>
              </a:rPr>
              <a:t>資料保護、資料獨占與競爭法之規範交錯 </a:t>
            </a:r>
          </a:p>
        </p:txBody>
      </p:sp>
      <p:sp>
        <p:nvSpPr>
          <p:cNvPr id="2051" name="Rectangle 3"/>
          <p:cNvSpPr>
            <a:spLocks noGrp="1" noChangeArrowheads="1"/>
          </p:cNvSpPr>
          <p:nvPr>
            <p:ph type="subTitle" idx="1"/>
          </p:nvPr>
        </p:nvSpPr>
        <p:spPr>
          <a:xfrm>
            <a:off x="1403350" y="3933056"/>
            <a:ext cx="6400800" cy="2112144"/>
          </a:xfrm>
        </p:spPr>
        <p:txBody>
          <a:bodyPr/>
          <a:lstStyle/>
          <a:p>
            <a:pPr eaLnBrk="1" hangingPunct="1">
              <a:defRPr/>
            </a:pPr>
            <a:r>
              <a:rPr lang="zh-TW" altLang="en-US" sz="4800" dirty="0"/>
              <a:t>台灣大學法律學院</a:t>
            </a:r>
            <a:endParaRPr lang="en-US" altLang="zh-TW" sz="4800" dirty="0"/>
          </a:p>
          <a:p>
            <a:pPr eaLnBrk="1" hangingPunct="1">
              <a:defRPr/>
            </a:pPr>
            <a:r>
              <a:rPr lang="zh-TW" altLang="en-US" sz="4800" dirty="0"/>
              <a:t>黃銘傑</a:t>
            </a:r>
            <a:endParaRPr lang="en-US" altLang="zh-TW"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080120"/>
          </a:xfrm>
        </p:spPr>
        <p:txBody>
          <a:bodyPr/>
          <a:lstStyle/>
          <a:p>
            <a:r>
              <a:rPr lang="zh-TW" altLang="en-US" dirty="0"/>
              <a:t>市場界定與雙邊或多邊平台</a:t>
            </a:r>
          </a:p>
        </p:txBody>
      </p:sp>
      <p:sp>
        <p:nvSpPr>
          <p:cNvPr id="3" name="內容版面配置區 2"/>
          <p:cNvSpPr>
            <a:spLocks noGrp="1"/>
          </p:cNvSpPr>
          <p:nvPr>
            <p:ph idx="1"/>
          </p:nvPr>
        </p:nvSpPr>
        <p:spPr>
          <a:xfrm>
            <a:off x="467544" y="1412776"/>
            <a:ext cx="8229600" cy="5256584"/>
          </a:xfrm>
        </p:spPr>
        <p:txBody>
          <a:bodyPr/>
          <a:lstStyle/>
          <a:p>
            <a:r>
              <a:rPr lang="zh-TW" altLang="en-US" dirty="0"/>
              <a:t>在資料產業世代中，地理市場如何界定？有無一個國家地理市場存在的空間？</a:t>
            </a:r>
            <a:endParaRPr lang="en-US" altLang="zh-TW" dirty="0"/>
          </a:p>
          <a:p>
            <a:r>
              <a:rPr lang="zh-TW" altLang="en-US" dirty="0"/>
              <a:t>歐盟對</a:t>
            </a:r>
            <a:r>
              <a:rPr lang="en-US" altLang="zh-TW" dirty="0"/>
              <a:t>Google</a:t>
            </a:r>
            <a:r>
              <a:rPr lang="zh-TW" altLang="en-US" dirty="0"/>
              <a:t>、高通等的處分，似乎完全沒有考慮到國界作為地理市場界定的問題</a:t>
            </a:r>
            <a:endParaRPr lang="en-US" altLang="zh-TW" dirty="0"/>
          </a:p>
          <a:p>
            <a:r>
              <a:rPr lang="zh-TW" altLang="en-US" dirty="0"/>
              <a:t>全球作為一個地理市場時，因應各國不同個資保護法制及其規範程度不同，所為之不同的個資保護作法，是否可認定存在不當差別待遇</a:t>
            </a:r>
            <a:endParaRPr lang="en-US" altLang="zh-TW" dirty="0"/>
          </a:p>
          <a:p>
            <a:r>
              <a:rPr lang="zh-TW" altLang="en-US" dirty="0"/>
              <a:t>各國競爭法執法機關有無對同一行為，重複、雙重處罰之可能？</a:t>
            </a:r>
            <a:endParaRPr lang="en-US" altLang="zh-TW" dirty="0"/>
          </a:p>
        </p:txBody>
      </p:sp>
    </p:spTree>
    <p:extLst>
      <p:ext uri="{BB962C8B-B14F-4D97-AF65-F5344CB8AC3E}">
        <p14:creationId xmlns:p14="http://schemas.microsoft.com/office/powerpoint/2010/main" val="66730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9045" y="116632"/>
            <a:ext cx="8229600" cy="864096"/>
          </a:xfrm>
        </p:spPr>
        <p:txBody>
          <a:bodyPr/>
          <a:lstStyle/>
          <a:p>
            <a:r>
              <a:rPr lang="zh-TW" altLang="en-US" dirty="0"/>
              <a:t>市場界定與雙邊或多邊平台</a:t>
            </a:r>
          </a:p>
        </p:txBody>
      </p:sp>
      <p:sp>
        <p:nvSpPr>
          <p:cNvPr id="3" name="內容版面配置區 2"/>
          <p:cNvSpPr>
            <a:spLocks noGrp="1"/>
          </p:cNvSpPr>
          <p:nvPr>
            <p:ph idx="1"/>
          </p:nvPr>
        </p:nvSpPr>
        <p:spPr>
          <a:xfrm>
            <a:off x="469045" y="980728"/>
            <a:ext cx="8229600" cy="5616624"/>
          </a:xfrm>
        </p:spPr>
        <p:txBody>
          <a:bodyPr/>
          <a:lstStyle/>
          <a:p>
            <a:r>
              <a:rPr lang="zh-TW" altLang="en-US" dirty="0"/>
              <a:t>一個平台通常面對二個或二以上市場，此等市場間之關係如何？是各自視為不同的個別市場？抑或是視為同一個市場，而考量其競爭行為時，就其整體市場效果加以衡量。</a:t>
            </a:r>
            <a:endParaRPr lang="en-US" altLang="zh-TW" dirty="0"/>
          </a:p>
          <a:p>
            <a:r>
              <a:rPr lang="en-US" altLang="zh-TW" dirty="0"/>
              <a:t>Google</a:t>
            </a:r>
            <a:r>
              <a:rPr lang="zh-TW" altLang="en-US" dirty="0"/>
              <a:t>與</a:t>
            </a:r>
            <a:r>
              <a:rPr lang="en-US" altLang="zh-TW" dirty="0"/>
              <a:t>Facebook</a:t>
            </a:r>
            <a:r>
              <a:rPr lang="zh-TW" altLang="en-US" dirty="0"/>
              <a:t>皆為擁有多邊市場的有名例子，二者間是否存在競爭關係？若有，則競爭關係存在於何處？利用其</a:t>
            </a:r>
            <a:r>
              <a:rPr lang="en-US" altLang="zh-TW" dirty="0"/>
              <a:t>Apps</a:t>
            </a:r>
            <a:r>
              <a:rPr lang="zh-TW" altLang="en-US" dirty="0"/>
              <a:t>之消費者，於此又處於何種地位？</a:t>
            </a:r>
            <a:endParaRPr lang="en-US" altLang="zh-TW" dirty="0"/>
          </a:p>
          <a:p>
            <a:r>
              <a:rPr lang="zh-TW" altLang="en-US" dirty="0"/>
              <a:t>消費者端是否應視為一個相關市場，抑或消費者端只是為提供另一端服務之</a:t>
            </a:r>
            <a:r>
              <a:rPr lang="en-US" altLang="zh-TW" dirty="0" err="1"/>
              <a:t>imputs</a:t>
            </a:r>
            <a:endParaRPr lang="zh-TW" altLang="en-US" dirty="0"/>
          </a:p>
        </p:txBody>
      </p:sp>
    </p:spTree>
    <p:extLst>
      <p:ext uri="{BB962C8B-B14F-4D97-AF65-F5344CB8AC3E}">
        <p14:creationId xmlns:p14="http://schemas.microsoft.com/office/powerpoint/2010/main" val="981398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4392"/>
            <a:ext cx="8229600" cy="956336"/>
          </a:xfrm>
        </p:spPr>
        <p:txBody>
          <a:bodyPr/>
          <a:lstStyle/>
          <a:p>
            <a:r>
              <a:rPr lang="zh-TW" altLang="en-US" dirty="0"/>
              <a:t>市場界定與雙邊或多邊平台</a:t>
            </a:r>
          </a:p>
        </p:txBody>
      </p:sp>
      <p:sp>
        <p:nvSpPr>
          <p:cNvPr id="3" name="內容版面配置區 2"/>
          <p:cNvSpPr>
            <a:spLocks noGrp="1"/>
          </p:cNvSpPr>
          <p:nvPr>
            <p:ph idx="1"/>
          </p:nvPr>
        </p:nvSpPr>
        <p:spPr>
          <a:xfrm>
            <a:off x="453914" y="1052736"/>
            <a:ext cx="8229600" cy="5472608"/>
          </a:xfrm>
        </p:spPr>
        <p:txBody>
          <a:bodyPr/>
          <a:lstStyle/>
          <a:p>
            <a:r>
              <a:rPr lang="zh-TW" altLang="en-US" sz="3000" dirty="0"/>
              <a:t>平台經常發生的競爭議題，可能導致平台贏者全拿或獲得獨占地位</a:t>
            </a:r>
            <a:endParaRPr lang="en-US" altLang="zh-TW" sz="3000" dirty="0"/>
          </a:p>
          <a:p>
            <a:pPr marL="538163" indent="-179388">
              <a:buFont typeface="Wingdings" panose="05000000000000000000" pitchFamily="2" charset="2"/>
              <a:buChar char="Ø"/>
            </a:pPr>
            <a:r>
              <a:rPr lang="zh-TW" altLang="en-US" sz="2600" dirty="0">
                <a:solidFill>
                  <a:schemeClr val="accent2">
                    <a:lumMod val="60000"/>
                    <a:lumOff val="40000"/>
                  </a:schemeClr>
                </a:solidFill>
              </a:rPr>
              <a:t>直接網絡效應（</a:t>
            </a:r>
            <a:r>
              <a:rPr lang="en-US" altLang="zh-TW" sz="2600" dirty="0">
                <a:solidFill>
                  <a:schemeClr val="accent2">
                    <a:lumMod val="60000"/>
                    <a:lumOff val="40000"/>
                  </a:schemeClr>
                </a:solidFill>
              </a:rPr>
              <a:t>direct network effects</a:t>
            </a:r>
            <a:r>
              <a:rPr lang="zh-TW" altLang="en-US" sz="2600" dirty="0">
                <a:solidFill>
                  <a:schemeClr val="accent2">
                    <a:lumMod val="60000"/>
                    <a:lumOff val="40000"/>
                  </a:schemeClr>
                </a:solidFill>
              </a:rPr>
              <a:t>）與間接網絡效應（</a:t>
            </a:r>
            <a:r>
              <a:rPr lang="en-US" altLang="zh-TW" sz="2600" dirty="0">
                <a:solidFill>
                  <a:schemeClr val="accent2">
                    <a:lumMod val="60000"/>
                    <a:lumOff val="40000"/>
                  </a:schemeClr>
                </a:solidFill>
              </a:rPr>
              <a:t>indirect network effects</a:t>
            </a:r>
            <a:r>
              <a:rPr lang="zh-TW" altLang="en-US" sz="2600" dirty="0">
                <a:solidFill>
                  <a:schemeClr val="accent2">
                    <a:lumMod val="60000"/>
                    <a:lumOff val="40000"/>
                  </a:schemeClr>
                </a:solidFill>
              </a:rPr>
              <a:t>）</a:t>
            </a:r>
            <a:endParaRPr lang="en-US" altLang="zh-TW" sz="2600" dirty="0">
              <a:solidFill>
                <a:schemeClr val="accent2">
                  <a:lumMod val="60000"/>
                  <a:lumOff val="40000"/>
                </a:schemeClr>
              </a:solidFill>
            </a:endParaRPr>
          </a:p>
          <a:p>
            <a:pPr marL="538163" indent="-179388">
              <a:buFont typeface="Wingdings" panose="05000000000000000000" pitchFamily="2" charset="2"/>
              <a:buChar char="Ø"/>
            </a:pPr>
            <a:r>
              <a:rPr lang="en-US" altLang="zh-TW" sz="2600" dirty="0">
                <a:solidFill>
                  <a:schemeClr val="accent2">
                    <a:lumMod val="60000"/>
                    <a:lumOff val="40000"/>
                  </a:schemeClr>
                </a:solidFill>
              </a:rPr>
              <a:t>User lock-in effects</a:t>
            </a:r>
          </a:p>
          <a:p>
            <a:pPr marL="538163" indent="-179388">
              <a:buFont typeface="Wingdings" panose="05000000000000000000" pitchFamily="2" charset="2"/>
              <a:buChar char="Ø"/>
            </a:pPr>
            <a:r>
              <a:rPr lang="en-US" altLang="zh-TW" sz="2600" dirty="0">
                <a:solidFill>
                  <a:schemeClr val="accent2">
                    <a:lumMod val="60000"/>
                    <a:lumOff val="40000"/>
                  </a:schemeClr>
                </a:solidFill>
              </a:rPr>
              <a:t>Inexhaustible Returns to Scale</a:t>
            </a:r>
          </a:p>
          <a:p>
            <a:r>
              <a:rPr lang="zh-TW" altLang="en-US" sz="3000" dirty="0"/>
              <a:t>但有認為平台問題並不如想像中大：</a:t>
            </a:r>
            <a:endParaRPr lang="en-US" altLang="zh-TW" sz="3000" dirty="0"/>
          </a:p>
          <a:p>
            <a:pPr indent="15875">
              <a:buFont typeface="Wingdings" panose="05000000000000000000" pitchFamily="2" charset="2"/>
              <a:buChar char="Ø"/>
            </a:pPr>
            <a:r>
              <a:rPr lang="en-US" altLang="zh-TW" sz="2600" dirty="0">
                <a:solidFill>
                  <a:schemeClr val="accent2">
                    <a:lumMod val="60000"/>
                    <a:lumOff val="40000"/>
                  </a:schemeClr>
                </a:solidFill>
              </a:rPr>
              <a:t>Multi-homing</a:t>
            </a:r>
          </a:p>
          <a:p>
            <a:pPr indent="15875">
              <a:buFont typeface="Wingdings" panose="05000000000000000000" pitchFamily="2" charset="2"/>
              <a:buChar char="Ø"/>
            </a:pPr>
            <a:r>
              <a:rPr lang="en-US" altLang="zh-TW" sz="2600" dirty="0">
                <a:solidFill>
                  <a:schemeClr val="accent2">
                    <a:lumMod val="60000"/>
                    <a:lumOff val="40000"/>
                  </a:schemeClr>
                </a:solidFill>
              </a:rPr>
              <a:t>Low switching cost</a:t>
            </a:r>
          </a:p>
          <a:p>
            <a:pPr indent="15875">
              <a:buFont typeface="Wingdings" panose="05000000000000000000" pitchFamily="2" charset="2"/>
              <a:buChar char="Ø"/>
            </a:pPr>
            <a:r>
              <a:rPr lang="zh-TW" altLang="en-US" sz="2600" dirty="0">
                <a:solidFill>
                  <a:schemeClr val="accent2">
                    <a:lumMod val="60000"/>
                    <a:lumOff val="40000"/>
                  </a:schemeClr>
                </a:solidFill>
              </a:rPr>
              <a:t>進入障礙低</a:t>
            </a:r>
            <a:endParaRPr lang="en-US" altLang="zh-TW" sz="2600" dirty="0">
              <a:solidFill>
                <a:schemeClr val="accent2">
                  <a:lumMod val="60000"/>
                  <a:lumOff val="40000"/>
                </a:schemeClr>
              </a:solidFill>
            </a:endParaRPr>
          </a:p>
          <a:p>
            <a:pPr indent="15875">
              <a:buFont typeface="Wingdings" panose="05000000000000000000" pitchFamily="2" charset="2"/>
              <a:buChar char="Ø"/>
            </a:pPr>
            <a:r>
              <a:rPr lang="zh-TW" altLang="en-US" sz="2600" dirty="0">
                <a:solidFill>
                  <a:schemeClr val="accent2">
                    <a:lumMod val="60000"/>
                    <a:lumOff val="40000"/>
                  </a:schemeClr>
                </a:solidFill>
              </a:rPr>
              <a:t>網絡效應愈強，服務品質越好（進入障礙越高？）</a:t>
            </a:r>
          </a:p>
        </p:txBody>
      </p:sp>
    </p:spTree>
    <p:extLst>
      <p:ext uri="{BB962C8B-B14F-4D97-AF65-F5344CB8AC3E}">
        <p14:creationId xmlns:p14="http://schemas.microsoft.com/office/powerpoint/2010/main" val="2627879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市場力量與濫用行為</a:t>
            </a:r>
          </a:p>
        </p:txBody>
      </p:sp>
      <p:sp>
        <p:nvSpPr>
          <p:cNvPr id="3" name="內容版面配置區 2"/>
          <p:cNvSpPr>
            <a:spLocks noGrp="1"/>
          </p:cNvSpPr>
          <p:nvPr>
            <p:ph idx="1"/>
          </p:nvPr>
        </p:nvSpPr>
        <p:spPr>
          <a:xfrm>
            <a:off x="457200" y="1600200"/>
            <a:ext cx="8229600" cy="4781128"/>
          </a:xfrm>
        </p:spPr>
        <p:txBody>
          <a:bodyPr/>
          <a:lstStyle/>
          <a:p>
            <a:r>
              <a:rPr lang="zh-TW" altLang="en-US" sz="3000" dirty="0"/>
              <a:t>有認為，快速、幾乎持續的變化和創新是網路競爭最顯著的特性；網路是一種自由的、流動的、開放的和動態的發展，其屬性幾乎不利於持久獨占力量之維持</a:t>
            </a:r>
          </a:p>
          <a:p>
            <a:r>
              <a:rPr lang="zh-TW" altLang="en-US" sz="3000" dirty="0"/>
              <a:t>技術的相互依賴，激烈的標準競爭和不斷的實驗被認為是高科技產業的主要特徵，其帶來進入門檻較低、頻繁的技術變革易於轉向消費者、智慧財產的主導作用以及專利的交叉授權；上述發展增加市場流動性，只允許暫時的優勢直到競爭對手趕上或戰勝自己</a:t>
            </a:r>
          </a:p>
        </p:txBody>
      </p:sp>
    </p:spTree>
    <p:extLst>
      <p:ext uri="{BB962C8B-B14F-4D97-AF65-F5344CB8AC3E}">
        <p14:creationId xmlns:p14="http://schemas.microsoft.com/office/powerpoint/2010/main" val="221706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市場力量與濫用行為</a:t>
            </a:r>
          </a:p>
        </p:txBody>
      </p:sp>
      <p:sp>
        <p:nvSpPr>
          <p:cNvPr id="3" name="內容版面配置區 2"/>
          <p:cNvSpPr>
            <a:spLocks noGrp="1"/>
          </p:cNvSpPr>
          <p:nvPr>
            <p:ph idx="1"/>
          </p:nvPr>
        </p:nvSpPr>
        <p:spPr>
          <a:xfrm>
            <a:off x="395536" y="1628800"/>
            <a:ext cx="8424936" cy="4824536"/>
          </a:xfrm>
        </p:spPr>
        <p:txBody>
          <a:bodyPr/>
          <a:lstStyle/>
          <a:p>
            <a:r>
              <a:rPr lang="zh-TW" altLang="en-US" sz="2800" dirty="0"/>
              <a:t>有認為既有的資料獨占事業，擁有過去事業所無之「即時預測」（</a:t>
            </a:r>
            <a:r>
              <a:rPr lang="en-US" altLang="zh-TW" sz="2800" dirty="0" err="1"/>
              <a:t>nowcast</a:t>
            </a:r>
            <a:r>
              <a:rPr lang="zh-TW" altLang="en-US" sz="2800" dirty="0"/>
              <a:t>）技術，藉由數據分析，立即了解消費者需求及其趨勢，同時亦可偵測競爭事業之發展及其趨勢，進而快速識別、進而邀至新的或可能發生的競爭威脅，維繫其競爭優勢</a:t>
            </a:r>
            <a:endParaRPr lang="en-US" altLang="zh-TW" sz="2800" dirty="0"/>
          </a:p>
          <a:p>
            <a:r>
              <a:rPr lang="en-US" altLang="zh-TW" sz="2800" dirty="0"/>
              <a:t>Facebook</a:t>
            </a:r>
            <a:r>
              <a:rPr lang="zh-TW" altLang="en-US" sz="2800" dirty="0"/>
              <a:t>收購數據安全應用程序</a:t>
            </a:r>
            <a:r>
              <a:rPr lang="en-US" altLang="zh-TW" sz="2800" dirty="0" err="1"/>
              <a:t>Onavo</a:t>
            </a:r>
            <a:r>
              <a:rPr lang="zh-TW" altLang="en-US" sz="2800" dirty="0"/>
              <a:t>，其即時預測功能，可以追蹤用戶智慧手機活動。</a:t>
            </a:r>
            <a:r>
              <a:rPr lang="en-US" altLang="zh-TW" sz="2800" dirty="0" err="1"/>
              <a:t>Onavo</a:t>
            </a:r>
            <a:r>
              <a:rPr lang="zh-TW" altLang="en-US" sz="2800" dirty="0"/>
              <a:t>協助發現潛在威脅</a:t>
            </a:r>
            <a:r>
              <a:rPr lang="en-US" altLang="zh-TW" sz="2800" dirty="0"/>
              <a:t>Instagram ,WhatsApp, </a:t>
            </a:r>
            <a:r>
              <a:rPr lang="en-US" altLang="zh-TW" sz="2800" dirty="0" err="1"/>
              <a:t>tbh</a:t>
            </a:r>
            <a:r>
              <a:rPr lang="en-US" altLang="zh-TW" sz="2800" dirty="0"/>
              <a:t>, Snapchat </a:t>
            </a:r>
            <a:r>
              <a:rPr lang="zh-TW" altLang="en-US" sz="2800" dirty="0"/>
              <a:t>。</a:t>
            </a:r>
            <a:r>
              <a:rPr lang="en-US" altLang="zh-TW" sz="2800" dirty="0"/>
              <a:t>Facebook</a:t>
            </a:r>
            <a:r>
              <a:rPr lang="zh-TW" altLang="en-US" sz="2800" dirty="0"/>
              <a:t>收購前三者，而於</a:t>
            </a:r>
            <a:r>
              <a:rPr lang="en-US" altLang="zh-TW" sz="2800" dirty="0"/>
              <a:t>Snapchat </a:t>
            </a:r>
            <a:r>
              <a:rPr lang="zh-TW" altLang="en-US" sz="2800" dirty="0"/>
              <a:t>拒絕收購時，</a:t>
            </a:r>
            <a:r>
              <a:rPr lang="en-US" altLang="zh-TW" sz="2800" dirty="0"/>
              <a:t>Facebook</a:t>
            </a:r>
            <a:r>
              <a:rPr lang="zh-TW" altLang="en-US" sz="2800" dirty="0"/>
              <a:t>便複製其最成功的功能作為回應</a:t>
            </a:r>
          </a:p>
        </p:txBody>
      </p:sp>
    </p:spTree>
    <p:extLst>
      <p:ext uri="{BB962C8B-B14F-4D97-AF65-F5344CB8AC3E}">
        <p14:creationId xmlns:p14="http://schemas.microsoft.com/office/powerpoint/2010/main" val="1931887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16632"/>
            <a:ext cx="8229600" cy="936104"/>
          </a:xfrm>
        </p:spPr>
        <p:txBody>
          <a:bodyPr/>
          <a:lstStyle/>
          <a:p>
            <a:r>
              <a:rPr lang="zh-TW" altLang="en-US" dirty="0"/>
              <a:t>市場力量與濫用行為</a:t>
            </a:r>
          </a:p>
        </p:txBody>
      </p:sp>
      <p:sp>
        <p:nvSpPr>
          <p:cNvPr id="3" name="內容版面配置區 2"/>
          <p:cNvSpPr>
            <a:spLocks noGrp="1"/>
          </p:cNvSpPr>
          <p:nvPr>
            <p:ph idx="1"/>
          </p:nvPr>
        </p:nvSpPr>
        <p:spPr>
          <a:xfrm>
            <a:off x="251520" y="1340768"/>
            <a:ext cx="8568952" cy="5256584"/>
          </a:xfrm>
        </p:spPr>
        <p:txBody>
          <a:bodyPr/>
          <a:lstStyle/>
          <a:p>
            <a:r>
              <a:rPr lang="zh-TW" altLang="en-US" dirty="0"/>
              <a:t>數據寡占或獨占可能更為持久之原因</a:t>
            </a:r>
            <a:endParaRPr lang="en-US" altLang="zh-TW" dirty="0"/>
          </a:p>
          <a:p>
            <a:pPr marL="538163" indent="-179388">
              <a:buFont typeface="Wingdings" panose="05000000000000000000" pitchFamily="2" charset="2"/>
              <a:buChar char="Ø"/>
            </a:pPr>
            <a:r>
              <a:rPr lang="zh-TW" altLang="en-US" sz="2800" dirty="0">
                <a:solidFill>
                  <a:schemeClr val="accent2">
                    <a:lumMod val="60000"/>
                    <a:lumOff val="40000"/>
                  </a:schemeClr>
                </a:solidFill>
              </a:rPr>
              <a:t>數據驅動型企業往往投入較高的前期沉沒成本和接近於零的邊際成本，其成本結構促進大數據市場集中於少數參與者</a:t>
            </a:r>
            <a:endParaRPr lang="en-US" altLang="zh-TW" sz="2800" dirty="0">
              <a:solidFill>
                <a:schemeClr val="accent2">
                  <a:lumMod val="60000"/>
                  <a:lumOff val="40000"/>
                </a:schemeClr>
              </a:solidFill>
            </a:endParaRPr>
          </a:p>
          <a:p>
            <a:pPr marL="538163" indent="-179388">
              <a:buFont typeface="Wingdings" panose="05000000000000000000" pitchFamily="2" charset="2"/>
              <a:buChar char="Ø"/>
            </a:pPr>
            <a:r>
              <a:rPr lang="zh-TW" altLang="en-US" sz="2800" dirty="0">
                <a:solidFill>
                  <a:schemeClr val="accent2">
                    <a:lumMod val="60000"/>
                    <a:lumOff val="40000"/>
                  </a:schemeClr>
                </a:solidFill>
              </a:rPr>
              <a:t>網絡效應有助於保護數據獨占的力量，網絡效應的</a:t>
            </a:r>
            <a:r>
              <a:rPr lang="en-US" altLang="zh-TW" sz="2800" dirty="0">
                <a:solidFill>
                  <a:schemeClr val="accent2">
                    <a:lumMod val="60000"/>
                    <a:lumOff val="40000"/>
                  </a:schemeClr>
                </a:solidFill>
              </a:rPr>
              <a:t>lock-in</a:t>
            </a:r>
            <a:r>
              <a:rPr lang="zh-TW" altLang="en-US" sz="2800" dirty="0">
                <a:solidFill>
                  <a:schemeClr val="accent2">
                    <a:lumMod val="60000"/>
                    <a:lumOff val="40000"/>
                  </a:schemeClr>
                </a:solidFill>
              </a:rPr>
              <a:t>效果限制轉換可能性，並可能產生贏者全拿之結果</a:t>
            </a:r>
            <a:endParaRPr lang="en-US" altLang="zh-TW" sz="2800" dirty="0">
              <a:solidFill>
                <a:schemeClr val="accent2">
                  <a:lumMod val="60000"/>
                  <a:lumOff val="40000"/>
                </a:schemeClr>
              </a:solidFill>
            </a:endParaRPr>
          </a:p>
          <a:p>
            <a:pPr marL="538163" indent="-179388">
              <a:buFont typeface="Wingdings" panose="05000000000000000000" pitchFamily="2" charset="2"/>
              <a:buChar char="Ø"/>
            </a:pPr>
            <a:r>
              <a:rPr lang="zh-TW" altLang="en-US" sz="2800" dirty="0">
                <a:solidFill>
                  <a:schemeClr val="accent2">
                    <a:lumMod val="60000"/>
                    <a:lumOff val="40000"/>
                  </a:schemeClr>
                </a:solidFill>
              </a:rPr>
              <a:t>創新，而非破壞現狀，可能只是另一種強化</a:t>
            </a:r>
            <a:r>
              <a:rPr lang="en-US" altLang="zh-TW" sz="2800" dirty="0">
                <a:solidFill>
                  <a:schemeClr val="accent2">
                    <a:lumMod val="60000"/>
                    <a:lumOff val="40000"/>
                  </a:schemeClr>
                </a:solidFill>
              </a:rPr>
              <a:t>lock-in</a:t>
            </a:r>
            <a:r>
              <a:rPr lang="zh-TW" altLang="en-US" sz="2800" dirty="0">
                <a:solidFill>
                  <a:schemeClr val="accent2">
                    <a:lumMod val="60000"/>
                    <a:lumOff val="40000"/>
                  </a:schemeClr>
                </a:solidFill>
              </a:rPr>
              <a:t>及獨占地位的代名詞</a:t>
            </a:r>
            <a:endParaRPr lang="en-US" altLang="zh-TW" sz="2800" dirty="0">
              <a:solidFill>
                <a:schemeClr val="accent2">
                  <a:lumMod val="60000"/>
                  <a:lumOff val="40000"/>
                </a:schemeClr>
              </a:solidFill>
            </a:endParaRPr>
          </a:p>
          <a:p>
            <a:pPr marL="538163" indent="-179388">
              <a:buFont typeface="Wingdings" panose="05000000000000000000" pitchFamily="2" charset="2"/>
              <a:buChar char="Ø"/>
            </a:pPr>
            <a:r>
              <a:rPr lang="zh-TW" altLang="en-US" sz="2800" dirty="0">
                <a:solidFill>
                  <a:schemeClr val="accent2">
                    <a:lumMod val="60000"/>
                    <a:lumOff val="40000"/>
                  </a:schemeClr>
                </a:solidFill>
              </a:rPr>
              <a:t>資料或數據獨占的危害通常並不檯面化，消費者難能有效感知到其資料被利用或濫用的可能性及程度</a:t>
            </a:r>
            <a:endParaRPr lang="en-US" altLang="zh-TW" sz="2800" dirty="0">
              <a:solidFill>
                <a:schemeClr val="accent2">
                  <a:lumMod val="60000"/>
                  <a:lumOff val="40000"/>
                </a:schemeClr>
              </a:solidFill>
            </a:endParaRPr>
          </a:p>
        </p:txBody>
      </p:sp>
    </p:spTree>
    <p:extLst>
      <p:ext uri="{BB962C8B-B14F-4D97-AF65-F5344CB8AC3E}">
        <p14:creationId xmlns:p14="http://schemas.microsoft.com/office/powerpoint/2010/main" val="578395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關鍵設施</a:t>
            </a:r>
          </a:p>
        </p:txBody>
      </p:sp>
      <p:sp>
        <p:nvSpPr>
          <p:cNvPr id="3" name="內容版面配置區 2"/>
          <p:cNvSpPr>
            <a:spLocks noGrp="1"/>
          </p:cNvSpPr>
          <p:nvPr>
            <p:ph idx="1"/>
          </p:nvPr>
        </p:nvSpPr>
        <p:spPr>
          <a:xfrm>
            <a:off x="457200" y="1600200"/>
            <a:ext cx="8229600" cy="4709120"/>
          </a:xfrm>
        </p:spPr>
        <p:txBody>
          <a:bodyPr/>
          <a:lstStyle/>
          <a:p>
            <a:r>
              <a:rPr lang="zh-TW" altLang="en-US" dirty="0"/>
              <a:t>有認為</a:t>
            </a:r>
            <a:r>
              <a:rPr lang="en-US" altLang="zh-TW" dirty="0"/>
              <a:t>GAFA</a:t>
            </a:r>
            <a:r>
              <a:rPr lang="zh-TW" altLang="en-US" dirty="0"/>
              <a:t>等企業，因其所擁有的資料量而可視為擁有關鍵設施（</a:t>
            </a:r>
            <a:r>
              <a:rPr lang="en-US" altLang="zh-TW" dirty="0"/>
              <a:t>essential facility</a:t>
            </a:r>
            <a:r>
              <a:rPr lang="zh-TW" altLang="en-US" dirty="0"/>
              <a:t>）之事業，不得拒絕交易，而必須允許其他事業使用其資料庫或</a:t>
            </a:r>
            <a:r>
              <a:rPr lang="en-US" altLang="zh-TW" dirty="0"/>
              <a:t>data-set</a:t>
            </a:r>
          </a:p>
          <a:p>
            <a:r>
              <a:rPr lang="zh-TW" altLang="en-US" dirty="0"/>
              <a:t>關鍵設施理論的適用前提，通常發生在具有垂直整合性質的產業中，蓋於垂直整合產業鏈中，關鍵設施的獨占事業（</a:t>
            </a:r>
            <a:r>
              <a:rPr lang="en-US" altLang="zh-TW" dirty="0"/>
              <a:t>market #1</a:t>
            </a:r>
            <a:r>
              <a:rPr lang="zh-TW" altLang="en-US" dirty="0"/>
              <a:t>）通常會將其獨占地位衍生至</a:t>
            </a:r>
            <a:r>
              <a:rPr lang="en-US" altLang="zh-TW" dirty="0"/>
              <a:t>market #2</a:t>
            </a:r>
            <a:r>
              <a:rPr lang="zh-TW" altLang="en-US" dirty="0"/>
              <a:t>，例如電力管線擁有者的電力提供服務</a:t>
            </a:r>
          </a:p>
          <a:p>
            <a:endParaRPr lang="en-US" altLang="zh-TW" dirty="0"/>
          </a:p>
        </p:txBody>
      </p:sp>
    </p:spTree>
    <p:extLst>
      <p:ext uri="{BB962C8B-B14F-4D97-AF65-F5344CB8AC3E}">
        <p14:creationId xmlns:p14="http://schemas.microsoft.com/office/powerpoint/2010/main" val="471638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918939"/>
          </a:xfrm>
        </p:spPr>
        <p:txBody>
          <a:bodyPr/>
          <a:lstStyle/>
          <a:p>
            <a:r>
              <a:rPr lang="zh-TW" altLang="en-US" dirty="0"/>
              <a:t>關鍵設施</a:t>
            </a:r>
          </a:p>
        </p:txBody>
      </p:sp>
      <p:sp>
        <p:nvSpPr>
          <p:cNvPr id="3" name="內容版面配置區 2"/>
          <p:cNvSpPr>
            <a:spLocks noGrp="1"/>
          </p:cNvSpPr>
          <p:nvPr>
            <p:ph idx="1"/>
          </p:nvPr>
        </p:nvSpPr>
        <p:spPr>
          <a:xfrm>
            <a:off x="395536" y="1484784"/>
            <a:ext cx="8496944" cy="5112568"/>
          </a:xfrm>
        </p:spPr>
        <p:txBody>
          <a:bodyPr/>
          <a:lstStyle/>
          <a:p>
            <a:r>
              <a:rPr lang="zh-TW" altLang="en-US" dirty="0"/>
              <a:t>系爭事業若非法定獨占或公益事業，則適用關鍵設施是否強制締約，是對成功事業的一種懲罰，妨礙事業之投資、研發及創新誘因</a:t>
            </a:r>
            <a:endParaRPr lang="en-US" altLang="zh-TW" dirty="0"/>
          </a:p>
          <a:p>
            <a:r>
              <a:rPr lang="zh-TW" altLang="en-US" dirty="0"/>
              <a:t>為避免違法，關鍵設施之事業被迫要與競爭事業協商其設施之利用，成為聯合行為發生之溫床</a:t>
            </a:r>
            <a:endParaRPr lang="en-US" altLang="zh-TW" dirty="0"/>
          </a:p>
          <a:p>
            <a:r>
              <a:rPr lang="zh-TW" altLang="en-US" dirty="0"/>
              <a:t>關鍵設施事業處於一種兩難困境，若不同意競爭事業使用，構成獨占地位濫用；若同意他事業使用而協商使用事項，則可能構成聯合行為</a:t>
            </a:r>
          </a:p>
        </p:txBody>
      </p:sp>
    </p:spTree>
    <p:extLst>
      <p:ext uri="{BB962C8B-B14F-4D97-AF65-F5344CB8AC3E}">
        <p14:creationId xmlns:p14="http://schemas.microsoft.com/office/powerpoint/2010/main" val="4140529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6632"/>
            <a:ext cx="8229600" cy="1143000"/>
          </a:xfrm>
        </p:spPr>
        <p:txBody>
          <a:bodyPr/>
          <a:lstStyle/>
          <a:p>
            <a:r>
              <a:rPr lang="zh-TW" altLang="en-US" dirty="0"/>
              <a:t>隱私權或個人資料保護</a:t>
            </a:r>
          </a:p>
        </p:txBody>
      </p:sp>
      <p:sp>
        <p:nvSpPr>
          <p:cNvPr id="3" name="內容版面配置區 2"/>
          <p:cNvSpPr>
            <a:spLocks noGrp="1"/>
          </p:cNvSpPr>
          <p:nvPr>
            <p:ph idx="1"/>
          </p:nvPr>
        </p:nvSpPr>
        <p:spPr>
          <a:xfrm>
            <a:off x="457200" y="1412776"/>
            <a:ext cx="8229600" cy="5112568"/>
          </a:xfrm>
        </p:spPr>
        <p:txBody>
          <a:bodyPr/>
          <a:lstStyle/>
          <a:p>
            <a:r>
              <a:rPr lang="zh-TW" altLang="en-US" dirty="0"/>
              <a:t>個資法、特別是歐盟的</a:t>
            </a:r>
            <a:r>
              <a:rPr lang="en-US" altLang="zh-TW" dirty="0"/>
              <a:t>GDPR</a:t>
            </a:r>
            <a:r>
              <a:rPr lang="zh-TW" altLang="en-US" dirty="0"/>
              <a:t>雖然對中小企業於特定條款的適用，有一定的優惠，但基本上而言，基於所謂基本權利的考量，其保護或規範體系基本上對於企業大小是中立的</a:t>
            </a:r>
            <a:endParaRPr lang="en-US" altLang="zh-TW" dirty="0"/>
          </a:p>
          <a:p>
            <a:r>
              <a:rPr lang="zh-TW" altLang="en-US" dirty="0"/>
              <a:t>但資料保護的主管機關只能要求公司停止侵害隱私，並無法審查獨占事業藉由隱私政策而鞏固主導地位並進而損害消費者權益的行為或破壞市場秩序</a:t>
            </a:r>
            <a:endParaRPr lang="en-US" altLang="zh-TW" dirty="0"/>
          </a:p>
        </p:txBody>
      </p:sp>
    </p:spTree>
    <p:extLst>
      <p:ext uri="{BB962C8B-B14F-4D97-AF65-F5344CB8AC3E}">
        <p14:creationId xmlns:p14="http://schemas.microsoft.com/office/powerpoint/2010/main" val="2094009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6632"/>
            <a:ext cx="8229600" cy="1008112"/>
          </a:xfrm>
        </p:spPr>
        <p:txBody>
          <a:bodyPr/>
          <a:lstStyle/>
          <a:p>
            <a:r>
              <a:rPr lang="zh-TW" altLang="en-US" dirty="0"/>
              <a:t>隱私權或個人資料保護</a:t>
            </a:r>
          </a:p>
        </p:txBody>
      </p:sp>
      <p:sp>
        <p:nvSpPr>
          <p:cNvPr id="3" name="內容版面配置區 2"/>
          <p:cNvSpPr>
            <a:spLocks noGrp="1"/>
          </p:cNvSpPr>
          <p:nvPr>
            <p:ph idx="1"/>
          </p:nvPr>
        </p:nvSpPr>
        <p:spPr>
          <a:xfrm>
            <a:off x="457200" y="1124744"/>
            <a:ext cx="8229600" cy="5400600"/>
          </a:xfrm>
        </p:spPr>
        <p:txBody>
          <a:bodyPr/>
          <a:lstStyle/>
          <a:p>
            <a:r>
              <a:rPr lang="zh-TW" altLang="en-US" dirty="0"/>
              <a:t>在大企業更能有效遵循法令、更能確保其</a:t>
            </a:r>
            <a:r>
              <a:rPr lang="en-US" altLang="zh-TW" dirty="0"/>
              <a:t>cyber security</a:t>
            </a:r>
            <a:r>
              <a:rPr lang="zh-TW" altLang="en-US" dirty="0"/>
              <a:t>的情況下，個資法無法破除</a:t>
            </a:r>
            <a:r>
              <a:rPr lang="en-US" altLang="zh-TW" dirty="0"/>
              <a:t>GAFA</a:t>
            </a:r>
            <a:r>
              <a:rPr lang="zh-TW" altLang="en-US" dirty="0"/>
              <a:t>等之資料驅動全球級大企業的高度市場地位，從而遂有藉由競爭法補充其規範不足之想法</a:t>
            </a:r>
            <a:endParaRPr lang="en-US" altLang="zh-TW" dirty="0"/>
          </a:p>
          <a:p>
            <a:r>
              <a:rPr lang="zh-TW" altLang="en-US" dirty="0"/>
              <a:t>將個人資料提供視為其使用「對價」、將對資料保護不週視為其商品或服務「品質」低落、將該等公司視為關鍵設施事業等倡議，應運而生</a:t>
            </a:r>
            <a:endParaRPr lang="en-US" altLang="zh-TW" dirty="0"/>
          </a:p>
          <a:p>
            <a:endParaRPr lang="en-US" altLang="zh-TW" dirty="0"/>
          </a:p>
        </p:txBody>
      </p:sp>
    </p:spTree>
    <p:extLst>
      <p:ext uri="{BB962C8B-B14F-4D97-AF65-F5344CB8AC3E}">
        <p14:creationId xmlns:p14="http://schemas.microsoft.com/office/powerpoint/2010/main" val="598765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4625"/>
            <a:ext cx="8229600" cy="936104"/>
          </a:xfrm>
        </p:spPr>
        <p:txBody>
          <a:bodyPr/>
          <a:lstStyle/>
          <a:p>
            <a:r>
              <a:rPr lang="zh-TW" altLang="en-US" dirty="0"/>
              <a:t>大綱</a:t>
            </a:r>
          </a:p>
        </p:txBody>
      </p:sp>
      <p:sp>
        <p:nvSpPr>
          <p:cNvPr id="3" name="內容版面配置區 2"/>
          <p:cNvSpPr>
            <a:spLocks noGrp="1"/>
          </p:cNvSpPr>
          <p:nvPr>
            <p:ph idx="1"/>
          </p:nvPr>
        </p:nvSpPr>
        <p:spPr>
          <a:xfrm>
            <a:off x="611560" y="1052736"/>
            <a:ext cx="8229600" cy="5616624"/>
          </a:xfrm>
        </p:spPr>
        <p:txBody>
          <a:bodyPr/>
          <a:lstStyle/>
          <a:p>
            <a:r>
              <a:rPr lang="zh-TW" altLang="en-US" sz="4800" dirty="0"/>
              <a:t>前言</a:t>
            </a:r>
          </a:p>
          <a:p>
            <a:r>
              <a:rPr lang="zh-TW" altLang="en-US" sz="4800" dirty="0"/>
              <a:t>市場界定與雙邊或多邊市場</a:t>
            </a:r>
          </a:p>
          <a:p>
            <a:r>
              <a:rPr lang="zh-TW" altLang="en-US" sz="4800" dirty="0"/>
              <a:t>市場力量與濫用行為</a:t>
            </a:r>
          </a:p>
          <a:p>
            <a:r>
              <a:rPr lang="zh-TW" altLang="en-US" sz="4800" dirty="0"/>
              <a:t>關鍵設施</a:t>
            </a:r>
          </a:p>
          <a:p>
            <a:r>
              <a:rPr lang="zh-TW" altLang="en-US" sz="4800" dirty="0"/>
              <a:t>隱私權或個人資料保護</a:t>
            </a:r>
            <a:endParaRPr lang="en-US" altLang="zh-TW" sz="4800" dirty="0"/>
          </a:p>
          <a:p>
            <a:r>
              <a:rPr lang="zh-TW" altLang="en-US" sz="4800" dirty="0"/>
              <a:t>結語</a:t>
            </a:r>
          </a:p>
          <a:p>
            <a:endParaRPr lang="zh-TW" altLang="en-US" dirty="0"/>
          </a:p>
        </p:txBody>
      </p:sp>
    </p:spTree>
    <p:extLst>
      <p:ext uri="{BB962C8B-B14F-4D97-AF65-F5344CB8AC3E}">
        <p14:creationId xmlns:p14="http://schemas.microsoft.com/office/powerpoint/2010/main" val="389976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88640"/>
            <a:ext cx="8229600" cy="1143000"/>
          </a:xfrm>
        </p:spPr>
        <p:txBody>
          <a:bodyPr/>
          <a:lstStyle/>
          <a:p>
            <a:r>
              <a:rPr lang="zh-TW" altLang="en-US" dirty="0"/>
              <a:t>隱私權或個人資料保護</a:t>
            </a:r>
          </a:p>
        </p:txBody>
      </p:sp>
      <p:sp>
        <p:nvSpPr>
          <p:cNvPr id="3" name="內容版面配置區 2"/>
          <p:cNvSpPr>
            <a:spLocks noGrp="1"/>
          </p:cNvSpPr>
          <p:nvPr>
            <p:ph idx="1"/>
          </p:nvPr>
        </p:nvSpPr>
        <p:spPr>
          <a:xfrm>
            <a:off x="388600" y="1412776"/>
            <a:ext cx="8435280" cy="5112568"/>
          </a:xfrm>
        </p:spPr>
        <p:txBody>
          <a:bodyPr/>
          <a:lstStyle/>
          <a:p>
            <a:r>
              <a:rPr lang="zh-TW" altLang="en-US" dirty="0"/>
              <a:t>德國卡特爾屬認為</a:t>
            </a:r>
            <a:r>
              <a:rPr lang="en-US" altLang="zh-TW" dirty="0"/>
              <a:t>Facebook</a:t>
            </a:r>
            <a:r>
              <a:rPr lang="zh-TW" altLang="en-US" dirty="0"/>
              <a:t>從其子公司</a:t>
            </a:r>
            <a:r>
              <a:rPr lang="en-US" altLang="zh-TW" dirty="0"/>
              <a:t>WhatsApp</a:t>
            </a:r>
            <a:r>
              <a:rPr lang="zh-TW" altLang="en-US" dirty="0"/>
              <a:t>、</a:t>
            </a:r>
            <a:r>
              <a:rPr lang="en-US" altLang="zh-TW" dirty="0"/>
              <a:t>Instagram</a:t>
            </a:r>
            <a:r>
              <a:rPr lang="zh-TW" altLang="en-US" dirty="0"/>
              <a:t>等取得個人資料，而未明白告知資料主體之行為，屬於濫用獨占地位之行為</a:t>
            </a:r>
            <a:endParaRPr lang="en-US" altLang="zh-TW" dirty="0"/>
          </a:p>
          <a:p>
            <a:r>
              <a:rPr lang="zh-TW" altLang="en-US" dirty="0"/>
              <a:t>依據德國卡特爾署，此種濫用屬於榨取性（</a:t>
            </a:r>
            <a:r>
              <a:rPr lang="en-US" altLang="zh-TW" dirty="0"/>
              <a:t>exploitative</a:t>
            </a:r>
            <a:r>
              <a:rPr lang="zh-TW" altLang="en-US" dirty="0"/>
              <a:t>）類型，直接對消費者造成傷害。問題在於，是否亦同時對競爭造成傷害？該署認為，</a:t>
            </a:r>
            <a:r>
              <a:rPr lang="en-US" altLang="zh-TW" dirty="0"/>
              <a:t>Facebook</a:t>
            </a:r>
            <a:r>
              <a:rPr lang="zh-TW" altLang="en-US" dirty="0"/>
              <a:t>係利用不公平競爭行為（契約條款）強化其獨占地位，故亦可能構成排他性濫用，而有限制競爭之可能性</a:t>
            </a:r>
          </a:p>
        </p:txBody>
      </p:sp>
    </p:spTree>
    <p:extLst>
      <p:ext uri="{BB962C8B-B14F-4D97-AF65-F5344CB8AC3E}">
        <p14:creationId xmlns:p14="http://schemas.microsoft.com/office/powerpoint/2010/main" val="337336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隱私權或個人資料保護</a:t>
            </a:r>
          </a:p>
        </p:txBody>
      </p:sp>
      <p:sp>
        <p:nvSpPr>
          <p:cNvPr id="3" name="內容版面配置區 2"/>
          <p:cNvSpPr>
            <a:spLocks noGrp="1"/>
          </p:cNvSpPr>
          <p:nvPr>
            <p:ph idx="1"/>
          </p:nvPr>
        </p:nvSpPr>
        <p:spPr>
          <a:xfrm>
            <a:off x="457200" y="1600200"/>
            <a:ext cx="8229600" cy="4781128"/>
          </a:xfrm>
        </p:spPr>
        <p:txBody>
          <a:bodyPr/>
          <a:lstStyle/>
          <a:p>
            <a:r>
              <a:rPr lang="zh-TW" altLang="en-US" dirty="0"/>
              <a:t>倘若，</a:t>
            </a:r>
            <a:r>
              <a:rPr lang="en-US" altLang="zh-TW" dirty="0"/>
              <a:t>Facebook</a:t>
            </a:r>
            <a:r>
              <a:rPr lang="zh-TW" altLang="en-US" dirty="0"/>
              <a:t>之行為，違反</a:t>
            </a:r>
            <a:r>
              <a:rPr lang="en-US" altLang="zh-TW" dirty="0"/>
              <a:t>GDPR</a:t>
            </a:r>
            <a:r>
              <a:rPr lang="zh-TW" altLang="en-US" dirty="0"/>
              <a:t>或德國個資法，則直接適用以該等法律規定，其效果將更為直接。德國卡特爾署認為</a:t>
            </a:r>
            <a:r>
              <a:rPr lang="en-US" altLang="zh-TW" dirty="0"/>
              <a:t>Facebook</a:t>
            </a:r>
            <a:r>
              <a:rPr lang="zh-TW" altLang="en-US" dirty="0"/>
              <a:t>之行為，同時違反個資法規定。</a:t>
            </a:r>
            <a:endParaRPr lang="en-US" altLang="zh-TW" dirty="0"/>
          </a:p>
          <a:p>
            <a:r>
              <a:rPr lang="zh-TW" altLang="en-US" dirty="0"/>
              <a:t>倘若</a:t>
            </a:r>
            <a:r>
              <a:rPr lang="en-US" altLang="zh-TW" dirty="0"/>
              <a:t>Facebook</a:t>
            </a:r>
            <a:r>
              <a:rPr lang="zh-TW" altLang="en-US" dirty="0"/>
              <a:t>之行為，並不違反</a:t>
            </a:r>
            <a:r>
              <a:rPr lang="en-US" altLang="zh-TW" dirty="0"/>
              <a:t>GDPR</a:t>
            </a:r>
            <a:r>
              <a:rPr lang="zh-TW" altLang="en-US" dirty="0"/>
              <a:t>或德國個資法，但確實因此而強化其獨占地位，競爭法是否尚有適用空間？</a:t>
            </a:r>
            <a:endParaRPr lang="en-US" altLang="zh-TW" dirty="0"/>
          </a:p>
          <a:p>
            <a:r>
              <a:rPr lang="zh-TW" altLang="en-US" dirty="0"/>
              <a:t>有認為</a:t>
            </a:r>
            <a:r>
              <a:rPr lang="en-US" altLang="zh-TW" dirty="0"/>
              <a:t>GDPR</a:t>
            </a:r>
            <a:r>
              <a:rPr lang="zh-TW" altLang="en-US" dirty="0"/>
              <a:t>乃是歐盟用來消滅</a:t>
            </a:r>
            <a:r>
              <a:rPr lang="en-US" altLang="zh-TW" dirty="0"/>
              <a:t>GAFA</a:t>
            </a:r>
            <a:r>
              <a:rPr lang="zh-TW" altLang="en-US" dirty="0"/>
              <a:t>等之法律武器</a:t>
            </a:r>
          </a:p>
        </p:txBody>
      </p:sp>
    </p:spTree>
    <p:extLst>
      <p:ext uri="{BB962C8B-B14F-4D97-AF65-F5344CB8AC3E}">
        <p14:creationId xmlns:p14="http://schemas.microsoft.com/office/powerpoint/2010/main" val="1172071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116632"/>
            <a:ext cx="8229600" cy="1143000"/>
          </a:xfrm>
        </p:spPr>
        <p:txBody>
          <a:bodyPr/>
          <a:lstStyle/>
          <a:p>
            <a:r>
              <a:rPr lang="zh-TW" altLang="en-US" dirty="0"/>
              <a:t>隱私權或個人資料保護</a:t>
            </a:r>
          </a:p>
        </p:txBody>
      </p:sp>
      <p:sp>
        <p:nvSpPr>
          <p:cNvPr id="3" name="內容版面配置區 2"/>
          <p:cNvSpPr>
            <a:spLocks noGrp="1"/>
          </p:cNvSpPr>
          <p:nvPr>
            <p:ph idx="1"/>
          </p:nvPr>
        </p:nvSpPr>
        <p:spPr>
          <a:xfrm>
            <a:off x="395536" y="1259632"/>
            <a:ext cx="8229600" cy="5193704"/>
          </a:xfrm>
        </p:spPr>
        <p:txBody>
          <a:bodyPr/>
          <a:lstStyle/>
          <a:p>
            <a:r>
              <a:rPr lang="en-US" altLang="zh-TW" dirty="0"/>
              <a:t>GDPR</a:t>
            </a:r>
            <a:r>
              <a:rPr lang="zh-TW" altLang="en-US" dirty="0"/>
              <a:t>規定出其他國家所無知資料可攜帶權（</a:t>
            </a:r>
            <a:r>
              <a:rPr lang="en-US" altLang="zh-TW" dirty="0"/>
              <a:t>right to data portability</a:t>
            </a:r>
            <a:r>
              <a:rPr lang="zh-TW" altLang="en-US" dirty="0"/>
              <a:t>）</a:t>
            </a:r>
            <a:endParaRPr lang="en-US" altLang="zh-TW" dirty="0"/>
          </a:p>
          <a:p>
            <a:r>
              <a:rPr lang="en-US" altLang="zh-TW" dirty="0"/>
              <a:t>GDPR</a:t>
            </a:r>
            <a:r>
              <a:rPr lang="zh-TW" altLang="en-US" dirty="0"/>
              <a:t>前言第</a:t>
            </a:r>
            <a:r>
              <a:rPr lang="en-US" altLang="zh-TW" dirty="0"/>
              <a:t>68</a:t>
            </a:r>
            <a:r>
              <a:rPr lang="zh-TW" altLang="en-US" dirty="0"/>
              <a:t>：</a:t>
            </a:r>
            <a:r>
              <a:rPr lang="en-US" altLang="zh-TW" dirty="0"/>
              <a:t>…</a:t>
            </a:r>
            <a:r>
              <a:rPr lang="zh-TW" altLang="en-US" dirty="0"/>
              <a:t>當個人資料以</a:t>
            </a:r>
            <a:r>
              <a:rPr lang="zh-TW" altLang="en-US" b="1" u="sng" dirty="0"/>
              <a:t>自動化手段執行處理</a:t>
            </a:r>
            <a:r>
              <a:rPr lang="zh-TW" altLang="en-US" dirty="0"/>
              <a:t>時，資料主體亦應有權以有結構的、通常使用的、機器可讀 的，且可共同操作的形式接收其提供予控管者之資料，並有權將之傳 輸給其他控管者。</a:t>
            </a:r>
            <a:endParaRPr lang="en-US" altLang="zh-TW" dirty="0"/>
          </a:p>
          <a:p>
            <a:r>
              <a:rPr lang="zh-TW" altLang="en-US" dirty="0"/>
              <a:t>目前尚無依統一之標準化格式，跨企業或產業傳輸將使企業成本大幅增加？特別是對中小企業而言，將是重大負擔。</a:t>
            </a:r>
          </a:p>
        </p:txBody>
      </p:sp>
    </p:spTree>
    <p:extLst>
      <p:ext uri="{BB962C8B-B14F-4D97-AF65-F5344CB8AC3E}">
        <p14:creationId xmlns:p14="http://schemas.microsoft.com/office/powerpoint/2010/main" val="1164128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隱私權或個人資料保護</a:t>
            </a:r>
          </a:p>
        </p:txBody>
      </p:sp>
      <p:sp>
        <p:nvSpPr>
          <p:cNvPr id="3" name="內容版面配置區 2"/>
          <p:cNvSpPr>
            <a:spLocks noGrp="1"/>
          </p:cNvSpPr>
          <p:nvPr>
            <p:ph idx="1"/>
          </p:nvPr>
        </p:nvSpPr>
        <p:spPr>
          <a:xfrm>
            <a:off x="457200" y="1600200"/>
            <a:ext cx="8291264" cy="4853136"/>
          </a:xfrm>
        </p:spPr>
        <p:txBody>
          <a:bodyPr/>
          <a:lstStyle/>
          <a:p>
            <a:r>
              <a:rPr lang="zh-TW" altLang="en-US" dirty="0"/>
              <a:t>資料可攜權被期待為打破</a:t>
            </a:r>
            <a:r>
              <a:rPr lang="en-US" altLang="zh-TW" dirty="0"/>
              <a:t>GAFA</a:t>
            </a:r>
            <a:r>
              <a:rPr lang="zh-TW" altLang="en-US" dirty="0"/>
              <a:t>等之獨占地位的利器，但其具體落實仍有諸多困難</a:t>
            </a:r>
            <a:endParaRPr lang="en-US" altLang="zh-TW" dirty="0"/>
          </a:p>
          <a:p>
            <a:r>
              <a:rPr lang="zh-TW" altLang="en-US" dirty="0"/>
              <a:t>消費者如何行使此一權利？過度的統一格式或標準之要求，是否可能因此阻礙創新？其實施是否可能損害企業之營業秘密？中小企業或新創事業是否因此而減低其競爭能力？</a:t>
            </a:r>
            <a:endParaRPr lang="en-US" altLang="zh-TW" dirty="0"/>
          </a:p>
          <a:p>
            <a:r>
              <a:rPr lang="zh-TW" altLang="en-US" dirty="0"/>
              <a:t>資料可攜權的引進，是否反證藉由競爭法處理個資或隱私保護問題的侷限，而有必要於個資法中直接引進破除資料獨占之問題</a:t>
            </a:r>
          </a:p>
        </p:txBody>
      </p:sp>
    </p:spTree>
    <p:extLst>
      <p:ext uri="{BB962C8B-B14F-4D97-AF65-F5344CB8AC3E}">
        <p14:creationId xmlns:p14="http://schemas.microsoft.com/office/powerpoint/2010/main" val="24645947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990947"/>
          </a:xfrm>
        </p:spPr>
        <p:txBody>
          <a:bodyPr/>
          <a:lstStyle/>
          <a:p>
            <a:r>
              <a:rPr lang="zh-TW" altLang="en-US" dirty="0"/>
              <a:t>結語</a:t>
            </a:r>
          </a:p>
        </p:txBody>
      </p:sp>
      <p:sp>
        <p:nvSpPr>
          <p:cNvPr id="3" name="內容版面配置區 2"/>
          <p:cNvSpPr>
            <a:spLocks noGrp="1"/>
          </p:cNvSpPr>
          <p:nvPr>
            <p:ph idx="1"/>
          </p:nvPr>
        </p:nvSpPr>
        <p:spPr>
          <a:xfrm>
            <a:off x="457200" y="1412776"/>
            <a:ext cx="8229600" cy="5040560"/>
          </a:xfrm>
        </p:spPr>
        <p:txBody>
          <a:bodyPr/>
          <a:lstStyle/>
          <a:p>
            <a:r>
              <a:rPr lang="zh-TW" altLang="en-US" dirty="0"/>
              <a:t>資料驅動經濟模式的高度發展，一方面要求更多資料的產生、收集及利用，以增進消費者福利；另一方面，卻又引發個人資料、隱私保護之問題，而有限制資料收集、處理、利用之自由</a:t>
            </a:r>
            <a:endParaRPr lang="en-US" altLang="zh-TW" dirty="0"/>
          </a:p>
          <a:p>
            <a:r>
              <a:rPr lang="zh-TW" altLang="en-US" dirty="0"/>
              <a:t>深層學習成為未來</a:t>
            </a:r>
            <a:r>
              <a:rPr lang="en-US" altLang="zh-TW" dirty="0"/>
              <a:t>AI</a:t>
            </a:r>
            <a:r>
              <a:rPr lang="zh-TW" altLang="en-US" dirty="0"/>
              <a:t>發展之命脈，而掌握深層學習之癥結，則在於資料量，如何不影響、傷害個人隱私，但同時又可適時、適當取得資料，是一種法律問題？還是一種技術問題？</a:t>
            </a:r>
          </a:p>
        </p:txBody>
      </p:sp>
    </p:spTree>
    <p:extLst>
      <p:ext uri="{BB962C8B-B14F-4D97-AF65-F5344CB8AC3E}">
        <p14:creationId xmlns:p14="http://schemas.microsoft.com/office/powerpoint/2010/main" val="2650078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24377" y="188640"/>
            <a:ext cx="8229600" cy="936104"/>
          </a:xfrm>
        </p:spPr>
        <p:txBody>
          <a:bodyPr/>
          <a:lstStyle/>
          <a:p>
            <a:r>
              <a:rPr lang="zh-TW" altLang="en-US" dirty="0"/>
              <a:t>結語</a:t>
            </a:r>
          </a:p>
        </p:txBody>
      </p:sp>
      <p:sp>
        <p:nvSpPr>
          <p:cNvPr id="3" name="內容版面配置區 2"/>
          <p:cNvSpPr>
            <a:spLocks noGrp="1"/>
          </p:cNvSpPr>
          <p:nvPr>
            <p:ph idx="1"/>
          </p:nvPr>
        </p:nvSpPr>
        <p:spPr>
          <a:xfrm>
            <a:off x="457200" y="1268760"/>
            <a:ext cx="8229600" cy="5184576"/>
          </a:xfrm>
        </p:spPr>
        <p:txBody>
          <a:bodyPr/>
          <a:lstStyle/>
          <a:p>
            <a:r>
              <a:rPr lang="zh-TW" altLang="en-US" dirty="0"/>
              <a:t>最近</a:t>
            </a:r>
            <a:r>
              <a:rPr lang="en-US" altLang="zh-TW" dirty="0"/>
              <a:t>Law as Architecture</a:t>
            </a:r>
            <a:r>
              <a:rPr lang="zh-TW" altLang="en-US" dirty="0"/>
              <a:t>的發展，促使吾人思考如何藉由法制設計，如何將技術含量高</a:t>
            </a:r>
            <a:r>
              <a:rPr lang="zh-TW" altLang="en-US"/>
              <a:t>之問題誘導民間直接藉</a:t>
            </a:r>
            <a:r>
              <a:rPr lang="zh-TW" altLang="en-US" dirty="0"/>
              <a:t>由技術加以解決，而非</a:t>
            </a:r>
            <a:r>
              <a:rPr lang="zh-TW" altLang="en-US"/>
              <a:t>將法律介入</a:t>
            </a:r>
            <a:r>
              <a:rPr lang="zh-TW" altLang="en-US" dirty="0"/>
              <a:t>、干預擺在第一線，是否可以避免掉</a:t>
            </a:r>
            <a:r>
              <a:rPr lang="en-US" altLang="zh-TW" dirty="0"/>
              <a:t>false positive</a:t>
            </a:r>
            <a:r>
              <a:rPr lang="zh-TW" altLang="en-US" dirty="0"/>
              <a:t>可能引發之問題</a:t>
            </a:r>
            <a:endParaRPr lang="en-US" altLang="zh-TW" dirty="0"/>
          </a:p>
          <a:p>
            <a:r>
              <a:rPr lang="zh-TW" altLang="en-US" dirty="0"/>
              <a:t>讓上帝的歸上帝、凱撒的歸凱撒，不僅得利用技術克服之問題，應首先有技術加以克服，屬於個資保護問題，也應該由專業的個資法加以規範；同時，競爭法之問題，也應有競爭法角度出發，予以解決</a:t>
            </a:r>
          </a:p>
        </p:txBody>
      </p:sp>
    </p:spTree>
    <p:extLst>
      <p:ext uri="{BB962C8B-B14F-4D97-AF65-F5344CB8AC3E}">
        <p14:creationId xmlns:p14="http://schemas.microsoft.com/office/powerpoint/2010/main" val="126533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846931"/>
          </a:xfrm>
        </p:spPr>
        <p:txBody>
          <a:bodyPr/>
          <a:lstStyle/>
          <a:p>
            <a:r>
              <a:rPr lang="zh-TW" altLang="en-US" dirty="0"/>
              <a:t>前言</a:t>
            </a:r>
          </a:p>
        </p:txBody>
      </p:sp>
      <p:sp>
        <p:nvSpPr>
          <p:cNvPr id="3" name="內容版面配置區 2"/>
          <p:cNvSpPr>
            <a:spLocks noGrp="1"/>
          </p:cNvSpPr>
          <p:nvPr>
            <p:ph idx="1"/>
          </p:nvPr>
        </p:nvSpPr>
        <p:spPr>
          <a:xfrm>
            <a:off x="457200" y="1340768"/>
            <a:ext cx="8229600" cy="5213176"/>
          </a:xfrm>
        </p:spPr>
        <p:txBody>
          <a:bodyPr/>
          <a:lstStyle/>
          <a:p>
            <a:r>
              <a:rPr lang="zh-TW" altLang="en-US" dirty="0"/>
              <a:t>第四次工業革命、</a:t>
            </a:r>
            <a:r>
              <a:rPr lang="en-US" altLang="zh-TW" dirty="0" err="1"/>
              <a:t>IoT</a:t>
            </a:r>
            <a:r>
              <a:rPr lang="zh-TW" altLang="en-US" dirty="0"/>
              <a:t>、</a:t>
            </a:r>
            <a:r>
              <a:rPr lang="en-US" altLang="zh-TW" dirty="0"/>
              <a:t>Big Data</a:t>
            </a:r>
            <a:r>
              <a:rPr lang="zh-TW" altLang="en-US" dirty="0"/>
              <a:t>、</a:t>
            </a:r>
            <a:r>
              <a:rPr lang="en-US" altLang="zh-TW" dirty="0"/>
              <a:t>AI</a:t>
            </a:r>
            <a:r>
              <a:rPr lang="zh-TW" altLang="en-US" dirty="0"/>
              <a:t>、平台經濟發展過程中，「資料」成為產業的糧食</a:t>
            </a:r>
            <a:endParaRPr lang="en-US" altLang="zh-TW" dirty="0"/>
          </a:p>
          <a:p>
            <a:r>
              <a:rPr lang="en-US" altLang="zh-TW" dirty="0"/>
              <a:t>GAFA</a:t>
            </a:r>
            <a:r>
              <a:rPr lang="zh-TW" altLang="en-US" dirty="0"/>
              <a:t>或</a:t>
            </a:r>
            <a:r>
              <a:rPr lang="en-US" altLang="zh-TW" dirty="0"/>
              <a:t>FAANG</a:t>
            </a:r>
            <a:r>
              <a:rPr lang="zh-TW" altLang="en-US" dirty="0"/>
              <a:t>的興起與茁壯，見證「資料」的重要性</a:t>
            </a:r>
            <a:endParaRPr lang="en-US" altLang="zh-TW" dirty="0"/>
          </a:p>
          <a:p>
            <a:r>
              <a:rPr lang="zh-TW" altLang="en-US" dirty="0"/>
              <a:t>資料成為競爭利器、獲利來源，「</a:t>
            </a:r>
            <a:r>
              <a:rPr lang="en-US" altLang="zh-TW" dirty="0"/>
              <a:t>haves</a:t>
            </a:r>
            <a:r>
              <a:rPr lang="zh-TW" altLang="en-US" dirty="0"/>
              <a:t>」</a:t>
            </a:r>
            <a:r>
              <a:rPr lang="en-US" altLang="zh-TW" dirty="0"/>
              <a:t>v.</a:t>
            </a:r>
            <a:r>
              <a:rPr lang="zh-TW" altLang="en-US" dirty="0"/>
              <a:t>「</a:t>
            </a:r>
            <a:r>
              <a:rPr lang="en-US" altLang="zh-TW" dirty="0"/>
              <a:t>haves-not</a:t>
            </a:r>
            <a:r>
              <a:rPr lang="zh-TW" altLang="en-US" dirty="0"/>
              <a:t>」成為左右未來競爭勝敗的關鍵</a:t>
            </a:r>
            <a:endParaRPr lang="en-US" altLang="zh-TW" dirty="0"/>
          </a:p>
          <a:p>
            <a:r>
              <a:rPr lang="zh-TW" altLang="en-US" dirty="0"/>
              <a:t>多量、多元的資料，快速處理資料的能力，成為事業競相爭取的競爭能力</a:t>
            </a:r>
          </a:p>
        </p:txBody>
      </p:sp>
    </p:spTree>
    <p:extLst>
      <p:ext uri="{BB962C8B-B14F-4D97-AF65-F5344CB8AC3E}">
        <p14:creationId xmlns:p14="http://schemas.microsoft.com/office/powerpoint/2010/main" val="180813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前言</a:t>
            </a:r>
          </a:p>
        </p:txBody>
      </p:sp>
      <p:sp>
        <p:nvSpPr>
          <p:cNvPr id="3" name="內容版面配置區 2"/>
          <p:cNvSpPr>
            <a:spLocks noGrp="1"/>
          </p:cNvSpPr>
          <p:nvPr>
            <p:ph idx="1"/>
          </p:nvPr>
        </p:nvSpPr>
        <p:spPr/>
        <p:txBody>
          <a:bodyPr/>
          <a:lstStyle/>
          <a:p>
            <a:r>
              <a:rPr lang="zh-TW" altLang="en-US" dirty="0"/>
              <a:t>資料驅動產業發生「贏者全拿」，大者衡大之現象</a:t>
            </a:r>
            <a:endParaRPr lang="en-US" altLang="zh-TW" dirty="0"/>
          </a:p>
          <a:p>
            <a:r>
              <a:rPr lang="zh-TW" altLang="en-US" dirty="0"/>
              <a:t>大型資料驅動企業，利用併購方式，早期壓抑其競爭者出現的可能性</a:t>
            </a:r>
            <a:endParaRPr lang="en-US" altLang="zh-TW" dirty="0"/>
          </a:p>
          <a:p>
            <a:r>
              <a:rPr lang="zh-TW" altLang="en-US" dirty="0"/>
              <a:t>資料驅動企業對於消費者隱私權、個人資料保護的不週</a:t>
            </a:r>
            <a:endParaRPr lang="en-US" altLang="zh-TW" dirty="0"/>
          </a:p>
          <a:p>
            <a:r>
              <a:rPr lang="zh-TW" altLang="en-US" dirty="0"/>
              <a:t>資料量的多寡成為重要的進入門檻，</a:t>
            </a:r>
            <a:r>
              <a:rPr lang="en-US" altLang="zh-TW" dirty="0"/>
              <a:t> DATA-OPOLIES </a:t>
            </a:r>
            <a:r>
              <a:rPr lang="zh-TW" altLang="en-US" dirty="0"/>
              <a:t>比想像中，更為嚴重</a:t>
            </a:r>
          </a:p>
        </p:txBody>
      </p:sp>
    </p:spTree>
    <p:extLst>
      <p:ext uri="{BB962C8B-B14F-4D97-AF65-F5344CB8AC3E}">
        <p14:creationId xmlns:p14="http://schemas.microsoft.com/office/powerpoint/2010/main" val="287530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116632"/>
            <a:ext cx="8229600" cy="1143000"/>
          </a:xfrm>
        </p:spPr>
        <p:txBody>
          <a:bodyPr/>
          <a:lstStyle/>
          <a:p>
            <a:r>
              <a:rPr lang="zh-TW" altLang="en-US" dirty="0"/>
              <a:t>前言</a:t>
            </a:r>
          </a:p>
        </p:txBody>
      </p:sp>
      <p:sp>
        <p:nvSpPr>
          <p:cNvPr id="3" name="內容版面配置區 2"/>
          <p:cNvSpPr>
            <a:spLocks noGrp="1"/>
          </p:cNvSpPr>
          <p:nvPr>
            <p:ph idx="1"/>
          </p:nvPr>
        </p:nvSpPr>
        <p:spPr>
          <a:xfrm>
            <a:off x="467544" y="1196752"/>
            <a:ext cx="8229600" cy="5256584"/>
          </a:xfrm>
        </p:spPr>
        <p:txBody>
          <a:bodyPr/>
          <a:lstStyle/>
          <a:p>
            <a:r>
              <a:rPr lang="zh-TW" altLang="en-US" dirty="0"/>
              <a:t>近來各國開始對</a:t>
            </a:r>
            <a:r>
              <a:rPr lang="en-US" altLang="zh-TW" dirty="0"/>
              <a:t>GAFA</a:t>
            </a:r>
            <a:r>
              <a:rPr lang="zh-TW" altLang="en-US" dirty="0"/>
              <a:t>等企業的資料獨占、寡占地位及其濫用行為進行執法行動</a:t>
            </a:r>
            <a:endParaRPr lang="en-US" altLang="zh-TW" dirty="0"/>
          </a:p>
          <a:p>
            <a:r>
              <a:rPr lang="zh-TW" altLang="en-US" dirty="0"/>
              <a:t>歐盟執委會對原生自美國的</a:t>
            </a:r>
            <a:r>
              <a:rPr lang="en-US" altLang="zh-TW" dirty="0"/>
              <a:t>GAFA</a:t>
            </a:r>
            <a:r>
              <a:rPr lang="zh-TW" altLang="en-US" dirty="0"/>
              <a:t>之競爭法、個資法、甚至稅法等之執法，不餘遺力</a:t>
            </a:r>
            <a:endParaRPr lang="en-US" altLang="zh-TW" dirty="0"/>
          </a:p>
          <a:p>
            <a:r>
              <a:rPr lang="zh-TW" altLang="en-US" dirty="0"/>
              <a:t>美國國內亦出現</a:t>
            </a:r>
            <a:r>
              <a:rPr lang="en-US" altLang="zh-TW" dirty="0"/>
              <a:t>New Brandeis School</a:t>
            </a:r>
            <a:r>
              <a:rPr lang="zh-TW" altLang="en-US" dirty="0"/>
              <a:t>，</a:t>
            </a:r>
            <a:r>
              <a:rPr lang="en-US" altLang="zh-TW" dirty="0"/>
              <a:t>Tim Wu, “The Curse of Bigness: Antitrust in the New Gilded Age”</a:t>
            </a:r>
            <a:r>
              <a:rPr lang="zh-TW" altLang="en-US" dirty="0"/>
              <a:t>成為暢銷書</a:t>
            </a:r>
            <a:endParaRPr lang="en-US" altLang="zh-TW" dirty="0"/>
          </a:p>
          <a:p>
            <a:r>
              <a:rPr lang="zh-TW" altLang="en-US" dirty="0"/>
              <a:t>近來總統選舉的政見，亦有提出打破</a:t>
            </a:r>
            <a:r>
              <a:rPr lang="en-US" altLang="zh-TW" dirty="0"/>
              <a:t>GAFA</a:t>
            </a:r>
            <a:r>
              <a:rPr lang="zh-TW" altLang="en-US" dirty="0"/>
              <a:t>等資料獨占，甚至認為渠等所擁有之資料為公共財，應開放其他企業使用</a:t>
            </a:r>
          </a:p>
        </p:txBody>
      </p:sp>
    </p:spTree>
    <p:extLst>
      <p:ext uri="{BB962C8B-B14F-4D97-AF65-F5344CB8AC3E}">
        <p14:creationId xmlns:p14="http://schemas.microsoft.com/office/powerpoint/2010/main" val="189541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846931"/>
          </a:xfrm>
        </p:spPr>
        <p:txBody>
          <a:bodyPr/>
          <a:lstStyle/>
          <a:p>
            <a:r>
              <a:rPr lang="zh-TW" altLang="en-US" dirty="0"/>
              <a:t>前言</a:t>
            </a:r>
          </a:p>
        </p:txBody>
      </p:sp>
      <p:sp>
        <p:nvSpPr>
          <p:cNvPr id="3" name="內容版面配置區 2"/>
          <p:cNvSpPr>
            <a:spLocks noGrp="1"/>
          </p:cNvSpPr>
          <p:nvPr>
            <p:ph idx="1"/>
          </p:nvPr>
        </p:nvSpPr>
        <p:spPr>
          <a:xfrm>
            <a:off x="323528" y="1340768"/>
            <a:ext cx="8568952" cy="5184576"/>
          </a:xfrm>
        </p:spPr>
        <p:txBody>
          <a:bodyPr/>
          <a:lstStyle/>
          <a:p>
            <a:r>
              <a:rPr lang="en-US" altLang="zh-TW" sz="3000" dirty="0"/>
              <a:t>GAFA</a:t>
            </a:r>
            <a:r>
              <a:rPr lang="zh-TW" altLang="en-US" sz="3000" dirty="0"/>
              <a:t>等大企業遭受競爭法主管機關質疑之共同特性</a:t>
            </a:r>
            <a:endParaRPr lang="en-US" altLang="zh-TW" sz="3000" dirty="0"/>
          </a:p>
          <a:p>
            <a:pPr marL="538163" indent="-179388">
              <a:buFont typeface="Wingdings" panose="05000000000000000000" pitchFamily="2" charset="2"/>
              <a:buChar char="Ø"/>
            </a:pPr>
            <a:r>
              <a:rPr lang="zh-TW" altLang="en-US" sz="2600" dirty="0">
                <a:solidFill>
                  <a:schemeClr val="accent2">
                    <a:lumMod val="60000"/>
                    <a:lumOff val="40000"/>
                  </a:schemeClr>
                </a:solidFill>
              </a:rPr>
              <a:t>渠等皆為大型、具優勢地位、有趣和創新之公司</a:t>
            </a:r>
          </a:p>
          <a:p>
            <a:pPr marL="538163" indent="-179388">
              <a:buFont typeface="Wingdings" panose="05000000000000000000" pitchFamily="2" charset="2"/>
              <a:buChar char="Ø"/>
            </a:pPr>
            <a:r>
              <a:rPr lang="zh-TW" altLang="en-US" sz="2600" dirty="0">
                <a:solidFill>
                  <a:schemeClr val="accent2">
                    <a:lumMod val="60000"/>
                    <a:lumOff val="40000"/>
                  </a:schemeClr>
                </a:solidFill>
              </a:rPr>
              <a:t>皆尚面臨著強大的競爭對手，競爭對手感到渠等成功所帶來的威脅</a:t>
            </a:r>
          </a:p>
          <a:p>
            <a:pPr marL="538163" indent="-179388">
              <a:buFont typeface="Wingdings" panose="05000000000000000000" pitchFamily="2" charset="2"/>
              <a:buChar char="Ø"/>
            </a:pPr>
            <a:r>
              <a:rPr lang="zh-TW" altLang="en-US" sz="2600" dirty="0">
                <a:solidFill>
                  <a:schemeClr val="accent2">
                    <a:lumMod val="60000"/>
                    <a:lumOff val="40000"/>
                  </a:schemeClr>
                </a:solidFill>
              </a:rPr>
              <a:t>渠等皆於高科技世界開展業務， 而似乎所有現代大型競爭法案件都來自此類產業</a:t>
            </a:r>
          </a:p>
          <a:p>
            <a:pPr marL="538163" indent="-179388">
              <a:buFont typeface="Wingdings" panose="05000000000000000000" pitchFamily="2" charset="2"/>
              <a:buChar char="Ø"/>
            </a:pPr>
            <a:r>
              <a:rPr lang="zh-TW" altLang="en-US" sz="2600" dirty="0">
                <a:solidFill>
                  <a:schemeClr val="accent2">
                    <a:lumMod val="60000"/>
                    <a:lumOff val="40000"/>
                  </a:schemeClr>
                </a:solidFill>
              </a:rPr>
              <a:t>渠等皆處於一個難以被界定的市場中運作</a:t>
            </a:r>
          </a:p>
          <a:p>
            <a:pPr marL="538163" indent="-179388">
              <a:buFont typeface="Wingdings" panose="05000000000000000000" pitchFamily="2" charset="2"/>
              <a:buChar char="Ø"/>
            </a:pPr>
            <a:r>
              <a:rPr lang="zh-TW" altLang="en-US" sz="2600" dirty="0">
                <a:solidFill>
                  <a:schemeClr val="accent2">
                    <a:lumMod val="60000"/>
                    <a:lumOff val="40000"/>
                  </a:schemeClr>
                </a:solidFill>
              </a:rPr>
              <a:t>渠等似於其所參與的市場中享有很大的市場佔有率</a:t>
            </a:r>
          </a:p>
          <a:p>
            <a:pPr marL="538163" indent="-179388">
              <a:buFont typeface="Wingdings" panose="05000000000000000000" pitchFamily="2" charset="2"/>
              <a:buChar char="Ø"/>
            </a:pPr>
            <a:r>
              <a:rPr lang="zh-TW" altLang="en-US" sz="2600" dirty="0">
                <a:solidFill>
                  <a:schemeClr val="accent2">
                    <a:lumMod val="60000"/>
                    <a:lumOff val="40000"/>
                  </a:schemeClr>
                </a:solidFill>
              </a:rPr>
              <a:t>渠等皆有極其活躍的競爭對手控訴，並面臨一個相對敵對的競爭法執法機關</a:t>
            </a:r>
          </a:p>
          <a:p>
            <a:pPr marL="0" indent="0">
              <a:buNone/>
            </a:pPr>
            <a:endParaRPr lang="zh-TW" altLang="en-US" dirty="0"/>
          </a:p>
        </p:txBody>
      </p:sp>
    </p:spTree>
    <p:extLst>
      <p:ext uri="{BB962C8B-B14F-4D97-AF65-F5344CB8AC3E}">
        <p14:creationId xmlns:p14="http://schemas.microsoft.com/office/powerpoint/2010/main" val="171860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44624"/>
            <a:ext cx="8229600" cy="720080"/>
          </a:xfrm>
        </p:spPr>
        <p:txBody>
          <a:bodyPr/>
          <a:lstStyle/>
          <a:p>
            <a:r>
              <a:rPr lang="zh-TW" altLang="en-US" dirty="0"/>
              <a:t>前言</a:t>
            </a:r>
          </a:p>
        </p:txBody>
      </p:sp>
      <p:sp>
        <p:nvSpPr>
          <p:cNvPr id="3" name="內容版面配置區 2"/>
          <p:cNvSpPr>
            <a:spLocks noGrp="1"/>
          </p:cNvSpPr>
          <p:nvPr>
            <p:ph idx="1"/>
          </p:nvPr>
        </p:nvSpPr>
        <p:spPr>
          <a:xfrm>
            <a:off x="467544" y="908720"/>
            <a:ext cx="8229600" cy="5832648"/>
          </a:xfrm>
        </p:spPr>
        <p:txBody>
          <a:bodyPr/>
          <a:lstStyle/>
          <a:p>
            <a:r>
              <a:rPr lang="zh-TW" altLang="en-US" dirty="0"/>
              <a:t>在動態的資料經濟發展過程中，競爭法介入的合適性？執法的錯誤成本，可能導致產業發展的停滯？</a:t>
            </a:r>
            <a:endParaRPr lang="en-US" altLang="zh-TW" dirty="0"/>
          </a:p>
          <a:p>
            <a:r>
              <a:rPr lang="zh-TW" altLang="en-US" dirty="0"/>
              <a:t>資料寡占或獨占事業是否負有競爭法上之特別義務，必須將其所擁有的資料分享給其他企業？其競爭行為亦不能偏厚自己本身，而必須與其他事業，一視同仁？</a:t>
            </a:r>
            <a:endParaRPr lang="en-US" altLang="zh-TW" dirty="0"/>
          </a:p>
          <a:p>
            <a:r>
              <a:rPr lang="zh-TW" altLang="en-US" dirty="0"/>
              <a:t>隱私權、個人資料保護，可否利用競爭法規範，予以確保或強化其保障程度？抑或是，應由個資法等專業法律，為之？</a:t>
            </a:r>
            <a:endParaRPr lang="en-US" altLang="zh-TW" dirty="0"/>
          </a:p>
          <a:p>
            <a:r>
              <a:rPr lang="zh-TW" altLang="en-US" dirty="0"/>
              <a:t>競爭法應否扮演財富重分配之角色？</a:t>
            </a:r>
          </a:p>
        </p:txBody>
      </p:sp>
    </p:spTree>
    <p:extLst>
      <p:ext uri="{BB962C8B-B14F-4D97-AF65-F5344CB8AC3E}">
        <p14:creationId xmlns:p14="http://schemas.microsoft.com/office/powerpoint/2010/main" val="509687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0417" y="116632"/>
            <a:ext cx="8229600" cy="864096"/>
          </a:xfrm>
        </p:spPr>
        <p:txBody>
          <a:bodyPr/>
          <a:lstStyle/>
          <a:p>
            <a:r>
              <a:rPr lang="zh-TW" altLang="en-US" dirty="0"/>
              <a:t>市場界定與雙邊或多邊平台</a:t>
            </a:r>
          </a:p>
        </p:txBody>
      </p:sp>
      <p:sp>
        <p:nvSpPr>
          <p:cNvPr id="3" name="內容版面配置區 2"/>
          <p:cNvSpPr>
            <a:spLocks noGrp="1"/>
          </p:cNvSpPr>
          <p:nvPr>
            <p:ph idx="1"/>
          </p:nvPr>
        </p:nvSpPr>
        <p:spPr>
          <a:xfrm>
            <a:off x="359931" y="1124744"/>
            <a:ext cx="8363272" cy="5400600"/>
          </a:xfrm>
        </p:spPr>
        <p:txBody>
          <a:bodyPr/>
          <a:lstStyle/>
          <a:p>
            <a:r>
              <a:rPr lang="zh-TW" altLang="en-US" sz="3000" dirty="0"/>
              <a:t>傳統以</a:t>
            </a:r>
            <a:r>
              <a:rPr lang="en-US" altLang="zh-TW" sz="3000" dirty="0"/>
              <a:t>SSNIP</a:t>
            </a:r>
            <a:r>
              <a:rPr lang="zh-TW" altLang="en-US" sz="3000" dirty="0"/>
              <a:t>（</a:t>
            </a:r>
            <a:r>
              <a:rPr lang="en-US" altLang="zh-TW" sz="3000" dirty="0"/>
              <a:t>a small, but significant, </a:t>
            </a:r>
            <a:r>
              <a:rPr lang="en-US" altLang="zh-TW" sz="3000" dirty="0" err="1"/>
              <a:t>nontransitory</a:t>
            </a:r>
            <a:r>
              <a:rPr lang="en-US" altLang="zh-TW" sz="3000" dirty="0"/>
              <a:t> increase in</a:t>
            </a:r>
            <a:r>
              <a:rPr lang="zh-TW" altLang="en-US" sz="3000" dirty="0"/>
              <a:t> </a:t>
            </a:r>
            <a:r>
              <a:rPr lang="en-US" altLang="zh-TW" sz="3000" dirty="0"/>
              <a:t>price</a:t>
            </a:r>
            <a:r>
              <a:rPr lang="zh-TW" altLang="en-US" sz="3000" dirty="0"/>
              <a:t>）界定相關市場之作法，在免費經濟時代，其適用受到侷限</a:t>
            </a:r>
            <a:endParaRPr lang="en-US" altLang="zh-TW" sz="3000" dirty="0"/>
          </a:p>
          <a:p>
            <a:r>
              <a:rPr lang="zh-TW" altLang="en-US" sz="3000" dirty="0"/>
              <a:t>有提出以</a:t>
            </a:r>
            <a:r>
              <a:rPr lang="en-US" altLang="zh-TW" sz="3000" dirty="0"/>
              <a:t>SSNDQ</a:t>
            </a:r>
            <a:r>
              <a:rPr lang="zh-TW" altLang="en-US" sz="3000" dirty="0"/>
              <a:t>（</a:t>
            </a:r>
            <a:r>
              <a:rPr lang="en-US" altLang="zh-TW" sz="3000" dirty="0"/>
              <a:t>small but significant and non-transitory decrease in quality</a:t>
            </a:r>
            <a:r>
              <a:rPr lang="zh-TW" altLang="en-US" sz="3000" dirty="0"/>
              <a:t>）或</a:t>
            </a:r>
            <a:r>
              <a:rPr lang="en-US" altLang="zh-TW" sz="3000" dirty="0"/>
              <a:t>SSNDPP</a:t>
            </a:r>
            <a:r>
              <a:rPr lang="zh-TW" altLang="en-US" sz="3000" dirty="0"/>
              <a:t>（</a:t>
            </a:r>
            <a:r>
              <a:rPr lang="en-US" altLang="zh-TW" sz="3000" dirty="0"/>
              <a:t>a small, but significant, </a:t>
            </a:r>
            <a:r>
              <a:rPr lang="en-US" altLang="zh-TW" sz="3000" dirty="0" err="1"/>
              <a:t>nontransitory</a:t>
            </a:r>
            <a:r>
              <a:rPr lang="zh-TW" altLang="en-US" sz="3000" dirty="0"/>
              <a:t> </a:t>
            </a:r>
            <a:r>
              <a:rPr lang="en-US" altLang="zh-TW" sz="3000" dirty="0"/>
              <a:t>decrease in privacy protection</a:t>
            </a:r>
            <a:r>
              <a:rPr lang="zh-TW" altLang="en-US" sz="3000" dirty="0"/>
              <a:t>）</a:t>
            </a:r>
            <a:endParaRPr lang="en-US" altLang="zh-TW" sz="3000" dirty="0"/>
          </a:p>
          <a:p>
            <a:r>
              <a:rPr lang="zh-TW" altLang="en-US" sz="3000" dirty="0"/>
              <a:t>但所謂的品質或隱私保護下降之意義，為何？是業界全體標準？相對於其他（中小企業）之標準？抑或是，其自身之前後比較標準？符合個資法規定是否仍可認定有品質下降的可能？</a:t>
            </a:r>
          </a:p>
        </p:txBody>
      </p:sp>
    </p:spTree>
    <p:extLst>
      <p:ext uri="{BB962C8B-B14F-4D97-AF65-F5344CB8AC3E}">
        <p14:creationId xmlns:p14="http://schemas.microsoft.com/office/powerpoint/2010/main" val="26561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44624"/>
            <a:ext cx="8229600" cy="1143000"/>
          </a:xfrm>
        </p:spPr>
        <p:txBody>
          <a:bodyPr/>
          <a:lstStyle/>
          <a:p>
            <a:r>
              <a:rPr lang="zh-TW" altLang="en-US" dirty="0"/>
              <a:t>市場界定與雙邊或多邊平台</a:t>
            </a:r>
          </a:p>
        </p:txBody>
      </p:sp>
      <p:sp>
        <p:nvSpPr>
          <p:cNvPr id="3" name="內容版面配置區 2"/>
          <p:cNvSpPr>
            <a:spLocks noGrp="1"/>
          </p:cNvSpPr>
          <p:nvPr>
            <p:ph idx="1"/>
          </p:nvPr>
        </p:nvSpPr>
        <p:spPr>
          <a:xfrm>
            <a:off x="457200" y="1196752"/>
            <a:ext cx="8229600" cy="5472608"/>
          </a:xfrm>
        </p:spPr>
        <p:txBody>
          <a:bodyPr/>
          <a:lstStyle/>
          <a:p>
            <a:r>
              <a:rPr lang="zh-TW" altLang="en-US" sz="3000" dirty="0"/>
              <a:t>有認為並無所謂「免費」經濟的存在，消費者所付出的「資料」本身，可以轉換為「對價」</a:t>
            </a:r>
            <a:endParaRPr lang="en-US" altLang="zh-TW" sz="3000" dirty="0"/>
          </a:p>
          <a:p>
            <a:r>
              <a:rPr lang="zh-TW" altLang="en-US" sz="3000" dirty="0"/>
              <a:t>原本管制理念是「使用者付費」，未來要轉變成為「使用者收費」，最近國發會也對外公開發表說，未來要針對資料產業所收集的資料進行課稅或要求企業支付對價</a:t>
            </a:r>
            <a:endParaRPr lang="en-US" altLang="zh-TW" sz="3000" dirty="0"/>
          </a:p>
          <a:p>
            <a:r>
              <a:rPr lang="zh-TW" altLang="en-US" sz="3000" dirty="0"/>
              <a:t>「資料」變成另外一種「收入」，要支付「營業稅」？</a:t>
            </a:r>
            <a:endParaRPr lang="en-US" altLang="zh-TW" sz="3000" dirty="0"/>
          </a:p>
          <a:p>
            <a:r>
              <a:rPr lang="zh-TW" altLang="en-US" sz="3000" dirty="0"/>
              <a:t>過去價格作為市場界定的工具，是因為企業定價，但如果以個人資料認定為價格，則企業被動定價，價格因個人而異，如何確定價格</a:t>
            </a:r>
          </a:p>
        </p:txBody>
      </p:sp>
    </p:spTree>
    <p:extLst>
      <p:ext uri="{BB962C8B-B14F-4D97-AF65-F5344CB8AC3E}">
        <p14:creationId xmlns:p14="http://schemas.microsoft.com/office/powerpoint/2010/main" val="3833613371"/>
      </p:ext>
    </p:extLst>
  </p:cSld>
  <p:clrMapOvr>
    <a:masterClrMapping/>
  </p:clrMapOvr>
</p:sld>
</file>

<file path=ppt/theme/theme1.xml><?xml version="1.0" encoding="utf-8"?>
<a:theme xmlns:a="http://schemas.openxmlformats.org/drawingml/2006/main" name="Balance">
  <a:themeElements>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fontScheme name="Balance">
      <a:majorFont>
        <a:latin typeface="Arial"/>
        <a:ea typeface="華康儷楷書"/>
        <a:cs typeface="華康儷楷書"/>
      </a:majorFont>
      <a:minorFont>
        <a:latin typeface="Tahoma"/>
        <a:ea typeface="華康儷楷書"/>
        <a:cs typeface="華康儷楷書"/>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Balanc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Balanc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Balanc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Balanc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Balanc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Balanc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Balanc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Balance</Template>
  <TotalTime>3008</TotalTime>
  <Words>2451</Words>
  <Application>Microsoft Office PowerPoint</Application>
  <PresentationFormat>如螢幕大小 (4:3)</PresentationFormat>
  <Paragraphs>112</Paragraphs>
  <Slides>25</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25</vt:i4>
      </vt:variant>
    </vt:vector>
  </HeadingPairs>
  <TitlesOfParts>
    <vt:vector size="33" baseType="lpstr">
      <vt:lpstr>華康儷楷書</vt:lpstr>
      <vt:lpstr>新細明體</vt:lpstr>
      <vt:lpstr>標楷體</vt:lpstr>
      <vt:lpstr>Arial</vt:lpstr>
      <vt:lpstr>Calibri</vt:lpstr>
      <vt:lpstr>Tahoma</vt:lpstr>
      <vt:lpstr>Wingdings</vt:lpstr>
      <vt:lpstr>Balance</vt:lpstr>
      <vt:lpstr>資料保護、資料獨占與競爭法之規範交錯 </vt:lpstr>
      <vt:lpstr>大綱</vt:lpstr>
      <vt:lpstr>前言</vt:lpstr>
      <vt:lpstr>前言</vt:lpstr>
      <vt:lpstr>前言</vt:lpstr>
      <vt:lpstr>前言</vt:lpstr>
      <vt:lpstr>前言</vt:lpstr>
      <vt:lpstr>市場界定與雙邊或多邊平台</vt:lpstr>
      <vt:lpstr>市場界定與雙邊或多邊平台</vt:lpstr>
      <vt:lpstr>市場界定與雙邊或多邊平台</vt:lpstr>
      <vt:lpstr>市場界定與雙邊或多邊平台</vt:lpstr>
      <vt:lpstr>市場界定與雙邊或多邊平台</vt:lpstr>
      <vt:lpstr>市場力量與濫用行為</vt:lpstr>
      <vt:lpstr>市場力量與濫用行為</vt:lpstr>
      <vt:lpstr>市場力量與濫用行為</vt:lpstr>
      <vt:lpstr>關鍵設施</vt:lpstr>
      <vt:lpstr>關鍵設施</vt:lpstr>
      <vt:lpstr>隱私權或個人資料保護</vt:lpstr>
      <vt:lpstr>隱私權或個人資料保護</vt:lpstr>
      <vt:lpstr>隱私權或個人資料保護</vt:lpstr>
      <vt:lpstr>隱私權或個人資料保護</vt:lpstr>
      <vt:lpstr>隱私權或個人資料保護</vt:lpstr>
      <vt:lpstr>隱私權或個人資料保護</vt:lpstr>
      <vt:lpstr>結語</vt:lpstr>
      <vt:lpstr>結語</vt:lpstr>
    </vt:vector>
  </TitlesOfParts>
  <Company>law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公平交易法</dc:title>
  <dc:creator>jrhuang</dc:creator>
  <cp:lastModifiedBy>Huang Ming-jye</cp:lastModifiedBy>
  <cp:revision>213</cp:revision>
  <dcterms:created xsi:type="dcterms:W3CDTF">2004-03-25T05:14:03Z</dcterms:created>
  <dcterms:modified xsi:type="dcterms:W3CDTF">2019-12-18T07:21:02Z</dcterms:modified>
</cp:coreProperties>
</file>