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embeddedFontLst>
    <p:embeddedFont>
      <p:font typeface="Arial Black" pitchFamily="34" charset="0"/>
      <p:bold r:id="rId1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28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Aunt + exclusions + frequency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49" cy="2736799"/>
          </a:xfrm>
          <a:prstGeom prst="rect">
            <a:avLst/>
          </a:prstGeom>
        </p:spPr>
        <p:txBody>
          <a:bodyPr lIns="107269" tIns="107269" rIns="107269" bIns="107269" anchor="b" anchorCtr="0"/>
          <a:lstStyle>
            <a:lvl1pPr algn="ctr">
              <a:spcBef>
                <a:spcPts val="0"/>
              </a:spcBef>
              <a:buSzPct val="100000"/>
              <a:defRPr sz="6100"/>
            </a:lvl1pPr>
            <a:lvl2pPr algn="ctr">
              <a:spcBef>
                <a:spcPts val="0"/>
              </a:spcBef>
              <a:buSzPct val="100000"/>
              <a:defRPr sz="6100"/>
            </a:lvl2pPr>
            <a:lvl3pPr algn="ctr">
              <a:spcBef>
                <a:spcPts val="0"/>
              </a:spcBef>
              <a:buSzPct val="100000"/>
              <a:defRPr sz="6100"/>
            </a:lvl3pPr>
            <a:lvl4pPr algn="ctr">
              <a:spcBef>
                <a:spcPts val="0"/>
              </a:spcBef>
              <a:buSzPct val="100000"/>
              <a:defRPr sz="6100"/>
            </a:lvl4pPr>
            <a:lvl5pPr algn="ctr">
              <a:spcBef>
                <a:spcPts val="0"/>
              </a:spcBef>
              <a:buSzPct val="100000"/>
              <a:defRPr sz="6100"/>
            </a:lvl5pPr>
            <a:lvl6pPr algn="ctr">
              <a:spcBef>
                <a:spcPts val="0"/>
              </a:spcBef>
              <a:buSzPct val="100000"/>
              <a:defRPr sz="6100"/>
            </a:lvl6pPr>
            <a:lvl7pPr algn="ctr">
              <a:spcBef>
                <a:spcPts val="0"/>
              </a:spcBef>
              <a:buSzPct val="100000"/>
              <a:defRPr sz="6100"/>
            </a:lvl7pPr>
            <a:lvl8pPr algn="ctr">
              <a:spcBef>
                <a:spcPts val="0"/>
              </a:spcBef>
              <a:buSzPct val="100000"/>
              <a:defRPr sz="6100"/>
            </a:lvl8pPr>
            <a:lvl9pPr algn="ctr">
              <a:spcBef>
                <a:spcPts val="0"/>
              </a:spcBef>
              <a:buSzPct val="100000"/>
              <a:defRPr sz="61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37676" y="3778833"/>
            <a:ext cx="9230649" cy="1056800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37676" y="1474833"/>
            <a:ext cx="9230649" cy="2618000"/>
          </a:xfrm>
          <a:prstGeom prst="rect">
            <a:avLst/>
          </a:prstGeom>
        </p:spPr>
        <p:txBody>
          <a:bodyPr lIns="107269" tIns="107269" rIns="107269" bIns="107269" anchor="b" anchorCtr="0"/>
          <a:lstStyle>
            <a:lvl1pPr algn="ctr">
              <a:spcBef>
                <a:spcPts val="0"/>
              </a:spcBef>
              <a:buSzPct val="100000"/>
              <a:defRPr sz="14100"/>
            </a:lvl1pPr>
            <a:lvl2pPr algn="ctr">
              <a:spcBef>
                <a:spcPts val="0"/>
              </a:spcBef>
              <a:buSzPct val="100000"/>
              <a:defRPr sz="14100"/>
            </a:lvl2pPr>
            <a:lvl3pPr algn="ctr">
              <a:spcBef>
                <a:spcPts val="0"/>
              </a:spcBef>
              <a:buSzPct val="100000"/>
              <a:defRPr sz="14100"/>
            </a:lvl3pPr>
            <a:lvl4pPr algn="ctr">
              <a:spcBef>
                <a:spcPts val="0"/>
              </a:spcBef>
              <a:buSzPct val="100000"/>
              <a:defRPr sz="14100"/>
            </a:lvl4pPr>
            <a:lvl5pPr algn="ctr">
              <a:spcBef>
                <a:spcPts val="0"/>
              </a:spcBef>
              <a:buSzPct val="100000"/>
              <a:defRPr sz="14100"/>
            </a:lvl5pPr>
            <a:lvl6pPr algn="ctr">
              <a:spcBef>
                <a:spcPts val="0"/>
              </a:spcBef>
              <a:buSzPct val="100000"/>
              <a:defRPr sz="14100"/>
            </a:lvl6pPr>
            <a:lvl7pPr algn="ctr">
              <a:spcBef>
                <a:spcPts val="0"/>
              </a:spcBef>
              <a:buSzPct val="100000"/>
              <a:defRPr sz="14100"/>
            </a:lvl7pPr>
            <a:lvl8pPr algn="ctr">
              <a:spcBef>
                <a:spcPts val="0"/>
              </a:spcBef>
              <a:buSzPct val="100000"/>
              <a:defRPr sz="14100"/>
            </a:lvl8pPr>
            <a:lvl9pPr algn="ctr">
              <a:spcBef>
                <a:spcPts val="0"/>
              </a:spcBef>
              <a:buSzPct val="100000"/>
              <a:defRPr sz="14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37676" y="4202967"/>
            <a:ext cx="9230649" cy="1734400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37676" y="2867800"/>
            <a:ext cx="9230649" cy="1122400"/>
          </a:xfrm>
          <a:prstGeom prst="rect">
            <a:avLst/>
          </a:prstGeom>
        </p:spPr>
        <p:txBody>
          <a:bodyPr lIns="107269" tIns="107269" rIns="107269" bIns="107269" anchor="ctr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37676" y="593367"/>
            <a:ext cx="9230649" cy="763599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37676" y="1536633"/>
            <a:ext cx="9230649" cy="4555200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37676" y="593367"/>
            <a:ext cx="9230649" cy="763599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4" cy="4555200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4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400"/>
            </a:lvl5pPr>
            <a:lvl6pPr>
              <a:spcBef>
                <a:spcPts val="0"/>
              </a:spcBef>
              <a:buSzPct val="100000"/>
              <a:defRPr sz="1400"/>
            </a:lvl6pPr>
            <a:lvl7pPr>
              <a:spcBef>
                <a:spcPts val="0"/>
              </a:spcBef>
              <a:buSzPct val="100000"/>
              <a:defRPr sz="1400"/>
            </a:lvl7pPr>
            <a:lvl8pPr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5235101" y="1536633"/>
            <a:ext cx="4333224" cy="4555200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4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400"/>
            </a:lvl5pPr>
            <a:lvl6pPr>
              <a:spcBef>
                <a:spcPts val="0"/>
              </a:spcBef>
              <a:buSzPct val="100000"/>
              <a:defRPr sz="1400"/>
            </a:lvl6pPr>
            <a:lvl7pPr>
              <a:spcBef>
                <a:spcPts val="0"/>
              </a:spcBef>
              <a:buSzPct val="100000"/>
              <a:defRPr sz="1400"/>
            </a:lvl7pPr>
            <a:lvl8pPr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37676" y="593367"/>
            <a:ext cx="9230649" cy="763599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37676" y="740801"/>
            <a:ext cx="3041999" cy="1007599"/>
          </a:xfrm>
          <a:prstGeom prst="rect">
            <a:avLst/>
          </a:prstGeom>
        </p:spPr>
        <p:txBody>
          <a:bodyPr lIns="107269" tIns="107269" rIns="107269" bIns="107269" anchor="b" anchorCtr="0"/>
          <a:lstStyle>
            <a:lvl1pPr>
              <a:spcBef>
                <a:spcPts val="0"/>
              </a:spcBef>
              <a:buSzPct val="100000"/>
              <a:defRPr sz="2800"/>
            </a:lvl1pPr>
            <a:lvl2pPr>
              <a:spcBef>
                <a:spcPts val="0"/>
              </a:spcBef>
              <a:buSzPct val="100000"/>
              <a:defRPr sz="2800"/>
            </a:lvl2pPr>
            <a:lvl3pPr>
              <a:spcBef>
                <a:spcPts val="0"/>
              </a:spcBef>
              <a:buSzPct val="100000"/>
              <a:defRPr sz="2800"/>
            </a:lvl3pPr>
            <a:lvl4pPr>
              <a:spcBef>
                <a:spcPts val="0"/>
              </a:spcBef>
              <a:buSzPct val="100000"/>
              <a:defRPr sz="2800"/>
            </a:lvl4pPr>
            <a:lvl5pPr>
              <a:spcBef>
                <a:spcPts val="0"/>
              </a:spcBef>
              <a:buSzPct val="100000"/>
              <a:defRPr sz="2800"/>
            </a:lvl5pPr>
            <a:lvl6pPr>
              <a:spcBef>
                <a:spcPts val="0"/>
              </a:spcBef>
              <a:buSzPct val="100000"/>
              <a:defRPr sz="2800"/>
            </a:lvl6pPr>
            <a:lvl7pPr>
              <a:spcBef>
                <a:spcPts val="0"/>
              </a:spcBef>
              <a:buSzPct val="100000"/>
              <a:defRPr sz="2800"/>
            </a:lvl7pPr>
            <a:lvl8pPr>
              <a:spcBef>
                <a:spcPts val="0"/>
              </a:spcBef>
              <a:buSzPct val="100000"/>
              <a:defRPr sz="2800"/>
            </a:lvl8pPr>
            <a:lvl9pPr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37676" y="1852800"/>
            <a:ext cx="3041999" cy="4239200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4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400"/>
            </a:lvl5pPr>
            <a:lvl6pPr>
              <a:spcBef>
                <a:spcPts val="0"/>
              </a:spcBef>
              <a:buSzPct val="100000"/>
              <a:defRPr sz="1400"/>
            </a:lvl6pPr>
            <a:lvl7pPr>
              <a:spcBef>
                <a:spcPts val="0"/>
              </a:spcBef>
              <a:buSzPct val="100000"/>
              <a:defRPr sz="1400"/>
            </a:lvl7pPr>
            <a:lvl8pPr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lIns="107269" tIns="107269" rIns="107269" bIns="107269" anchor="ctr" anchorCtr="0"/>
          <a:lstStyle>
            <a:lvl1pPr>
              <a:spcBef>
                <a:spcPts val="0"/>
              </a:spcBef>
              <a:buSzPct val="100000"/>
              <a:defRPr sz="5600"/>
            </a:lvl1pPr>
            <a:lvl2pPr>
              <a:spcBef>
                <a:spcPts val="0"/>
              </a:spcBef>
              <a:buSzPct val="100000"/>
              <a:defRPr sz="5600"/>
            </a:lvl2pPr>
            <a:lvl3pPr>
              <a:spcBef>
                <a:spcPts val="0"/>
              </a:spcBef>
              <a:buSzPct val="100000"/>
              <a:defRPr sz="5600"/>
            </a:lvl3pPr>
            <a:lvl4pPr>
              <a:spcBef>
                <a:spcPts val="0"/>
              </a:spcBef>
              <a:buSzPct val="100000"/>
              <a:defRPr sz="5600"/>
            </a:lvl4pPr>
            <a:lvl5pPr>
              <a:spcBef>
                <a:spcPts val="0"/>
              </a:spcBef>
              <a:buSzPct val="100000"/>
              <a:defRPr sz="5600"/>
            </a:lvl5pPr>
            <a:lvl6pPr>
              <a:spcBef>
                <a:spcPts val="0"/>
              </a:spcBef>
              <a:buSzPct val="100000"/>
              <a:defRPr sz="5600"/>
            </a:lvl6pPr>
            <a:lvl7pPr>
              <a:spcBef>
                <a:spcPts val="0"/>
              </a:spcBef>
              <a:buSzPct val="100000"/>
              <a:defRPr sz="5600"/>
            </a:lvl7pPr>
            <a:lvl8pPr>
              <a:spcBef>
                <a:spcPts val="0"/>
              </a:spcBef>
              <a:buSzPct val="100000"/>
              <a:defRPr sz="5600"/>
            </a:lvl8pPr>
            <a:lvl9pPr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953000" y="-166"/>
            <a:ext cx="4953000" cy="6857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07269" tIns="107269" rIns="107269" bIns="1072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299" cy="1976400"/>
          </a:xfrm>
          <a:prstGeom prst="rect">
            <a:avLst/>
          </a:prstGeom>
        </p:spPr>
        <p:txBody>
          <a:bodyPr lIns="107269" tIns="107269" rIns="107269" bIns="107269" anchor="b" anchorCtr="0"/>
          <a:lstStyle>
            <a:lvl1pPr algn="ctr">
              <a:spcBef>
                <a:spcPts val="0"/>
              </a:spcBef>
              <a:buSzPct val="100000"/>
              <a:defRPr sz="4900"/>
            </a:lvl1pPr>
            <a:lvl2pPr algn="ctr">
              <a:spcBef>
                <a:spcPts val="0"/>
              </a:spcBef>
              <a:buSzPct val="100000"/>
              <a:defRPr sz="4900"/>
            </a:lvl2pPr>
            <a:lvl3pPr algn="ctr">
              <a:spcBef>
                <a:spcPts val="0"/>
              </a:spcBef>
              <a:buSzPct val="100000"/>
              <a:defRPr sz="4900"/>
            </a:lvl3pPr>
            <a:lvl4pPr algn="ctr">
              <a:spcBef>
                <a:spcPts val="0"/>
              </a:spcBef>
              <a:buSzPct val="100000"/>
              <a:defRPr sz="4900"/>
            </a:lvl4pPr>
            <a:lvl5pPr algn="ctr">
              <a:spcBef>
                <a:spcPts val="0"/>
              </a:spcBef>
              <a:buSzPct val="100000"/>
              <a:defRPr sz="4900"/>
            </a:lvl5pPr>
            <a:lvl6pPr algn="ctr">
              <a:spcBef>
                <a:spcPts val="0"/>
              </a:spcBef>
              <a:buSzPct val="100000"/>
              <a:defRPr sz="4900"/>
            </a:lvl6pPr>
            <a:lvl7pPr algn="ctr">
              <a:spcBef>
                <a:spcPts val="0"/>
              </a:spcBef>
              <a:buSzPct val="100000"/>
              <a:defRPr sz="4900"/>
            </a:lvl7pPr>
            <a:lvl8pPr algn="ctr">
              <a:spcBef>
                <a:spcPts val="0"/>
              </a:spcBef>
              <a:buSzPct val="100000"/>
              <a:defRPr sz="4900"/>
            </a:lvl8pPr>
            <a:lvl9pPr algn="ctr">
              <a:spcBef>
                <a:spcPts val="0"/>
              </a:spcBef>
              <a:buSzPct val="100000"/>
              <a:defRPr sz="49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299" cy="1646800"/>
          </a:xfrm>
          <a:prstGeom prst="rect">
            <a:avLst/>
          </a:prstGeom>
        </p:spPr>
        <p:txBody>
          <a:bodyPr lIns="107269" tIns="107269" rIns="107269" bIns="107269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351125" y="965434"/>
            <a:ext cx="4156750" cy="4926799"/>
          </a:xfrm>
          <a:prstGeom prst="rect">
            <a:avLst/>
          </a:prstGeom>
        </p:spPr>
        <p:txBody>
          <a:bodyPr lIns="107269" tIns="107269" rIns="107269" bIns="107269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lIns="107269" tIns="107269" rIns="107269" bIns="107269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37676" y="593367"/>
            <a:ext cx="9230649" cy="763599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37676" y="1536633"/>
            <a:ext cx="9230649" cy="4555200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9178496" y="6217621"/>
            <a:ext cx="594424" cy="524800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ctr" anchorCtr="0">
            <a:noAutofit/>
          </a:bodyPr>
          <a:lstStyle>
            <a:lvl1pPr algn="r"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z="1200" smtClean="0">
                <a:solidFill>
                  <a:schemeClr val="dk2"/>
                </a:solidFill>
              </a:rPr>
              <a:pPr/>
              <a:t>‹#›</a:t>
            </a:fld>
            <a:endParaRPr lang="en" sz="1200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preview/p_DlUV5R2LETTLwv12CZC75dDfmOmqcl9P.144364447141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49" cy="2736799"/>
          </a:xfrm>
          <a:prstGeom prst="rect">
            <a:avLst/>
          </a:prstGeom>
        </p:spPr>
        <p:txBody>
          <a:bodyPr lIns="107269" tIns="107269" rIns="107269" bIns="107269" anchor="b" anchorCtr="0">
            <a:noAutofit/>
          </a:bodyPr>
          <a:lstStyle/>
          <a:p>
            <a:r>
              <a:rPr lang="en" dirty="0"/>
              <a:t>ETF Portfolio Advisor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37676" y="3778833"/>
            <a:ext cx="9230649" cy="1056800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Hackathon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37676" y="288567"/>
            <a:ext cx="9230649" cy="763599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Context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4" cy="4555200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ETFs are not as popular as they could be.</a:t>
            </a:r>
          </a:p>
          <a:p>
            <a:r>
              <a:rPr lang="en" dirty="0"/>
              <a:t>Wealth management is suffering from</a:t>
            </a:r>
          </a:p>
          <a:p>
            <a:pPr marL="536433" indent="-268216"/>
            <a:r>
              <a:rPr lang="en" dirty="0"/>
              <a:t>Accessibility issue</a:t>
            </a:r>
          </a:p>
          <a:p>
            <a:pPr marL="536433" indent="-268216"/>
            <a:r>
              <a:rPr lang="en" dirty="0"/>
              <a:t>Growing expectations</a:t>
            </a:r>
          </a:p>
          <a:p>
            <a:pPr marL="536433" indent="-268216"/>
            <a:r>
              <a:rPr lang="en" dirty="0"/>
              <a:t>Low agility of the traditional players</a:t>
            </a:r>
          </a:p>
          <a:p>
            <a:pPr marL="536433" indent="-268216"/>
            <a:r>
              <a:rPr lang="en" dirty="0"/>
              <a:t>Lack of trust from the public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235101" y="1536633"/>
            <a:ext cx="4333224" cy="4555200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Wealth management is being disrupted</a:t>
            </a:r>
          </a:p>
          <a:p>
            <a:pPr marL="536433" indent="-268216"/>
            <a:r>
              <a:rPr lang="en" dirty="0"/>
              <a:t>Lower barriers </a:t>
            </a:r>
          </a:p>
          <a:p>
            <a:pPr marL="1072866" lvl="1" indent="-268216"/>
            <a:r>
              <a:rPr lang="en" dirty="0"/>
              <a:t>minimum amounts</a:t>
            </a:r>
          </a:p>
          <a:p>
            <a:pPr marL="1072866" lvl="1" indent="-268216"/>
            <a:r>
              <a:rPr lang="en" dirty="0"/>
              <a:t>fees</a:t>
            </a:r>
          </a:p>
          <a:p>
            <a:pPr marL="536433" indent="-268216"/>
            <a:r>
              <a:rPr lang="en" dirty="0"/>
              <a:t>Algorithm-driven</a:t>
            </a:r>
          </a:p>
          <a:p>
            <a:pPr marL="1072866" lvl="1" indent="-268216"/>
            <a:r>
              <a:rPr lang="en" dirty="0"/>
              <a:t>robo-advisor</a:t>
            </a:r>
          </a:p>
          <a:p>
            <a:pPr marL="536433" indent="-268216"/>
            <a:r>
              <a:rPr lang="en" dirty="0"/>
              <a:t>Reliance on the crowd </a:t>
            </a:r>
          </a:p>
          <a:p>
            <a:pPr marL="1072866" lvl="1" indent="-268216"/>
            <a:r>
              <a:rPr lang="en" dirty="0"/>
              <a:t>social trading</a:t>
            </a:r>
          </a:p>
          <a:p>
            <a:pPr marL="536433" indent="-268216"/>
            <a:r>
              <a:rPr lang="en" dirty="0"/>
              <a:t>Customer empowerment</a:t>
            </a:r>
          </a:p>
          <a:p>
            <a:pPr marL="1072866" lvl="1" indent="-268216"/>
            <a:r>
              <a:rPr lang="en" dirty="0"/>
              <a:t>information</a:t>
            </a:r>
          </a:p>
          <a:p>
            <a:pPr marL="1072866" lvl="1" indent="-268216"/>
            <a:r>
              <a:rPr lang="en" dirty="0"/>
              <a:t>tools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018026" y="6271500"/>
            <a:ext cx="3550299" cy="303600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t" anchorCtr="0">
            <a:noAutofit/>
          </a:bodyPr>
          <a:lstStyle/>
          <a:p>
            <a:pPr algn="r"/>
            <a:r>
              <a:rPr lang="en" sz="1200" dirty="0"/>
              <a:t>Source: Benjamin / World Economic Forum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37676" y="288567"/>
            <a:ext cx="9230649" cy="763599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Strategy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7968350" cy="4877200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sz="2100" b="1" dirty="0"/>
              <a:t>Strong focus on customer empowerment</a:t>
            </a:r>
          </a:p>
          <a:p>
            <a:r>
              <a:rPr lang="en" b="1" dirty="0"/>
              <a:t>Core objectives</a:t>
            </a:r>
          </a:p>
          <a:p>
            <a:pPr marL="536433" indent="-268216"/>
            <a:r>
              <a:rPr lang="en" dirty="0"/>
              <a:t>To transform </a:t>
            </a:r>
            <a:r>
              <a:rPr lang="en" b="1" dirty="0"/>
              <a:t>abstract </a:t>
            </a:r>
            <a:r>
              <a:rPr lang="en" dirty="0"/>
              <a:t>market </a:t>
            </a:r>
            <a:r>
              <a:rPr lang="en" dirty="0">
                <a:solidFill>
                  <a:srgbClr val="3C78D8"/>
                </a:solidFill>
              </a:rPr>
              <a:t>beliefs </a:t>
            </a:r>
            <a:r>
              <a:rPr lang="en" dirty="0"/>
              <a:t>and </a:t>
            </a:r>
            <a:r>
              <a:rPr lang="en" dirty="0">
                <a:solidFill>
                  <a:srgbClr val="3C78D8"/>
                </a:solidFill>
              </a:rPr>
              <a:t>intents </a:t>
            </a:r>
            <a:r>
              <a:rPr lang="en" dirty="0"/>
              <a:t>into </a:t>
            </a:r>
            <a:r>
              <a:rPr lang="en" b="1" dirty="0"/>
              <a:t>concrete </a:t>
            </a:r>
            <a:r>
              <a:rPr lang="en" dirty="0"/>
              <a:t>investment proposals</a:t>
            </a:r>
          </a:p>
          <a:p>
            <a:pPr marL="536433" indent="-268216"/>
            <a:r>
              <a:rPr lang="en" dirty="0"/>
              <a:t>To help the customer broaden and refine his beliefs</a:t>
            </a:r>
          </a:p>
          <a:p>
            <a:r>
              <a:rPr lang="en" b="1" dirty="0"/>
              <a:t>Secondary objectives</a:t>
            </a:r>
          </a:p>
          <a:p>
            <a:pPr marL="536433" indent="-268216"/>
            <a:r>
              <a:rPr lang="en" dirty="0"/>
              <a:t>To facilitate the transition from proposals into actual trades</a:t>
            </a:r>
          </a:p>
          <a:p>
            <a:pPr marL="536433" indent="-268216"/>
            <a:r>
              <a:rPr lang="en" dirty="0"/>
              <a:t>To educate about ETF range of products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618490" y="2232167"/>
            <a:ext cx="2306850" cy="536800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877"/>
              </a:spcAft>
            </a:pPr>
            <a:r>
              <a:rPr lang="en" b="1" dirty="0">
                <a:solidFill>
                  <a:srgbClr val="FF0000"/>
                </a:solidFill>
              </a:rPr>
              <a:t>Non risk/reward based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37676" y="346967"/>
            <a:ext cx="9230649" cy="763599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Value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37676" y="1536633"/>
            <a:ext cx="4897424" cy="4865600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en" dirty="0"/>
              <a:t>Infer beliefs from </a:t>
            </a:r>
            <a:r>
              <a:rPr lang="en" b="1" dirty="0"/>
              <a:t>questions </a:t>
            </a:r>
            <a:r>
              <a:rPr lang="en" dirty="0"/>
              <a:t>and decisions</a:t>
            </a:r>
          </a:p>
          <a:p>
            <a:r>
              <a:rPr lang="en" dirty="0"/>
              <a:t>Portfolio allocations solely based on customer beliefs and historical correlations</a:t>
            </a:r>
          </a:p>
          <a:p>
            <a:r>
              <a:rPr lang="en" dirty="0"/>
              <a:t>Focus on </a:t>
            </a:r>
            <a:r>
              <a:rPr lang="en" b="1" dirty="0"/>
              <a:t>interactions </a:t>
            </a:r>
            <a:r>
              <a:rPr lang="en" dirty="0"/>
              <a:t>and </a:t>
            </a:r>
            <a:r>
              <a:rPr lang="en" b="1" dirty="0"/>
              <a:t>iterations</a:t>
            </a:r>
          </a:p>
          <a:p>
            <a:pPr>
              <a:buClr>
                <a:schemeClr val="dk1"/>
              </a:buClr>
              <a:buSzPct val="78571"/>
            </a:pPr>
            <a:r>
              <a:rPr lang="en" dirty="0"/>
              <a:t>Generate alerts and questions from</a:t>
            </a:r>
          </a:p>
          <a:p>
            <a:pPr marL="536433" indent="-268216"/>
            <a:r>
              <a:rPr lang="en" dirty="0"/>
              <a:t>user profile</a:t>
            </a:r>
          </a:p>
          <a:p>
            <a:pPr marL="536433" indent="-268216"/>
            <a:r>
              <a:rPr lang="en" dirty="0"/>
              <a:t>market events</a:t>
            </a:r>
          </a:p>
          <a:p>
            <a:pPr marL="536433" indent="-268216"/>
            <a:r>
              <a:rPr lang="en" dirty="0"/>
              <a:t>social trends</a:t>
            </a:r>
          </a:p>
          <a:p>
            <a:r>
              <a:rPr lang="en" dirty="0"/>
              <a:t>Allow to review risks and performance before order placement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6236615" y="1536633"/>
            <a:ext cx="3331574" cy="4555200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Attract new clients</a:t>
            </a:r>
          </a:p>
          <a:p>
            <a:pPr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" dirty="0"/>
              <a:t>Increase volumes</a:t>
            </a:r>
          </a:p>
          <a:p>
            <a:pPr>
              <a:spcAft>
                <a:spcPts val="0"/>
              </a:spcAft>
            </a:pPr>
            <a:r>
              <a:rPr lang="en" dirty="0"/>
              <a:t>Promote lesser-known products</a:t>
            </a:r>
          </a:p>
          <a:p>
            <a:pPr marL="536433" indent="-268216">
              <a:buChar char="➔"/>
            </a:pPr>
            <a:r>
              <a:rPr lang="en" dirty="0"/>
              <a:t>Increased brokerage fees</a:t>
            </a:r>
          </a:p>
          <a:p>
            <a:pPr marL="536433" indent="-268216">
              <a:buChar char="➔"/>
            </a:pPr>
            <a:r>
              <a:rPr lang="en" dirty="0"/>
              <a:t>Increased Lyxor ETF demand</a:t>
            </a:r>
          </a:p>
          <a:p>
            <a:endParaRPr dirty="0"/>
          </a:p>
          <a:p>
            <a:r>
              <a:rPr lang="en" dirty="0"/>
              <a:t>Customer retention</a:t>
            </a:r>
          </a:p>
          <a:p>
            <a:endParaRPr dirty="0"/>
          </a:p>
          <a:p>
            <a:r>
              <a:rPr lang="en" dirty="0"/>
              <a:t>Limit regulation implications</a:t>
            </a:r>
          </a:p>
          <a:p>
            <a:endParaRPr dirty="0"/>
          </a:p>
        </p:txBody>
      </p:sp>
      <p:sp>
        <p:nvSpPr>
          <p:cNvPr id="74" name="Shape 74"/>
          <p:cNvSpPr/>
          <p:nvPr/>
        </p:nvSpPr>
        <p:spPr>
          <a:xfrm>
            <a:off x="5116475" y="2990867"/>
            <a:ext cx="588574" cy="10631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019953" y="2815700"/>
            <a:ext cx="3809974" cy="3925600"/>
          </a:xfrm>
          <a:prstGeom prst="roundRect">
            <a:avLst>
              <a:gd name="adj" fmla="val 6014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37676" y="288567"/>
            <a:ext cx="9230649" cy="763599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Functional Design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953" y="2842933"/>
            <a:ext cx="413392" cy="48438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1059385" y="2028943"/>
            <a:ext cx="1014974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Market Events</a:t>
            </a:r>
          </a:p>
        </p:txBody>
      </p:sp>
      <p:sp>
        <p:nvSpPr>
          <p:cNvPr id="83" name="Shape 83"/>
          <p:cNvSpPr/>
          <p:nvPr/>
        </p:nvSpPr>
        <p:spPr>
          <a:xfrm>
            <a:off x="1059385" y="3005720"/>
            <a:ext cx="1014974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Social Trends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3" y="2380918"/>
            <a:ext cx="470533" cy="40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001" y="2028942"/>
            <a:ext cx="349477" cy="3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73395" y="3093303"/>
            <a:ext cx="259350" cy="484400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t" anchorCtr="0">
            <a:noAutofit/>
          </a:bodyPr>
          <a:lstStyle/>
          <a:p>
            <a:r>
              <a:rPr lang="en" sz="2100" b="1" dirty="0"/>
              <a:t>#</a:t>
            </a:r>
          </a:p>
        </p:txBody>
      </p:sp>
      <p:sp>
        <p:nvSpPr>
          <p:cNvPr id="87" name="Shape 87"/>
          <p:cNvSpPr/>
          <p:nvPr/>
        </p:nvSpPr>
        <p:spPr>
          <a:xfrm>
            <a:off x="4368244" y="3982500"/>
            <a:ext cx="1072500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Views &amp; Ideas</a:t>
            </a:r>
          </a:p>
        </p:txBody>
      </p:sp>
      <p:sp>
        <p:nvSpPr>
          <p:cNvPr id="88" name="Shape 88"/>
          <p:cNvSpPr/>
          <p:nvPr/>
        </p:nvSpPr>
        <p:spPr>
          <a:xfrm>
            <a:off x="4368244" y="3005733"/>
            <a:ext cx="1072500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Answers</a:t>
            </a:r>
          </a:p>
        </p:txBody>
      </p:sp>
      <p:sp>
        <p:nvSpPr>
          <p:cNvPr id="89" name="Shape 89"/>
          <p:cNvSpPr/>
          <p:nvPr/>
        </p:nvSpPr>
        <p:spPr>
          <a:xfrm>
            <a:off x="6230411" y="2028933"/>
            <a:ext cx="1275949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Searches</a:t>
            </a:r>
          </a:p>
        </p:txBody>
      </p:sp>
      <p:sp>
        <p:nvSpPr>
          <p:cNvPr id="90" name="Shape 90"/>
          <p:cNvSpPr/>
          <p:nvPr/>
        </p:nvSpPr>
        <p:spPr>
          <a:xfrm>
            <a:off x="6230411" y="3005733"/>
            <a:ext cx="1275949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Decisions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6753" y="3365915"/>
            <a:ext cx="181461" cy="2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4426412" y="5976416"/>
            <a:ext cx="972399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Virtual Portfolio</a:t>
            </a:r>
          </a:p>
        </p:txBody>
      </p:sp>
      <p:sp>
        <p:nvSpPr>
          <p:cNvPr id="93" name="Shape 93"/>
          <p:cNvSpPr/>
          <p:nvPr/>
        </p:nvSpPr>
        <p:spPr>
          <a:xfrm>
            <a:off x="4368244" y="2028933"/>
            <a:ext cx="1072500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Questions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2198" y="2026501"/>
            <a:ext cx="856153" cy="35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6754" y="3122570"/>
            <a:ext cx="156372" cy="1824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1059311" y="4959273"/>
            <a:ext cx="1014974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ETFs DB</a:t>
            </a:r>
          </a:p>
          <a:p>
            <a:pPr algn="ctr"/>
            <a:r>
              <a:rPr lang="en" sz="900" dirty="0"/>
              <a:t>w/ correlation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2475783" y="4959216"/>
            <a:ext cx="1366299" cy="65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r>
              <a:rPr lang="en" sz="1400" dirty="0"/>
              <a:t>Allocation</a:t>
            </a:r>
          </a:p>
          <a:p>
            <a:r>
              <a:rPr lang="en" sz="1400" dirty="0"/>
              <a:t>Generator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2205" y="3064733"/>
            <a:ext cx="181461" cy="2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770" y="3122555"/>
            <a:ext cx="156384" cy="18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6789" y="3122555"/>
            <a:ext cx="156384" cy="182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4200161" y="4959273"/>
            <a:ext cx="1412125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r>
              <a:rPr lang="en" sz="1400" dirty="0"/>
              <a:t>Portfolio Allocation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2430205" y="2028943"/>
            <a:ext cx="1412125" cy="65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r>
              <a:rPr lang="en" sz="1400" dirty="0"/>
              <a:t>Question Generator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8625" y="2120319"/>
            <a:ext cx="413373" cy="47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79044" y="5050247"/>
            <a:ext cx="400035" cy="47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76938" y="6102283"/>
            <a:ext cx="349477" cy="40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15596" y="5085135"/>
            <a:ext cx="349477" cy="407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>
            <a:stCxn id="82" idx="3"/>
            <a:endCxn id="102" idx="1"/>
          </p:cNvCxnSpPr>
          <p:nvPr/>
        </p:nvCxnSpPr>
        <p:spPr>
          <a:xfrm>
            <a:off x="2074359" y="2358743"/>
            <a:ext cx="355875" cy="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stCxn id="83" idx="3"/>
            <a:endCxn id="102" idx="1"/>
          </p:cNvCxnSpPr>
          <p:nvPr/>
        </p:nvCxnSpPr>
        <p:spPr>
          <a:xfrm rot="10800000" flipH="1">
            <a:off x="2074359" y="2358720"/>
            <a:ext cx="355875" cy="976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stCxn id="93" idx="2"/>
            <a:endCxn id="88" idx="0"/>
          </p:cNvCxnSpPr>
          <p:nvPr/>
        </p:nvCxnSpPr>
        <p:spPr>
          <a:xfrm>
            <a:off x="4904494" y="2688533"/>
            <a:ext cx="0" cy="3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" name="Shape 110"/>
          <p:cNvCxnSpPr>
            <a:stCxn id="88" idx="2"/>
            <a:endCxn id="87" idx="0"/>
          </p:cNvCxnSpPr>
          <p:nvPr/>
        </p:nvCxnSpPr>
        <p:spPr>
          <a:xfrm>
            <a:off x="4904494" y="3665333"/>
            <a:ext cx="0" cy="3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1" name="Shape 111"/>
          <p:cNvCxnSpPr>
            <a:stCxn id="89" idx="2"/>
            <a:endCxn id="90" idx="0"/>
          </p:cNvCxnSpPr>
          <p:nvPr/>
        </p:nvCxnSpPr>
        <p:spPr>
          <a:xfrm>
            <a:off x="6868385" y="2688533"/>
            <a:ext cx="0" cy="3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90" idx="2"/>
            <a:endCxn id="87" idx="3"/>
          </p:cNvCxnSpPr>
          <p:nvPr/>
        </p:nvCxnSpPr>
        <p:spPr>
          <a:xfrm rot="5400000">
            <a:off x="5831123" y="3274871"/>
            <a:ext cx="646800" cy="14277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102" idx="3"/>
            <a:endCxn id="93" idx="1"/>
          </p:cNvCxnSpPr>
          <p:nvPr/>
        </p:nvCxnSpPr>
        <p:spPr>
          <a:xfrm>
            <a:off x="3842330" y="2358743"/>
            <a:ext cx="5258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4" name="Shape 114"/>
          <p:cNvCxnSpPr>
            <a:stCxn id="96" idx="3"/>
            <a:endCxn id="97" idx="1"/>
          </p:cNvCxnSpPr>
          <p:nvPr/>
        </p:nvCxnSpPr>
        <p:spPr>
          <a:xfrm>
            <a:off x="2074285" y="5289073"/>
            <a:ext cx="4013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5" name="Shape 115"/>
          <p:cNvCxnSpPr>
            <a:stCxn id="97" idx="3"/>
            <a:endCxn id="101" idx="1"/>
          </p:cNvCxnSpPr>
          <p:nvPr/>
        </p:nvCxnSpPr>
        <p:spPr>
          <a:xfrm>
            <a:off x="3842083" y="5289016"/>
            <a:ext cx="3581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6" name="Shape 116"/>
          <p:cNvCxnSpPr>
            <a:stCxn id="101" idx="2"/>
            <a:endCxn id="92" idx="0"/>
          </p:cNvCxnSpPr>
          <p:nvPr/>
        </p:nvCxnSpPr>
        <p:spPr>
          <a:xfrm>
            <a:off x="4906224" y="5618873"/>
            <a:ext cx="6500" cy="3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7"/>
          <p:cNvCxnSpPr/>
          <p:nvPr/>
        </p:nvCxnSpPr>
        <p:spPr>
          <a:xfrm>
            <a:off x="7959900" y="4733031"/>
            <a:ext cx="0" cy="1947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8" name="Shape 118"/>
          <p:cNvSpPr/>
          <p:nvPr/>
        </p:nvSpPr>
        <p:spPr>
          <a:xfrm>
            <a:off x="8196640" y="4959171"/>
            <a:ext cx="972399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Orders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984940" y="6085304"/>
            <a:ext cx="1072500" cy="595600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t" anchorCtr="0">
            <a:noAutofit/>
          </a:bodyPr>
          <a:lstStyle/>
          <a:p>
            <a:r>
              <a:rPr lang="en" sz="1400" dirty="0"/>
              <a:t>Brokerage Partner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411280" y="2028943"/>
            <a:ext cx="333124" cy="407999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>
                <a:latin typeface="Arial Black"/>
                <a:ea typeface="Arial Black"/>
                <a:cs typeface="Arial Black"/>
                <a:sym typeface="Arial Black"/>
              </a:rPr>
              <a:t>?</a:t>
            </a:r>
          </a:p>
        </p:txBody>
      </p:sp>
      <p:cxnSp>
        <p:nvCxnSpPr>
          <p:cNvPr id="121" name="Shape 121"/>
          <p:cNvCxnSpPr>
            <a:stCxn id="101" idx="3"/>
            <a:endCxn id="118" idx="1"/>
          </p:cNvCxnSpPr>
          <p:nvPr/>
        </p:nvCxnSpPr>
        <p:spPr>
          <a:xfrm>
            <a:off x="5612286" y="5289073"/>
            <a:ext cx="258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endCxn id="102" idx="2"/>
          </p:cNvCxnSpPr>
          <p:nvPr/>
        </p:nvCxnSpPr>
        <p:spPr>
          <a:xfrm rot="10800000">
            <a:off x="3136267" y="2688543"/>
            <a:ext cx="884000" cy="793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3" name="Shape 123"/>
          <p:cNvCxnSpPr>
            <a:stCxn id="87" idx="1"/>
            <a:endCxn id="97" idx="0"/>
          </p:cNvCxnSpPr>
          <p:nvPr/>
        </p:nvCxnSpPr>
        <p:spPr>
          <a:xfrm flipH="1">
            <a:off x="3158919" y="4312300"/>
            <a:ext cx="1209325" cy="64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4" name="Shape 124"/>
          <p:cNvSpPr/>
          <p:nvPr/>
        </p:nvSpPr>
        <p:spPr>
          <a:xfrm>
            <a:off x="4368244" y="1052167"/>
            <a:ext cx="1072500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Profile</a:t>
            </a:r>
          </a:p>
          <a:p>
            <a:pPr algn="ctr"/>
            <a:r>
              <a:rPr lang="en" sz="1400" dirty="0"/>
              <a:t>Creation</a:t>
            </a:r>
          </a:p>
        </p:txBody>
      </p:sp>
      <p:cxnSp>
        <p:nvCxnSpPr>
          <p:cNvPr id="125" name="Shape 125"/>
          <p:cNvCxnSpPr>
            <a:stCxn id="124" idx="2"/>
            <a:endCxn id="93" idx="0"/>
          </p:cNvCxnSpPr>
          <p:nvPr/>
        </p:nvCxnSpPr>
        <p:spPr>
          <a:xfrm>
            <a:off x="4904494" y="1711767"/>
            <a:ext cx="0" cy="3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6" name="Shape 126"/>
          <p:cNvCxnSpPr>
            <a:stCxn id="87" idx="2"/>
            <a:endCxn id="101" idx="0"/>
          </p:cNvCxnSpPr>
          <p:nvPr/>
        </p:nvCxnSpPr>
        <p:spPr>
          <a:xfrm rot="-5400000" flipH="1">
            <a:off x="4746706" y="4799888"/>
            <a:ext cx="317200" cy="1625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7" name="Shape 127"/>
          <p:cNvCxnSpPr>
            <a:stCxn id="92" idx="3"/>
            <a:endCxn id="118" idx="1"/>
          </p:cNvCxnSpPr>
          <p:nvPr/>
        </p:nvCxnSpPr>
        <p:spPr>
          <a:xfrm rot="10800000" flipH="1">
            <a:off x="5398811" y="5289016"/>
            <a:ext cx="2797925" cy="1017200"/>
          </a:xfrm>
          <a:prstGeom prst="bentConnector3">
            <a:avLst>
              <a:gd name="adj1" fmla="val 791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8" name="Shape 128"/>
          <p:cNvSpPr/>
          <p:nvPr/>
        </p:nvSpPr>
        <p:spPr>
          <a:xfrm>
            <a:off x="6176084" y="4971767"/>
            <a:ext cx="1275949" cy="6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7269" tIns="107269" rIns="107269" bIns="107269" anchor="ctr" anchorCtr="0">
            <a:noAutofit/>
          </a:bodyPr>
          <a:lstStyle/>
          <a:p>
            <a:pPr algn="ctr"/>
            <a:r>
              <a:rPr lang="en" sz="1400" dirty="0"/>
              <a:t>Risk &amp; Performance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890025" y="3373468"/>
            <a:ext cx="1072500" cy="405200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t" anchorCtr="0">
            <a:noAutofit/>
          </a:bodyPr>
          <a:lstStyle/>
          <a:p>
            <a:r>
              <a:rPr lang="en" sz="1400" dirty="0"/>
              <a:t>User Profile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37676" y="288567"/>
            <a:ext cx="9230649" cy="763599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Our scope &amp; next steps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37676" y="1536633"/>
            <a:ext cx="3743999" cy="3149600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Value differentiator</a:t>
            </a:r>
          </a:p>
          <a:p>
            <a:r>
              <a:rPr lang="en" dirty="0"/>
              <a:t>Functional design on core functionalities</a:t>
            </a:r>
          </a:p>
          <a:p>
            <a:pPr>
              <a:lnSpc>
                <a:spcPct val="100000"/>
              </a:lnSpc>
            </a:pPr>
            <a:r>
              <a:rPr lang="en" dirty="0"/>
              <a:t>UI mock-up scope</a:t>
            </a:r>
          </a:p>
          <a:p>
            <a:pPr marL="536433" indent="-268216">
              <a:lnSpc>
                <a:spcPct val="100000"/>
              </a:lnSpc>
            </a:pPr>
            <a:r>
              <a:rPr lang="en" dirty="0"/>
              <a:t>question based profiling</a:t>
            </a:r>
          </a:p>
          <a:p>
            <a:pPr marL="536433" indent="-268216">
              <a:lnSpc>
                <a:spcPct val="100000"/>
              </a:lnSpc>
            </a:pPr>
            <a:r>
              <a:rPr lang="en" dirty="0"/>
              <a:t>search based profiling</a:t>
            </a:r>
          </a:p>
          <a:p>
            <a:pPr marL="536433" indent="-268216">
              <a:lnSpc>
                <a:spcPct val="100000"/>
              </a:lnSpc>
            </a:pPr>
            <a:r>
              <a:rPr lang="en" dirty="0"/>
              <a:t>portfolio allocation</a:t>
            </a:r>
          </a:p>
          <a:p>
            <a:pPr marL="536433" indent="-268216">
              <a:lnSpc>
                <a:spcPct val="100000"/>
              </a:lnSpc>
            </a:pPr>
            <a:r>
              <a:rPr lang="en" dirty="0"/>
              <a:t>daily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mobile</a:t>
            </a:r>
            <a:r>
              <a:rPr lang="en" dirty="0"/>
              <a:t> alerts and questions</a:t>
            </a:r>
          </a:p>
          <a:p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461492" y="1536633"/>
            <a:ext cx="5106725" cy="5228000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Iterate on both engines and UI</a:t>
            </a:r>
          </a:p>
          <a:p>
            <a:r>
              <a:rPr lang="en" dirty="0"/>
              <a:t>Social trading / competition</a:t>
            </a:r>
          </a:p>
          <a:p>
            <a:pPr marL="536433" indent="-268216">
              <a:lnSpc>
                <a:spcPct val="100000"/>
              </a:lnSpc>
            </a:pPr>
            <a:r>
              <a:rPr lang="en" dirty="0"/>
              <a:t>capability to publish profile on social media</a:t>
            </a:r>
          </a:p>
          <a:p>
            <a:pPr marL="536433" indent="-268216">
              <a:lnSpc>
                <a:spcPct val="100000"/>
              </a:lnSpc>
            </a:pPr>
            <a:r>
              <a:rPr lang="en" dirty="0"/>
              <a:t>as well as portfolio performance</a:t>
            </a:r>
          </a:p>
          <a:p>
            <a:r>
              <a:rPr lang="en" dirty="0"/>
              <a:t>Integration with partner brokers</a:t>
            </a:r>
          </a:p>
          <a:p>
            <a:r>
              <a:rPr lang="en" dirty="0"/>
              <a:t>Widen customer base by integrating </a:t>
            </a:r>
          </a:p>
          <a:p>
            <a:pPr marL="536433" indent="-268216"/>
            <a:r>
              <a:rPr lang="en" dirty="0"/>
              <a:t>new innovative profiling features : derive customer beliefs from market indicators</a:t>
            </a:r>
          </a:p>
          <a:p>
            <a:pPr marL="536433" indent="-268216"/>
            <a:r>
              <a:rPr lang="en" dirty="0"/>
              <a:t>traditional risk/reward profiling based trading</a:t>
            </a:r>
          </a:p>
          <a:p>
            <a:r>
              <a:rPr lang="en" dirty="0"/>
              <a:t>Portfolio rebalancing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13246" y="1285134"/>
            <a:ext cx="2259075" cy="361999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ctr" anchorCtr="0">
            <a:noAutofit/>
          </a:bodyPr>
          <a:lstStyle/>
          <a:p>
            <a:pPr>
              <a:spcAft>
                <a:spcPts val="1173"/>
              </a:spcAft>
            </a:pPr>
            <a:r>
              <a:rPr lang="en" sz="2100" b="1" dirty="0"/>
              <a:t>Hackathon scope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461492" y="1174634"/>
            <a:ext cx="1784574" cy="361999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ctr" anchorCtr="0">
            <a:noAutofit/>
          </a:bodyPr>
          <a:lstStyle/>
          <a:p>
            <a:r>
              <a:rPr lang="en" sz="2100" b="1" dirty="0"/>
              <a:t>What’s next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445819" y="5207201"/>
            <a:ext cx="3743999" cy="1204399"/>
          </a:xfrm>
          <a:prstGeom prst="rect">
            <a:avLst/>
          </a:prstGeom>
        </p:spPr>
        <p:txBody>
          <a:bodyPr lIns="107269" tIns="107269" rIns="107269" bIns="107269" anchor="t" anchorCtr="0">
            <a:noAutofit/>
          </a:bodyPr>
          <a:lstStyle/>
          <a:p>
            <a:r>
              <a:rPr lang="en" dirty="0"/>
              <a:t>Technical design proposal</a:t>
            </a:r>
          </a:p>
          <a:p>
            <a:r>
              <a:rPr lang="en" dirty="0"/>
              <a:t>Proof of concept on all functionalities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21390" y="4854101"/>
            <a:ext cx="2259075" cy="361999"/>
          </a:xfrm>
          <a:prstGeom prst="rect">
            <a:avLst/>
          </a:prstGeom>
          <a:noFill/>
          <a:ln>
            <a:noFill/>
          </a:ln>
        </p:spPr>
        <p:txBody>
          <a:bodyPr lIns="107269" tIns="107269" rIns="107269" bIns="107269" anchor="ctr" anchorCtr="0">
            <a:noAutofit/>
          </a:bodyPr>
          <a:lstStyle/>
          <a:p>
            <a:pPr>
              <a:spcAft>
                <a:spcPts val="1173"/>
              </a:spcAft>
            </a:pPr>
            <a:r>
              <a:rPr lang="en" sz="2100" b="1" dirty="0"/>
              <a:t>Initial step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37676" y="2867800"/>
            <a:ext cx="9230649" cy="1122400"/>
          </a:xfrm>
          <a:prstGeom prst="rect">
            <a:avLst/>
          </a:prstGeom>
        </p:spPr>
        <p:txBody>
          <a:bodyPr lIns="107269" tIns="107269" rIns="107269" bIns="107269" anchor="ctr" anchorCtr="0">
            <a:noAutofit/>
          </a:bodyPr>
          <a:lstStyle/>
          <a:p>
            <a:r>
              <a:rPr lang="en" dirty="0"/>
              <a:t>Questions 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A4 Paper (210x297 mm)</PresentationFormat>
  <Paragraphs>97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Arial Black</vt:lpstr>
      <vt:lpstr>simple-light-2</vt:lpstr>
      <vt:lpstr>ETF Portfolio Advisor</vt:lpstr>
      <vt:lpstr>Context</vt:lpstr>
      <vt:lpstr>Strategy</vt:lpstr>
      <vt:lpstr>Value</vt:lpstr>
      <vt:lpstr>Functional Design</vt:lpstr>
      <vt:lpstr>Our scope &amp; next steps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 Portfolio Advisor</dc:title>
  <cp:lastModifiedBy>Pierre-Pascal BARRIER (ppbarrie)</cp:lastModifiedBy>
  <cp:revision>1</cp:revision>
  <dcterms:modified xsi:type="dcterms:W3CDTF">2015-10-03T21:46:55Z</dcterms:modified>
</cp:coreProperties>
</file>