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6" r:id="rId1"/>
  </p:sldMasterIdLst>
  <p:sldIdLst>
    <p:sldId id="256" r:id="rId2"/>
    <p:sldId id="273" r:id="rId3"/>
    <p:sldId id="274" r:id="rId4"/>
    <p:sldId id="284" r:id="rId5"/>
    <p:sldId id="282" r:id="rId6"/>
    <p:sldId id="268" r:id="rId7"/>
    <p:sldId id="269" r:id="rId8"/>
    <p:sldId id="275" r:id="rId9"/>
    <p:sldId id="276" r:id="rId10"/>
    <p:sldId id="277" r:id="rId11"/>
    <p:sldId id="278" r:id="rId12"/>
    <p:sldId id="279" r:id="rId13"/>
    <p:sldId id="280" r:id="rId14"/>
    <p:sldId id="271" r:id="rId15"/>
    <p:sldId id="281" r:id="rId16"/>
    <p:sldId id="283" r:id="rId17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091E4-D67F-4098-9F9D-2089FF25F73D}" v="2268" dt="2020-05-23T21:07:44.282"/>
    <p1510:client id="{6E96D7DC-2A7C-42AD-8DC9-5E2E930F4415}" v="1320" dt="2020-05-24T22:15:54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077" y="1988193"/>
            <a:ext cx="6421881" cy="1361248"/>
          </a:xfrm>
        </p:spPr>
        <p:txBody>
          <a:bodyPr anchor="b">
            <a:noAutofit/>
          </a:bodyPr>
          <a:lstStyle>
            <a:lvl1pPr algn="r">
              <a:defRPr sz="9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077" y="3349439"/>
            <a:ext cx="6421881" cy="90697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0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504049"/>
            <a:ext cx="7107922" cy="2814273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4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29555" y="3003291"/>
            <a:ext cx="5973402" cy="31503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764" indent="0">
              <a:buFontTx/>
              <a:buNone/>
              <a:defRPr/>
            </a:lvl2pPr>
            <a:lvl3pPr marL="1625529" indent="0">
              <a:buFontTx/>
              <a:buNone/>
              <a:defRPr/>
            </a:lvl3pPr>
            <a:lvl4pPr marL="2438293" indent="0">
              <a:buFontTx/>
              <a:buNone/>
              <a:defRPr/>
            </a:lvl4pPr>
            <a:lvl5pPr marL="325105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162554" tIns="81277" rIns="162554" bIns="81277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162554" tIns="81277" rIns="162554" bIns="81277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430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1597468"/>
            <a:ext cx="7107922" cy="2146061"/>
          </a:xfrm>
        </p:spPr>
        <p:txBody>
          <a:bodyPr anchor="b">
            <a:normAutofit/>
          </a:bodyPr>
          <a:lstStyle>
            <a:lvl1pPr algn="l">
              <a:defRPr sz="7822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32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2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764" indent="0">
              <a:buFontTx/>
              <a:buNone/>
              <a:defRPr/>
            </a:lvl2pPr>
            <a:lvl3pPr marL="1625529" indent="0">
              <a:buFontTx/>
              <a:buNone/>
              <a:defRPr/>
            </a:lvl3pPr>
            <a:lvl4pPr marL="2438293" indent="0">
              <a:buFontTx/>
              <a:buNone/>
              <a:defRPr/>
            </a:lvl4pPr>
            <a:lvl5pPr marL="325105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162554" tIns="81277" rIns="162554" bIns="81277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162554" tIns="81277" rIns="162554" bIns="81277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371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5" y="504049"/>
            <a:ext cx="7100923" cy="2499242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266">
                <a:solidFill>
                  <a:schemeClr val="accent1"/>
                </a:solidFill>
              </a:defRPr>
            </a:lvl1pPr>
            <a:lvl2pPr marL="812764" indent="0">
              <a:buFontTx/>
              <a:buNone/>
              <a:defRPr/>
            </a:lvl2pPr>
            <a:lvl3pPr marL="1625529" indent="0">
              <a:buFontTx/>
              <a:buNone/>
              <a:defRPr/>
            </a:lvl3pPr>
            <a:lvl4pPr marL="2438293" indent="0">
              <a:buFontTx/>
              <a:buNone/>
              <a:defRPr/>
            </a:lvl4pPr>
            <a:lvl5pPr marL="325105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14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70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7855" y="504048"/>
            <a:ext cx="1078791" cy="4342172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0036" y="504049"/>
            <a:ext cx="5837494" cy="434217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2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9844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88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5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2233217"/>
            <a:ext cx="7107922" cy="1510312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711423"/>
          </a:xfrm>
        </p:spPr>
        <p:txBody>
          <a:bodyPr anchor="t"/>
          <a:lstStyle>
            <a:lvl1pPr marL="0" indent="0" algn="l">
              <a:buNone/>
              <a:defRPr sz="355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6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036" y="1786487"/>
            <a:ext cx="3459456" cy="32088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8504" y="1786488"/>
            <a:ext cx="3459455" cy="32088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722" y="1786813"/>
            <a:ext cx="3460769" cy="476483"/>
          </a:xfrm>
        </p:spPr>
        <p:txBody>
          <a:bodyPr anchor="b">
            <a:noAutofit/>
          </a:bodyPr>
          <a:lstStyle>
            <a:lvl1pPr marL="0" indent="0">
              <a:buNone/>
              <a:defRPr sz="4266" b="0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722" y="2263297"/>
            <a:ext cx="3460769" cy="273201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7192" y="1786813"/>
            <a:ext cx="3460765" cy="476483"/>
          </a:xfrm>
        </p:spPr>
        <p:txBody>
          <a:bodyPr anchor="b">
            <a:noAutofit/>
          </a:bodyPr>
          <a:lstStyle>
            <a:lvl1pPr marL="0" indent="0">
              <a:buNone/>
              <a:defRPr sz="4266" b="0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7193" y="2263297"/>
            <a:ext cx="3460764" cy="273201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1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9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3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1239123"/>
            <a:ext cx="3187012" cy="1057102"/>
          </a:xfrm>
        </p:spPr>
        <p:txBody>
          <a:bodyPr anchor="b">
            <a:normAutofit/>
          </a:bodyPr>
          <a:lstStyle>
            <a:lvl1pPr>
              <a:defRPr sz="355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059" y="425766"/>
            <a:ext cx="3731899" cy="456954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5" y="2296225"/>
            <a:ext cx="3187012" cy="2136956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521" indent="0">
              <a:buNone/>
              <a:defRPr sz="2489"/>
            </a:lvl2pPr>
            <a:lvl3pPr marL="1625042" indent="0">
              <a:buNone/>
              <a:defRPr sz="2133"/>
            </a:lvl3pPr>
            <a:lvl4pPr marL="2437563" indent="0">
              <a:buNone/>
              <a:defRPr sz="1778"/>
            </a:lvl4pPr>
            <a:lvl5pPr marL="3250082" indent="0">
              <a:buNone/>
              <a:defRPr sz="1778"/>
            </a:lvl5pPr>
            <a:lvl6pPr marL="4062603" indent="0">
              <a:buNone/>
              <a:defRPr sz="1778"/>
            </a:lvl6pPr>
            <a:lvl7pPr marL="4875124" indent="0">
              <a:buNone/>
              <a:defRPr sz="1778"/>
            </a:lvl7pPr>
            <a:lvl8pPr marL="5687644" indent="0">
              <a:buNone/>
              <a:defRPr sz="1778"/>
            </a:lvl8pPr>
            <a:lvl9pPr marL="6500165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3969385"/>
            <a:ext cx="7107921" cy="468608"/>
          </a:xfrm>
        </p:spPr>
        <p:txBody>
          <a:bodyPr anchor="b">
            <a:normAutofit/>
          </a:bodyPr>
          <a:lstStyle>
            <a:lvl1pPr algn="l">
              <a:defRPr sz="4266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0035" y="504049"/>
            <a:ext cx="7107922" cy="3179839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764" indent="0">
              <a:buNone/>
              <a:defRPr sz="2844"/>
            </a:lvl2pPr>
            <a:lvl3pPr marL="1625529" indent="0">
              <a:buNone/>
              <a:defRPr sz="2844"/>
            </a:lvl3pPr>
            <a:lvl4pPr marL="2438293" indent="0">
              <a:buNone/>
              <a:defRPr sz="2844"/>
            </a:lvl4pPr>
            <a:lvl5pPr marL="3251058" indent="0">
              <a:buNone/>
              <a:defRPr sz="2844"/>
            </a:lvl5pPr>
            <a:lvl6pPr marL="4063822" indent="0">
              <a:buNone/>
              <a:defRPr sz="2844"/>
            </a:lvl6pPr>
            <a:lvl7pPr marL="4876587" indent="0">
              <a:buNone/>
              <a:defRPr sz="2844"/>
            </a:lvl7pPr>
            <a:lvl8pPr marL="5689351" indent="0">
              <a:buNone/>
              <a:defRPr sz="2844"/>
            </a:lvl8pPr>
            <a:lvl9pPr marL="6502116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6" y="4437993"/>
            <a:ext cx="7107921" cy="557318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3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5" y="1786488"/>
            <a:ext cx="7107922" cy="320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7370" y="4995312"/>
            <a:ext cx="7540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35" y="4995312"/>
            <a:ext cx="520701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2958" y="4995312"/>
            <a:ext cx="56500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7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914400" y="91440"/>
            <a:ext cx="9144000" cy="149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200" b="1" strike="noStrike" spc="-1">
                <a:solidFill>
                  <a:srgbClr val="050505"/>
                </a:solidFill>
                <a:latin typeface="Arial"/>
                <a:ea typeface="Arial"/>
              </a:rPr>
              <a:t>Interaction of the Na</a:t>
            </a:r>
            <a:r>
              <a:rPr lang="en-US" sz="3200" b="1" strike="noStrike" spc="-1" baseline="30000">
                <a:solidFill>
                  <a:srgbClr val="050505"/>
                </a:solidFill>
                <a:latin typeface="Arial"/>
                <a:ea typeface="Arial"/>
              </a:rPr>
              <a:t>+</a:t>
            </a:r>
            <a:r>
              <a:rPr lang="en-US" sz="3200" b="1" strike="noStrike" spc="-1">
                <a:solidFill>
                  <a:srgbClr val="050505"/>
                </a:solidFill>
                <a:latin typeface="Arial"/>
                <a:ea typeface="Arial"/>
              </a:rPr>
              <a:t>/K</a:t>
            </a:r>
            <a:r>
              <a:rPr lang="en-US" sz="3200" b="1" strike="noStrike" spc="-1" baseline="9000">
                <a:solidFill>
                  <a:srgbClr val="050505"/>
                </a:solidFill>
                <a:latin typeface="Arial"/>
                <a:ea typeface="Arial"/>
              </a:rPr>
              <a:t>+</a:t>
            </a:r>
            <a:r>
              <a:rPr lang="en-US" sz="3200" b="1" strike="noStrike" spc="-1">
                <a:solidFill>
                  <a:srgbClr val="050505"/>
                </a:solidFill>
                <a:latin typeface="Arial"/>
                <a:ea typeface="Arial"/>
              </a:rPr>
              <a:t> pump and Persistent Na+ currents offers a robust mechanism controlling bursting properties</a:t>
            </a:r>
            <a:endParaRPr lang="en-US" sz="32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600430" y="967855"/>
            <a:ext cx="8100000" cy="3898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2000" spc="-1" dirty="0">
              <a:latin typeface="Arial"/>
              <a:ea typeface="Arial"/>
            </a:endParaRPr>
          </a:p>
          <a:p>
            <a:pPr algn="ctr"/>
            <a:endParaRPr lang="en-US" sz="2000" spc="-1" dirty="0">
              <a:latin typeface="Arial"/>
              <a:ea typeface="Arial"/>
            </a:endParaRPr>
          </a:p>
          <a:p>
            <a:pPr algn="ctr"/>
            <a:endParaRPr lang="en-US" sz="2000" spc="-1" dirty="0">
              <a:latin typeface="Arial"/>
              <a:ea typeface="Arial"/>
            </a:endParaRPr>
          </a:p>
          <a:p>
            <a:pPr algn="ctr"/>
            <a:r>
              <a:rPr lang="en-US" sz="2000" b="0" strike="noStrike" spc="-1" dirty="0">
                <a:latin typeface="Arial"/>
                <a:ea typeface="Arial"/>
              </a:rPr>
              <a:t>Ricardo Erazo Toscano</a:t>
            </a:r>
            <a:r>
              <a:rPr lang="en-US" sz="2000" b="0" strike="noStrike" spc="-1" baseline="9000" dirty="0">
                <a:latin typeface="Arial"/>
                <a:ea typeface="Arial"/>
              </a:rPr>
              <a:t>1, 2</a:t>
            </a:r>
            <a:r>
              <a:rPr lang="en-US" sz="2000" b="0" strike="noStrike" spc="-1" dirty="0">
                <a:latin typeface="Arial"/>
                <a:ea typeface="Arial"/>
              </a:rPr>
              <a:t>,</a:t>
            </a:r>
            <a:endParaRPr lang="en-US" sz="2000" b="0" strike="noStrike" spc="-1" dirty="0">
              <a:latin typeface="Times New Roman"/>
            </a:endParaRPr>
          </a:p>
          <a:p>
            <a:pPr algn="ctr"/>
            <a:r>
              <a:rPr lang="en-US" sz="2000" b="0" strike="noStrike" spc="-1" dirty="0">
                <a:latin typeface="Arial"/>
                <a:ea typeface="Arial"/>
              </a:rPr>
              <a:t>Gennady Cymbalyuk</a:t>
            </a:r>
            <a:r>
              <a:rPr lang="en-US" sz="2000" b="0" strike="noStrike" spc="-1" baseline="9000" dirty="0">
                <a:latin typeface="Arial"/>
                <a:ea typeface="Arial"/>
              </a:rPr>
              <a:t>1</a:t>
            </a:r>
            <a:r>
              <a:rPr lang="en-US" sz="2000" b="0" strike="noStrike" spc="-1" dirty="0">
                <a:latin typeface="Arial"/>
                <a:ea typeface="Arial"/>
              </a:rPr>
              <a:t>,</a:t>
            </a:r>
            <a:endParaRPr lang="en-US" sz="2000" b="0" strike="noStrike" spc="-1" dirty="0">
              <a:latin typeface="Times New Roman"/>
            </a:endParaRPr>
          </a:p>
          <a:p>
            <a:pPr algn="ctr"/>
            <a:r>
              <a:rPr lang="en-US" sz="2000" b="0" strike="noStrike" spc="-1" dirty="0">
                <a:latin typeface="Arial"/>
                <a:ea typeface="Arial"/>
              </a:rPr>
              <a:t>Ronald L. Calabrese</a:t>
            </a:r>
            <a:r>
              <a:rPr lang="en-US" sz="2000" b="0" strike="noStrike" spc="-1" baseline="9000" dirty="0">
                <a:latin typeface="Arial"/>
                <a:ea typeface="Arial"/>
              </a:rPr>
              <a:t>2</a:t>
            </a:r>
            <a:endParaRPr lang="en-US" sz="2000" b="0" strike="noStrike" spc="-1" dirty="0">
              <a:latin typeface="Times New Roman"/>
            </a:endParaRPr>
          </a:p>
          <a:p>
            <a:pPr algn="ctr"/>
            <a:endParaRPr lang="en-US" sz="2000" b="0" strike="noStrike" spc="-1" dirty="0">
              <a:latin typeface="Times New Roman"/>
            </a:endParaRPr>
          </a:p>
          <a:p>
            <a:pPr algn="ctr"/>
            <a:r>
              <a:rPr lang="en-US" sz="2000" b="0" strike="noStrike" spc="-1" baseline="9000" dirty="0">
                <a:latin typeface="Arial"/>
                <a:ea typeface="Arial"/>
              </a:rPr>
              <a:t>1</a:t>
            </a:r>
            <a:r>
              <a:rPr lang="en-US" sz="2000" b="0" strike="noStrike" spc="-1" dirty="0">
                <a:latin typeface="Arial"/>
                <a:ea typeface="Arial"/>
              </a:rPr>
              <a:t>Neuroscience Institute, Georgia State University, Atlanta GA 30303 USA</a:t>
            </a:r>
            <a:r>
              <a:rPr lang="en-US" sz="2000" spc="-1" dirty="0">
                <a:latin typeface="Arial"/>
                <a:ea typeface="Arial"/>
              </a:rPr>
              <a:t> </a:t>
            </a:r>
            <a:endParaRPr lang="en-US" sz="2000" b="0" strike="noStrike" spc="-1" dirty="0">
              <a:latin typeface="Times New Roman"/>
            </a:endParaRPr>
          </a:p>
          <a:p>
            <a:pPr algn="ctr"/>
            <a:r>
              <a:rPr lang="en-US" sz="2000" b="0" strike="noStrike" spc="-1" baseline="9000" dirty="0">
                <a:latin typeface="Arial"/>
                <a:ea typeface="Arial"/>
              </a:rPr>
              <a:t>2</a:t>
            </a:r>
            <a:r>
              <a:rPr lang="en-US" sz="2000" b="0" strike="noStrike" spc="-1">
                <a:latin typeface="Arial"/>
                <a:ea typeface="Arial"/>
              </a:rPr>
              <a:t>Department of Biology, Emory University, Atlanta GA </a:t>
            </a:r>
            <a:r>
              <a:rPr lang="en-US" sz="2000" spc="-1">
                <a:latin typeface="Arial"/>
                <a:ea typeface="Arial"/>
              </a:rPr>
              <a:t>30322 USA</a:t>
            </a:r>
            <a:endParaRPr lang="en-US" sz="2000" b="0" strike="noStrike" spc="-1" dirty="0">
              <a:latin typeface="Times New Roman"/>
            </a:endParaRPr>
          </a:p>
        </p:txBody>
      </p:sp>
      <p:pic>
        <p:nvPicPr>
          <p:cNvPr id="44" name="Picture 4"/>
          <p:cNvPicPr/>
          <p:nvPr/>
        </p:nvPicPr>
        <p:blipFill>
          <a:blip r:embed="rId2"/>
          <a:stretch/>
        </p:blipFill>
        <p:spPr>
          <a:xfrm>
            <a:off x="1708404" y="1700656"/>
            <a:ext cx="1923206" cy="1557477"/>
          </a:xfrm>
          <a:prstGeom prst="rect">
            <a:avLst/>
          </a:prstGeom>
          <a:ln>
            <a:noFill/>
          </a:ln>
        </p:spPr>
      </p:pic>
      <p:pic>
        <p:nvPicPr>
          <p:cNvPr id="45" name="Picture 3"/>
          <p:cNvPicPr/>
          <p:nvPr/>
        </p:nvPicPr>
        <p:blipFill>
          <a:blip r:embed="rId3"/>
          <a:stretch/>
        </p:blipFill>
        <p:spPr>
          <a:xfrm>
            <a:off x="8508531" y="1414282"/>
            <a:ext cx="1127302" cy="1835024"/>
          </a:xfrm>
          <a:prstGeom prst="rect">
            <a:avLst/>
          </a:prstGeom>
          <a:ln>
            <a:noFill/>
          </a:ln>
        </p:spPr>
      </p:pic>
      <p:pic>
        <p:nvPicPr>
          <p:cNvPr id="46" name="Picture 5"/>
          <p:cNvPicPr/>
          <p:nvPr/>
        </p:nvPicPr>
        <p:blipFill>
          <a:blip r:embed="rId4"/>
          <a:stretch/>
        </p:blipFill>
        <p:spPr>
          <a:xfrm>
            <a:off x="3550352" y="4945793"/>
            <a:ext cx="3885840" cy="597600"/>
          </a:xfrm>
          <a:prstGeom prst="rect">
            <a:avLst/>
          </a:prstGeom>
          <a:ln>
            <a:noFill/>
          </a:ln>
        </p:spPr>
      </p:pic>
      <p:pic>
        <p:nvPicPr>
          <p:cNvPr id="2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3DC13CF9-C62A-4D7A-8C1A-FF252A646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0227" y="3161059"/>
            <a:ext cx="2164584" cy="24515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26150" y="0"/>
            <a:ext cx="1008063" cy="567055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721056" y="3043983"/>
            <a:ext cx="3938619" cy="262656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6289" y="-7000"/>
            <a:ext cx="2486546" cy="56775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5181" y="-7000"/>
            <a:ext cx="2140279" cy="56775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0292" y="2520244"/>
            <a:ext cx="2695168" cy="3150306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2813" y="-7000"/>
            <a:ext cx="2360022" cy="56775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0366" y="2968288"/>
            <a:ext cx="1502469" cy="2702262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4343" y="-7000"/>
            <a:ext cx="4956282" cy="5677550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6E786-75ED-4E89-9D49-5BB214F6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013" y="504048"/>
            <a:ext cx="3731442" cy="18420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Average spiking frequency of bursts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D4723F3-68F0-4C27-B3C5-AD86BCEA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" y="-4976"/>
            <a:ext cx="5707037" cy="566795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9D737B-9150-45D6-A274-430250A5C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014" y="2346050"/>
            <a:ext cx="3731442" cy="2743443"/>
          </a:xfrm>
        </p:spPr>
        <p:txBody>
          <a:bodyPr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When </a:t>
            </a:r>
            <a:r>
              <a:rPr lang="en-US" dirty="0" err="1">
                <a:ea typeface="+mn-lt"/>
                <a:cs typeface="+mn-lt"/>
              </a:rPr>
              <a:t>gP</a:t>
            </a:r>
            <a:r>
              <a:rPr lang="en-US" dirty="0">
                <a:ea typeface="+mn-lt"/>
                <a:cs typeface="+mn-lt"/>
              </a:rPr>
              <a:t> is less or equal than 3 </a:t>
            </a:r>
            <a:r>
              <a:rPr lang="en-US" dirty="0" err="1">
                <a:ea typeface="+mn-lt"/>
                <a:cs typeface="+mn-lt"/>
              </a:rPr>
              <a:t>nS</a:t>
            </a:r>
            <a:r>
              <a:rPr lang="en-US" dirty="0">
                <a:ea typeface="+mn-lt"/>
                <a:cs typeface="+mn-lt"/>
              </a:rPr>
              <a:t>, spike frequency is always less than 7 Hz, and when </a:t>
            </a:r>
            <a:r>
              <a:rPr lang="en-US" dirty="0" err="1">
                <a:ea typeface="+mn-lt"/>
                <a:cs typeface="+mn-lt"/>
              </a:rPr>
              <a:t>gP</a:t>
            </a:r>
            <a:r>
              <a:rPr lang="en-US" dirty="0">
                <a:ea typeface="+mn-lt"/>
                <a:cs typeface="+mn-lt"/>
              </a:rPr>
              <a:t> is greater than 3 </a:t>
            </a:r>
            <a:r>
              <a:rPr lang="en-US" dirty="0" err="1">
                <a:ea typeface="+mn-lt"/>
                <a:cs typeface="+mn-lt"/>
              </a:rPr>
              <a:t>nS</a:t>
            </a:r>
            <a:r>
              <a:rPr lang="en-US" dirty="0">
                <a:ea typeface="+mn-lt"/>
                <a:cs typeface="+mn-lt"/>
              </a:rPr>
              <a:t>, spike frequency is always more than 8 Hz.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0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853098" cy="56705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53099" y="-2"/>
            <a:ext cx="873741" cy="567055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797B0-51F8-4F1E-BD3D-B08C42FA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75" y="532051"/>
            <a:ext cx="3475174" cy="113742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dirty="0">
                <a:ea typeface="+mj-lt"/>
                <a:cs typeface="+mj-lt"/>
              </a:rPr>
              <a:t>Burst duration and </a:t>
            </a:r>
            <a:r>
              <a:rPr lang="en-US" sz="1800" dirty="0" err="1">
                <a:ea typeface="+mj-lt"/>
                <a:cs typeface="+mj-lt"/>
              </a:rPr>
              <a:t>interburst</a:t>
            </a:r>
            <a:r>
              <a:rPr lang="en-US" sz="1800" dirty="0">
                <a:ea typeface="+mj-lt"/>
                <a:cs typeface="+mj-lt"/>
              </a:rPr>
              <a:t> interval are positively, strongly correlated across subjects and experimental conditions.</a:t>
            </a:r>
            <a:endParaRPr lang="en-US" sz="18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7F3396-320D-4245-A267-E819EAD11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75" y="1786487"/>
            <a:ext cx="3285747" cy="28444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This graph shows that independent of the experimental manipulation burst duration and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interburst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interval tend to increase and decrease together. These two dependent variables scale linearly and demonstrate that our experimental manipulations lengthen and shorten both burst duration and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interburst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interval. 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Arial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F02B0D-2DA1-4C20-BB32-0C4E7A34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96" y="804202"/>
            <a:ext cx="4051797" cy="4051797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719878" y="3318321"/>
            <a:ext cx="371023" cy="2352229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6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B765-2D82-4A8A-BAAC-3AA54127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B1E5D-C2B2-4973-9C88-16CA02FE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65150" indent="-457200">
              <a:spcBef>
                <a:spcPts val="0"/>
              </a:spcBef>
              <a:spcAft>
                <a:spcPts val="1060"/>
              </a:spcAft>
              <a:buAutoNum type="arabicPeriod"/>
            </a:pPr>
            <a:r>
              <a:rPr lang="en-US" sz="2000">
                <a:solidFill>
                  <a:srgbClr val="050505"/>
                </a:solidFill>
                <a:latin typeface="Arial"/>
                <a:cs typeface="Arial"/>
              </a:rPr>
              <a:t>HN neurons oscillate robustly with dynamic clamp I</a:t>
            </a:r>
            <a:r>
              <a:rPr lang="en-US" sz="2000" baseline="-25000">
                <a:solidFill>
                  <a:srgbClr val="050505"/>
                </a:solidFill>
                <a:latin typeface="Arial"/>
                <a:cs typeface="Arial"/>
              </a:rPr>
              <a:t>pump</a:t>
            </a:r>
            <a:r>
              <a:rPr lang="en-US" sz="20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lang="en-US" sz="2000">
                <a:solidFill>
                  <a:srgbClr val="050505"/>
                </a:solidFill>
                <a:latin typeface="Arial"/>
                <a:cs typeface="Arial"/>
              </a:rPr>
              <a:t>and I</a:t>
            </a:r>
            <a:r>
              <a:rPr lang="en-US" sz="2000" baseline="-25000">
                <a:solidFill>
                  <a:srgbClr val="050505"/>
                </a:solidFill>
                <a:latin typeface="Arial"/>
                <a:cs typeface="Arial"/>
              </a:rPr>
              <a:t>P</a:t>
            </a:r>
            <a:endParaRPr lang="en-US" sz="2000">
              <a:ea typeface="+mn-lt"/>
              <a:cs typeface="+mn-lt"/>
            </a:endParaRPr>
          </a:p>
          <a:p>
            <a:pPr marL="565150" indent="-457200">
              <a:spcBef>
                <a:spcPts val="0"/>
              </a:spcBef>
              <a:spcAft>
                <a:spcPts val="1060"/>
              </a:spcAft>
              <a:buAutoNum type="arabicPeriod"/>
            </a:pPr>
            <a:r>
              <a:rPr lang="en-US" sz="200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lang="en-US" sz="2000" baseline="-25000">
                <a:solidFill>
                  <a:srgbClr val="050505"/>
                </a:solidFill>
                <a:latin typeface="Arial"/>
                <a:cs typeface="Arial"/>
              </a:rPr>
              <a:t>P</a:t>
            </a:r>
            <a:r>
              <a:rPr lang="en-US" sz="2000">
                <a:solidFill>
                  <a:srgbClr val="050505"/>
                </a:solidFill>
                <a:latin typeface="Arial"/>
                <a:cs typeface="Arial"/>
              </a:rPr>
              <a:t> and I</a:t>
            </a:r>
            <a:r>
              <a:rPr lang="en-US" sz="2000" baseline="-25000">
                <a:solidFill>
                  <a:srgbClr val="050505"/>
                </a:solidFill>
                <a:latin typeface="Arial"/>
                <a:cs typeface="Arial"/>
              </a:rPr>
              <a:t>pump</a:t>
            </a:r>
            <a:r>
              <a:rPr lang="en-US" sz="2000">
                <a:solidFill>
                  <a:srgbClr val="050505"/>
                </a:solidFill>
                <a:latin typeface="Arial"/>
                <a:cs typeface="Arial"/>
              </a:rPr>
              <a:t> interact to control V</a:t>
            </a:r>
            <a:r>
              <a:rPr lang="en-US" sz="2000" baseline="-25000">
                <a:solidFill>
                  <a:srgbClr val="050505"/>
                </a:solidFill>
                <a:latin typeface="Arial"/>
                <a:cs typeface="Arial"/>
              </a:rPr>
              <a:t>m</a:t>
            </a:r>
            <a:r>
              <a:rPr lang="en-US" sz="2000">
                <a:solidFill>
                  <a:srgbClr val="050505"/>
                </a:solidFill>
                <a:latin typeface="Arial"/>
                <a:cs typeface="Arial"/>
              </a:rPr>
              <a:t> excursion, [Na</a:t>
            </a:r>
            <a:r>
              <a:rPr lang="en-US" sz="2000" baseline="30000">
                <a:solidFill>
                  <a:srgbClr val="050505"/>
                </a:solidFill>
                <a:latin typeface="Arial"/>
                <a:cs typeface="Arial"/>
              </a:rPr>
              <a:t>+</a:t>
            </a:r>
            <a:r>
              <a:rPr lang="en-US" sz="2000">
                <a:solidFill>
                  <a:srgbClr val="050505"/>
                </a:solidFill>
                <a:latin typeface="Arial"/>
                <a:cs typeface="Arial"/>
              </a:rPr>
              <a:t>]</a:t>
            </a:r>
            <a:r>
              <a:rPr lang="en-US" sz="2000" baseline="-2500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lang="en-US" sz="2000">
                <a:solidFill>
                  <a:srgbClr val="050505"/>
                </a:solidFill>
                <a:latin typeface="Arial"/>
                <a:cs typeface="Arial"/>
              </a:rPr>
              <a:t>, and burst duration</a:t>
            </a:r>
            <a:endParaRPr lang="en-US" sz="2000">
              <a:ea typeface="+mn-lt"/>
              <a:cs typeface="+mn-lt"/>
            </a:endParaRPr>
          </a:p>
          <a:p>
            <a:pPr marL="565150" indent="-457200">
              <a:spcBef>
                <a:spcPts val="0"/>
              </a:spcBef>
              <a:spcAft>
                <a:spcPts val="1060"/>
              </a:spcAft>
              <a:buAutoNum type="arabicPeriod"/>
            </a:pPr>
            <a:r>
              <a:rPr lang="en-US" sz="200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lang="en-US" sz="2000" baseline="-25000">
                <a:solidFill>
                  <a:srgbClr val="050505"/>
                </a:solidFill>
                <a:latin typeface="Arial"/>
                <a:cs typeface="Arial"/>
              </a:rPr>
              <a:t>P</a:t>
            </a:r>
            <a:r>
              <a:rPr lang="en-US" sz="2000">
                <a:solidFill>
                  <a:srgbClr val="050505"/>
                </a:solidFill>
                <a:latin typeface="Arial"/>
                <a:cs typeface="Arial"/>
              </a:rPr>
              <a:t> controls average burst spike frequency</a:t>
            </a:r>
            <a:endParaRPr lang="en-US" sz="2000">
              <a:ea typeface="+mn-lt"/>
              <a:cs typeface="+mn-lt"/>
            </a:endParaRPr>
          </a:p>
          <a:p>
            <a:pPr marL="565150" indent="-457200">
              <a:spcBef>
                <a:spcPts val="0"/>
              </a:spcBef>
              <a:spcAft>
                <a:spcPts val="1060"/>
              </a:spcAft>
              <a:buAutoNum type="arabicPeriod"/>
            </a:pPr>
            <a:r>
              <a:rPr lang="en-US" sz="2000">
                <a:solidFill>
                  <a:srgbClr val="050505"/>
                </a:solidFill>
                <a:latin typeface="Arial"/>
                <a:cs typeface="Arial"/>
              </a:rPr>
              <a:t>Burst duration and Interburst interval are strongly, positively correlated, across subjects and experiments</a:t>
            </a:r>
            <a:endParaRPr lang="en-US" sz="2000">
              <a:ea typeface="+mn-lt"/>
              <a:cs typeface="+mn-lt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2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9146-5456-40C2-B2B6-3B82B8C3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DB96-44D3-4F14-B3B3-3FA21CD4F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0850">
              <a:spcBef>
                <a:spcPts val="0"/>
              </a:spcBef>
              <a:spcAft>
                <a:spcPts val="1060"/>
              </a:spcAft>
              <a:buFont typeface="Arial,Sans-Serif" charset="2"/>
              <a:buChar char="•"/>
            </a:pPr>
            <a:r>
              <a:rPr lang="en-US">
                <a:solidFill>
                  <a:srgbClr val="050505"/>
                </a:solidFill>
                <a:ea typeface="+mn-lt"/>
                <a:cs typeface="+mn-lt"/>
              </a:rPr>
              <a:t>I</a:t>
            </a:r>
            <a:r>
              <a:rPr lang="en-US" baseline="-25000">
                <a:solidFill>
                  <a:srgbClr val="050505"/>
                </a:solidFill>
                <a:ea typeface="+mn-lt"/>
                <a:cs typeface="+mn-lt"/>
              </a:rPr>
              <a:t>P</a:t>
            </a:r>
            <a:r>
              <a:rPr lang="en-US">
                <a:solidFill>
                  <a:srgbClr val="050505"/>
                </a:solidFill>
                <a:ea typeface="+mn-lt"/>
                <a:cs typeface="+mn-lt"/>
              </a:rPr>
              <a:t> and I</a:t>
            </a:r>
            <a:r>
              <a:rPr lang="en-US" baseline="-25000">
                <a:solidFill>
                  <a:srgbClr val="050505"/>
                </a:solidFill>
                <a:ea typeface="+mn-lt"/>
                <a:cs typeface="+mn-lt"/>
              </a:rPr>
              <a:t>pump</a:t>
            </a:r>
            <a:r>
              <a:rPr lang="en-US">
                <a:solidFill>
                  <a:srgbClr val="050505"/>
                </a:solidFill>
                <a:ea typeface="+mn-lt"/>
                <a:cs typeface="+mn-lt"/>
              </a:rPr>
              <a:t> interact to generate a rhythmic mechanism independent of synapses</a:t>
            </a:r>
            <a:endParaRPr lang="en-US" dirty="0">
              <a:ea typeface="+mn-lt"/>
              <a:cs typeface="+mn-lt"/>
            </a:endParaRPr>
          </a:p>
          <a:p>
            <a:pPr marL="450850">
              <a:spcBef>
                <a:spcPts val="0"/>
              </a:spcBef>
              <a:spcAft>
                <a:spcPts val="1060"/>
              </a:spcAft>
              <a:buFont typeface="Arial,Sans-Serif" charset="2"/>
              <a:buChar char="•"/>
            </a:pPr>
            <a:r>
              <a:rPr lang="en-US">
                <a:solidFill>
                  <a:srgbClr val="050505"/>
                </a:solidFill>
                <a:ea typeface="+mn-lt"/>
                <a:cs typeface="+mn-lt"/>
              </a:rPr>
              <a:t>Burst duration and interburst interval tend to increase and decrease together. IP and Ipump interact loading and emptying intracellular sodium, analogous to a relaxation oscillator</a:t>
            </a:r>
            <a:endParaRPr lang="en-US" dirty="0">
              <a:ea typeface="+mn-lt"/>
              <a:cs typeface="+mn-lt"/>
            </a:endParaRPr>
          </a:p>
          <a:p>
            <a:pPr marL="450850">
              <a:spcBef>
                <a:spcPts val="0"/>
              </a:spcBef>
              <a:spcAft>
                <a:spcPts val="1060"/>
              </a:spcAft>
              <a:buFont typeface="Arial,Sans-Serif" charset="2"/>
              <a:buChar char="•"/>
            </a:pPr>
            <a:r>
              <a:rPr lang="en-US"/>
              <a:t>ḡ</a:t>
            </a:r>
            <a:r>
              <a:rPr lang="en-US" baseline="-25000"/>
              <a:t>P</a:t>
            </a:r>
            <a:r>
              <a:rPr lang="en-US"/>
              <a:t> marks a qualitative change in V</a:t>
            </a:r>
            <a:r>
              <a:rPr lang="en-US" baseline="-25000"/>
              <a:t>m</a:t>
            </a:r>
            <a:r>
              <a:rPr lang="en-US"/>
              <a:t> excursion and average burst spiking frequency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190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4A6D-48FA-4465-94DF-D093CC33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1F879C-D196-4C16-A685-95F1E9FA0710}"/>
              </a:ext>
            </a:extLst>
          </p:cNvPr>
          <p:cNvSpPr txBox="1">
            <a:spLocks/>
          </p:cNvSpPr>
          <p:nvPr/>
        </p:nvSpPr>
        <p:spPr>
          <a:xfrm>
            <a:off x="560035" y="1786488"/>
            <a:ext cx="7107922" cy="3208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2"/>
              <a:buChar char="•"/>
            </a:pPr>
            <a:r>
              <a:rPr lang="en-US" dirty="0" err="1">
                <a:ea typeface="+mn-lt"/>
                <a:cs typeface="+mn-lt"/>
              </a:rPr>
              <a:t>Ipump</a:t>
            </a:r>
            <a:r>
              <a:rPr lang="en-US" dirty="0">
                <a:ea typeface="+mn-lt"/>
                <a:cs typeface="+mn-lt"/>
              </a:rPr>
              <a:t> interacts with IP to create a flexible mechanism to control the neuronal activity of rhythmic neurons. The rhythmic patterns that arise from their interaction range from:</a:t>
            </a:r>
            <a:endParaRPr lang="en-US" dirty="0">
              <a:solidFill>
                <a:srgbClr val="404040"/>
              </a:solidFill>
              <a:ea typeface="+mn-lt"/>
              <a:cs typeface="+mn-lt"/>
            </a:endParaRPr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low spike frequency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high spike frequency</a:t>
            </a:r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These bursting modes and characteristics represent qualitative </a:t>
            </a:r>
            <a:r>
              <a:rPr lang="en-US" dirty="0">
                <a:ea typeface="+mn-lt"/>
                <a:cs typeface="+mn-lt"/>
              </a:rPr>
              <a:t>transitions in neuronal dynamics.</a:t>
            </a:r>
            <a:endParaRPr lang="en-US"/>
          </a:p>
          <a:p>
            <a:pPr marL="450850">
              <a:spcBef>
                <a:spcPts val="0"/>
              </a:spcBef>
              <a:spcAft>
                <a:spcPts val="1060"/>
              </a:spcAft>
              <a:buFont typeface="Arial" charset="2"/>
              <a:buChar char="•"/>
            </a:pPr>
            <a:endParaRPr lang="en-US" dirty="0">
              <a:solidFill>
                <a:srgbClr val="050505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5493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8741" y="0"/>
            <a:ext cx="1008063" cy="567055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763648" y="3043983"/>
            <a:ext cx="3938618" cy="262656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8881" y="-7000"/>
            <a:ext cx="2486545" cy="56775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7772" y="-7000"/>
            <a:ext cx="2140279" cy="56775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2883" y="2520244"/>
            <a:ext cx="2695168" cy="3150306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5404" y="-7000"/>
            <a:ext cx="2360022" cy="56775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957" y="2968288"/>
            <a:ext cx="1502469" cy="2702262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2041" y="-7000"/>
            <a:ext cx="5878584" cy="5677550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F939F-248A-4800-B730-1E1164AD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35" y="504048"/>
            <a:ext cx="3177790" cy="4585445"/>
          </a:xfrm>
        </p:spPr>
        <p:txBody>
          <a:bodyPr anchor="ctr">
            <a:normAutofit/>
          </a:bodyPr>
          <a:lstStyle/>
          <a:p>
            <a:r>
              <a:rPr lang="en-US" sz="2500">
                <a:solidFill>
                  <a:schemeClr val="tx1">
                    <a:lumMod val="85000"/>
                    <a:lumOff val="15000"/>
                  </a:schemeClr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0B91B-BC4B-4EB8-AA72-1C6FE1EF8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8" y="504048"/>
            <a:ext cx="4556866" cy="45854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1060"/>
              </a:spcAft>
              <a:buNone/>
            </a:pPr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We would like to acknowledge the following sources of funding: NIH Grant 1 R21 NS111355 issued to Gennady Cymbalyuk and Ronald Calabrese. </a:t>
            </a:r>
            <a:endParaRPr lang="en-US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417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CB84-4700-47BC-B7B6-639C51CC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791B-F6CA-4D07-8A77-79365CA7A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35" y="1786488"/>
            <a:ext cx="7107922" cy="37650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Arial" charset="2"/>
              <a:buChar char="•"/>
            </a:pPr>
            <a:r>
              <a:rPr lang="en-US" err="1">
                <a:ea typeface="+mn-lt"/>
                <a:cs typeface="+mn-lt"/>
              </a:rPr>
              <a:t>Cymbalyuk</a:t>
            </a:r>
            <a:r>
              <a:rPr lang="en-US" dirty="0">
                <a:ea typeface="+mn-lt"/>
                <a:cs typeface="+mn-lt"/>
              </a:rPr>
              <a:t>, G. S., </a:t>
            </a:r>
            <a:r>
              <a:rPr lang="en-US" err="1">
                <a:ea typeface="+mn-lt"/>
                <a:cs typeface="+mn-lt"/>
              </a:rPr>
              <a:t>Gaudry</a:t>
            </a:r>
            <a:r>
              <a:rPr lang="en-US" dirty="0">
                <a:ea typeface="+mn-lt"/>
                <a:cs typeface="+mn-lt"/>
              </a:rPr>
              <a:t>, Q., Masino, M. A., &amp; Calabrese, R. L. (2002). Bursting in leech heart interneurons: cell-autonomous and network-based mechanisms. </a:t>
            </a:r>
            <a:r>
              <a:rPr lang="en-US" i="1" dirty="0">
                <a:ea typeface="+mn-lt"/>
                <a:cs typeface="+mn-lt"/>
              </a:rPr>
              <a:t>Journal of Neuroscience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i="1" dirty="0">
                <a:ea typeface="+mn-lt"/>
                <a:cs typeface="+mn-lt"/>
              </a:rPr>
              <a:t>22</a:t>
            </a:r>
            <a:r>
              <a:rPr lang="en-US" dirty="0">
                <a:ea typeface="+mn-lt"/>
                <a:cs typeface="+mn-lt"/>
              </a:rPr>
              <a:t>(24), 10580-10592.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Sorensen, M., DeWeerth, S., Cymbalyuk, G., &amp; Calabrese, R. L. (2004). Using a hybrid neural system to reveal regulation of neuronal network activity by an intrinsic current. </a:t>
            </a:r>
            <a:r>
              <a:rPr lang="en-US" i="1">
                <a:ea typeface="+mn-lt"/>
                <a:cs typeface="+mn-lt"/>
              </a:rPr>
              <a:t>Journal of Neuroscience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i="1">
                <a:ea typeface="+mn-lt"/>
                <a:cs typeface="+mn-lt"/>
              </a:rPr>
              <a:t>24</a:t>
            </a:r>
            <a:r>
              <a:rPr lang="en-US">
                <a:ea typeface="+mn-lt"/>
                <a:cs typeface="+mn-lt"/>
              </a:rPr>
              <a:t>(23), 5427-5438.</a:t>
            </a:r>
          </a:p>
          <a:p>
            <a:pPr>
              <a:buFont typeface="Arial,Sans-Serif" charset="2"/>
              <a:buChar char="•"/>
            </a:pPr>
            <a:r>
              <a:rPr lang="en-US">
                <a:ea typeface="+mn-lt"/>
                <a:cs typeface="+mn-lt"/>
              </a:rPr>
              <a:t>Tobin, A. E., &amp; Calabrese, R. L. (2005). Myomodulin increases I h and inhibits the Na/K pump to modulate bursting in leech heart interneurons. </a:t>
            </a:r>
            <a:r>
              <a:rPr lang="en-US" i="1">
                <a:ea typeface="+mn-lt"/>
                <a:cs typeface="+mn-lt"/>
              </a:rPr>
              <a:t>Journal of neurophysiology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i="1">
                <a:ea typeface="+mn-lt"/>
                <a:cs typeface="+mn-lt"/>
              </a:rPr>
              <a:t>94</a:t>
            </a:r>
            <a:r>
              <a:rPr lang="en-US">
                <a:ea typeface="+mn-lt"/>
                <a:cs typeface="+mn-lt"/>
              </a:rPr>
              <a:t>(6), 3938-3950.</a:t>
            </a:r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Olypher, A., Cymbalyuk, G., &amp; Calabrese, R. L. (2006). Hybrid systems analysis of the control of burst duration by low-voltage-activated calcium current in leech heart interneurons. </a:t>
            </a:r>
            <a:r>
              <a:rPr lang="en-US" i="1">
                <a:ea typeface="+mn-lt"/>
                <a:cs typeface="+mn-lt"/>
              </a:rPr>
              <a:t>Journal of neurophysiology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i="1">
                <a:ea typeface="+mn-lt"/>
                <a:cs typeface="+mn-lt"/>
              </a:rPr>
              <a:t>96</a:t>
            </a:r>
            <a:r>
              <a:rPr lang="en-US">
                <a:ea typeface="+mn-lt"/>
                <a:cs typeface="+mn-lt"/>
              </a:rPr>
              <a:t>(6), 2857-2867.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 err="1">
                <a:ea typeface="+mn-lt"/>
                <a:cs typeface="+mn-lt"/>
              </a:rPr>
              <a:t>Kueh</a:t>
            </a:r>
            <a:r>
              <a:rPr lang="en-US" dirty="0">
                <a:ea typeface="+mn-lt"/>
                <a:cs typeface="+mn-lt"/>
              </a:rPr>
              <a:t>, D., Barnett, W. H., </a:t>
            </a:r>
            <a:r>
              <a:rPr lang="en-US" err="1">
                <a:ea typeface="+mn-lt"/>
                <a:cs typeface="+mn-lt"/>
              </a:rPr>
              <a:t>Cymbalyuk</a:t>
            </a:r>
            <a:r>
              <a:rPr lang="en-US" dirty="0">
                <a:ea typeface="+mn-lt"/>
                <a:cs typeface="+mn-lt"/>
              </a:rPr>
              <a:t>, G. S., &amp; Calabrese, R. L. (2016). Na+/K+ pump interacts with the h-current to control bursting activity in central pattern generator neurons of leeches. </a:t>
            </a:r>
            <a:r>
              <a:rPr lang="en-US" i="1" err="1">
                <a:ea typeface="+mn-lt"/>
                <a:cs typeface="+mn-lt"/>
              </a:rPr>
              <a:t>Elife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i="1" dirty="0">
                <a:ea typeface="+mn-lt"/>
                <a:cs typeface="+mn-lt"/>
              </a:rPr>
              <a:t>5</a:t>
            </a:r>
            <a:r>
              <a:rPr lang="en-US" dirty="0">
                <a:ea typeface="+mn-lt"/>
                <a:cs typeface="+mn-lt"/>
              </a:rPr>
              <a:t>, e19322.</a:t>
            </a: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3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9C4F-888E-4E00-9F7B-49463D04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F346-4FD1-4B8A-B446-15673895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54" y="1051880"/>
            <a:ext cx="8235140" cy="448110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91440" indent="4572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,Sans-Serif" charset="2"/>
              <a:buChar char="•"/>
            </a:pPr>
            <a:r>
              <a:rPr lang="en-US" sz="1200" dirty="0">
                <a:ea typeface="+mn-lt"/>
                <a:cs typeface="+mn-lt"/>
              </a:rPr>
              <a:t>Neuronal networks, known as Central Pattern Generators (CPGs), control rhythmic motor behaviors such as breathing and walking in vertebrates, and heartbeat in the leech</a:t>
            </a:r>
            <a:endParaRPr lang="en-US" sz="1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91440" indent="4572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,Sans-Serif" charset="2"/>
              <a:buChar char="•"/>
            </a:pPr>
            <a:r>
              <a:rPr lang="en-US" sz="1200" dirty="0">
                <a:ea typeface="+mn-lt"/>
                <a:cs typeface="+mn-lt"/>
              </a:rPr>
              <a:t>Membrane and synaptic currents of neurons produce the functional rhythms of CPGs</a:t>
            </a:r>
          </a:p>
          <a:p>
            <a:pPr marL="91440" indent="4572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,Sans-Serif" charset="2"/>
              <a:buChar char="•"/>
            </a:pPr>
            <a:r>
              <a:rPr lang="en-US" sz="1200" dirty="0">
                <a:ea typeface="+mn-lt"/>
                <a:cs typeface="+mn-lt"/>
              </a:rPr>
              <a:t>The Na</a:t>
            </a:r>
            <a:r>
              <a:rPr lang="en-US" sz="1200" baseline="30000" dirty="0">
                <a:ea typeface="+mn-lt"/>
                <a:cs typeface="+mn-lt"/>
              </a:rPr>
              <a:t>+</a:t>
            </a:r>
            <a:r>
              <a:rPr lang="en-US" sz="1200" dirty="0">
                <a:ea typeface="+mn-lt"/>
                <a:cs typeface="+mn-lt"/>
              </a:rPr>
              <a:t>/K</a:t>
            </a:r>
            <a:r>
              <a:rPr lang="en-US" sz="1200" baseline="30000" dirty="0">
                <a:ea typeface="+mn-lt"/>
                <a:cs typeface="+mn-lt"/>
              </a:rPr>
              <a:t>+</a:t>
            </a:r>
            <a:r>
              <a:rPr lang="en-US" sz="1200" dirty="0">
                <a:ea typeface="+mn-lt"/>
                <a:cs typeface="+mn-lt"/>
              </a:rPr>
              <a:t> pump current is activated by intracellular sodium concentration. It is an outward current. The pump current does not have a time constant; in our model, it activates instantaneously In accordance with [Na</a:t>
            </a:r>
            <a:r>
              <a:rPr lang="en-US" sz="1200" baseline="30000" dirty="0">
                <a:ea typeface="+mn-lt"/>
                <a:cs typeface="+mn-lt"/>
              </a:rPr>
              <a:t>+</a:t>
            </a:r>
            <a:r>
              <a:rPr lang="en-US" sz="1200" dirty="0">
                <a:ea typeface="+mn-lt"/>
                <a:cs typeface="+mn-lt"/>
              </a:rPr>
              <a:t>]</a:t>
            </a:r>
            <a:r>
              <a:rPr lang="en-US" sz="1200" baseline="-25000" dirty="0" err="1">
                <a:ea typeface="+mn-lt"/>
                <a:cs typeface="+mn-lt"/>
              </a:rPr>
              <a:t>i</a:t>
            </a:r>
            <a:endParaRPr lang="en-US" sz="1200" dirty="0" err="1">
              <a:ea typeface="+mn-lt"/>
              <a:cs typeface="+mn-lt"/>
            </a:endParaRPr>
          </a:p>
          <a:p>
            <a:pPr marL="91440" indent="4572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,Sans-Serif" charset="2"/>
              <a:buChar char="•"/>
            </a:pPr>
            <a:r>
              <a:rPr lang="en-US" sz="1200" dirty="0">
                <a:ea typeface="+mn-lt"/>
                <a:cs typeface="+mn-lt"/>
              </a:rPr>
              <a:t>In addition to its classical role preserving ionic gradients across the membrane, the Na</a:t>
            </a:r>
            <a:r>
              <a:rPr lang="en-US" sz="1200" baseline="30000" dirty="0">
                <a:ea typeface="+mn-lt"/>
                <a:cs typeface="+mn-lt"/>
              </a:rPr>
              <a:t>+</a:t>
            </a:r>
            <a:r>
              <a:rPr lang="en-US" sz="1200" dirty="0">
                <a:ea typeface="+mn-lt"/>
                <a:cs typeface="+mn-lt"/>
              </a:rPr>
              <a:t>/K</a:t>
            </a:r>
            <a:r>
              <a:rPr lang="en-US" sz="1200" baseline="30000" dirty="0">
                <a:ea typeface="+mn-lt"/>
                <a:cs typeface="+mn-lt"/>
              </a:rPr>
              <a:t>+</a:t>
            </a:r>
            <a:r>
              <a:rPr lang="en-US" sz="1200" dirty="0">
                <a:ea typeface="+mn-lt"/>
                <a:cs typeface="+mn-lt"/>
              </a:rPr>
              <a:t> pump contributes to the generation of the rhythmic activity of neurons.</a:t>
            </a:r>
          </a:p>
          <a:p>
            <a:pPr marL="91440" indent="4572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,Sans-Serif" charset="2"/>
              <a:buChar char="•"/>
            </a:pPr>
            <a:r>
              <a:rPr lang="en-US" sz="1200" dirty="0">
                <a:ea typeface="+mn-lt"/>
                <a:cs typeface="+mn-lt"/>
              </a:rPr>
              <a:t>The Na</a:t>
            </a:r>
            <a:r>
              <a:rPr lang="en-US" sz="1200" baseline="30000" dirty="0">
                <a:ea typeface="+mn-lt"/>
                <a:cs typeface="+mn-lt"/>
              </a:rPr>
              <a:t>+</a:t>
            </a:r>
            <a:r>
              <a:rPr lang="en-US" sz="1200" dirty="0">
                <a:ea typeface="+mn-lt"/>
                <a:cs typeface="+mn-lt"/>
              </a:rPr>
              <a:t>/K</a:t>
            </a:r>
            <a:r>
              <a:rPr lang="en-US" sz="1200" baseline="30000" dirty="0">
                <a:ea typeface="+mn-lt"/>
                <a:cs typeface="+mn-lt"/>
              </a:rPr>
              <a:t>+</a:t>
            </a:r>
            <a:r>
              <a:rPr lang="en-US" sz="1200" dirty="0">
                <a:ea typeface="+mn-lt"/>
                <a:cs typeface="+mn-lt"/>
              </a:rPr>
              <a:t> pump is a target of modulation</a:t>
            </a:r>
            <a:endParaRPr lang="en-US"/>
          </a:p>
          <a:p>
            <a:pPr marL="91440" indent="4572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,Sans-Serif" charset="2"/>
              <a:buChar char="•"/>
            </a:pPr>
            <a:r>
              <a:rPr lang="en-US" sz="1200" dirty="0">
                <a:ea typeface="+mn-lt"/>
                <a:cs typeface="+mn-lt"/>
              </a:rPr>
              <a:t>We hypothesize that persistent sodium current (I</a:t>
            </a:r>
            <a:r>
              <a:rPr lang="en-US" sz="1200" baseline="-25000" dirty="0">
                <a:ea typeface="+mn-lt"/>
                <a:cs typeface="+mn-lt"/>
              </a:rPr>
              <a:t>P</a:t>
            </a:r>
            <a:r>
              <a:rPr lang="en-US" sz="1200" dirty="0">
                <a:ea typeface="+mn-lt"/>
                <a:cs typeface="+mn-lt"/>
              </a:rPr>
              <a:t>) and the pump current (</a:t>
            </a:r>
            <a:r>
              <a:rPr lang="en-US" sz="1200" dirty="0" err="1">
                <a:ea typeface="+mn-lt"/>
                <a:cs typeface="+mn-lt"/>
              </a:rPr>
              <a:t>I</a:t>
            </a:r>
            <a:r>
              <a:rPr lang="en-US" sz="1200" baseline="-25000" dirty="0" err="1">
                <a:ea typeface="+mn-lt"/>
                <a:cs typeface="+mn-lt"/>
              </a:rPr>
              <a:t>pump</a:t>
            </a:r>
            <a:r>
              <a:rPr lang="en-US" sz="1200" dirty="0">
                <a:ea typeface="+mn-lt"/>
                <a:cs typeface="+mn-lt"/>
              </a:rPr>
              <a:t>) interact to create an oscillatory mechanism</a:t>
            </a:r>
          </a:p>
          <a:p>
            <a:pPr marL="91440" indent="4572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,Sans-Serif" charset="2"/>
              <a:buChar char="•"/>
            </a:pPr>
            <a:r>
              <a:rPr lang="en-US" sz="1200" dirty="0">
                <a:ea typeface="+mn-lt"/>
                <a:cs typeface="+mn-lt"/>
              </a:rPr>
              <a:t>I</a:t>
            </a:r>
            <a:r>
              <a:rPr lang="en-US" sz="1200" baseline="-25000" dirty="0">
                <a:ea typeface="+mn-lt"/>
                <a:cs typeface="+mn-lt"/>
              </a:rPr>
              <a:t>P</a:t>
            </a:r>
            <a:r>
              <a:rPr lang="en-US" sz="1200" dirty="0">
                <a:ea typeface="+mn-lt"/>
                <a:cs typeface="+mn-lt"/>
              </a:rPr>
              <a:t> is a low-threshold activated current and can be active in depolarized and hyperpolarized membrane potentials. </a:t>
            </a:r>
            <a:r>
              <a:rPr lang="en-US" sz="1200" err="1">
                <a:ea typeface="+mn-lt"/>
                <a:cs typeface="+mn-lt"/>
              </a:rPr>
              <a:t>I</a:t>
            </a:r>
            <a:r>
              <a:rPr lang="en-US" sz="1200" baseline="-25000" err="1">
                <a:ea typeface="+mn-lt"/>
                <a:cs typeface="+mn-lt"/>
              </a:rPr>
              <a:t>pump</a:t>
            </a:r>
            <a:r>
              <a:rPr lang="en-US" sz="1200">
                <a:ea typeface="+mn-lt"/>
                <a:cs typeface="+mn-lt"/>
              </a:rPr>
              <a:t> is voltage-independent, and it can be active throughout the cycle as well.</a:t>
            </a:r>
            <a:endParaRPr lang="en-US" sz="1200">
              <a:solidFill>
                <a:srgbClr val="404040"/>
              </a:solidFill>
            </a:endParaRPr>
          </a:p>
          <a:p>
            <a:pPr marL="91440" indent="4572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,Sans-Serif" charset="2"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Interneurons of the leech heartbeat CPG are endogenously rhythmic. We investigate in single neurons how I</a:t>
            </a:r>
            <a:r>
              <a:rPr lang="en-US" sz="1200" baseline="-25000" dirty="0">
                <a:solidFill>
                  <a:srgbClr val="404040"/>
                </a:solidFill>
              </a:rPr>
              <a:t>P</a:t>
            </a:r>
            <a:r>
              <a:rPr lang="en-US" sz="1200" dirty="0">
                <a:solidFill>
                  <a:srgbClr val="404040"/>
                </a:solidFill>
              </a:rPr>
              <a:t> and </a:t>
            </a:r>
            <a:r>
              <a:rPr lang="en-US" sz="1200" dirty="0" err="1">
                <a:solidFill>
                  <a:srgbClr val="404040"/>
                </a:solidFill>
              </a:rPr>
              <a:t>I</a:t>
            </a:r>
            <a:r>
              <a:rPr lang="en-US" sz="1200" baseline="-25000" dirty="0" err="1">
                <a:solidFill>
                  <a:srgbClr val="404040"/>
                </a:solidFill>
              </a:rPr>
              <a:t>pump</a:t>
            </a:r>
            <a:r>
              <a:rPr lang="en-US" sz="1200" dirty="0">
                <a:solidFill>
                  <a:srgbClr val="404040"/>
                </a:solidFill>
              </a:rPr>
              <a:t> interact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BF6D5-374E-4983-957D-0155540061AD}"/>
              </a:ext>
            </a:extLst>
          </p:cNvPr>
          <p:cNvSpPr txBox="1"/>
          <p:nvPr/>
        </p:nvSpPr>
        <p:spPr>
          <a:xfrm>
            <a:off x="2994617" y="5293659"/>
            <a:ext cx="70844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Cymbalyuk</a:t>
            </a:r>
            <a:r>
              <a:rPr lang="en-US" dirty="0"/>
              <a:t> et al.,2002; Tobin &amp; Calabrese, 2005; </a:t>
            </a:r>
            <a:r>
              <a:rPr lang="en-US" dirty="0" err="1"/>
              <a:t>Kueh</a:t>
            </a:r>
            <a:r>
              <a:rPr lang="en-US" dirty="0"/>
              <a:t> at al., 2016</a:t>
            </a:r>
          </a:p>
        </p:txBody>
      </p:sp>
    </p:spTree>
    <p:extLst>
      <p:ext uri="{BB962C8B-B14F-4D97-AF65-F5344CB8AC3E}">
        <p14:creationId xmlns:p14="http://schemas.microsoft.com/office/powerpoint/2010/main" val="413132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8CF5-6524-4153-BF75-5C0D987C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BBAC-8A2E-44C5-9267-B34100464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35" y="1205198"/>
            <a:ext cx="7107922" cy="446385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0850">
              <a:spcBef>
                <a:spcPts val="0"/>
              </a:spcBef>
              <a:spcAft>
                <a:spcPts val="1060"/>
              </a:spcAft>
              <a:buFont typeface="Arial,Sans-Serif" charset="2"/>
              <a:buChar char="•"/>
            </a:pPr>
            <a:r>
              <a:rPr lang="en-US" sz="1400">
                <a:solidFill>
                  <a:srgbClr val="050505"/>
                </a:solidFill>
                <a:latin typeface="Trebuchet MS"/>
                <a:cs typeface="Arial"/>
              </a:rPr>
              <a:t>In the leech heartbeat CPG, rhythmically active interneurons (HN neurons) comprise the network.</a:t>
            </a:r>
            <a:endParaRPr lang="en-US" sz="1400">
              <a:latin typeface="Trebuchet MS"/>
              <a:ea typeface="+mn-lt"/>
              <a:cs typeface="+mn-lt"/>
            </a:endParaRPr>
          </a:p>
          <a:p>
            <a:pPr marL="450850">
              <a:spcBef>
                <a:spcPts val="0"/>
              </a:spcBef>
              <a:spcAft>
                <a:spcPts val="1060"/>
              </a:spcAft>
              <a:buFont typeface="Arial,Sans-Serif" charset="2"/>
              <a:buChar char="•"/>
            </a:pPr>
            <a:r>
              <a:rPr lang="en-US" sz="1400">
                <a:solidFill>
                  <a:srgbClr val="050505"/>
                </a:solidFill>
                <a:latin typeface="Trebuchet MS"/>
                <a:cs typeface="Arial"/>
              </a:rPr>
              <a:t>Hybrid system:</a:t>
            </a:r>
            <a:r>
              <a:rPr lang="en-US" sz="1400" dirty="0">
                <a:solidFill>
                  <a:srgbClr val="050505"/>
                </a:solidFill>
              </a:rPr>
              <a:t> </a:t>
            </a:r>
            <a:r>
              <a:rPr lang="en-US" sz="1400" dirty="0"/>
              <a:t>A living neuron interacts in real-time with a computational model via a sharp microelectrode</a:t>
            </a:r>
            <a:endParaRPr lang="en-US" sz="1400" dirty="0">
              <a:ea typeface="+mn-lt"/>
              <a:cs typeface="+mn-lt"/>
            </a:endParaRPr>
          </a:p>
          <a:p>
            <a:pPr marL="450850">
              <a:spcBef>
                <a:spcPts val="0"/>
              </a:spcBef>
              <a:spcAft>
                <a:spcPts val="1060"/>
              </a:spcAft>
              <a:buFont typeface="Arial,Sans-Serif" charset="2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450850">
              <a:spcBef>
                <a:spcPts val="0"/>
              </a:spcBef>
              <a:spcAft>
                <a:spcPts val="1060"/>
              </a:spcAft>
              <a:buFont typeface="Arial,Sans-Serif" charset="2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450850">
              <a:spcBef>
                <a:spcPts val="0"/>
              </a:spcBef>
              <a:spcAft>
                <a:spcPts val="1060"/>
              </a:spcAft>
              <a:buFont typeface="Arial,Sans-Serif" charset="2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450850">
              <a:spcBef>
                <a:spcPts val="0"/>
              </a:spcBef>
              <a:spcAft>
                <a:spcPts val="1060"/>
              </a:spcAft>
              <a:buFont typeface="Arial,Sans-Serif" charset="2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450850">
              <a:spcBef>
                <a:spcPts val="0"/>
              </a:spcBef>
              <a:spcAft>
                <a:spcPts val="1060"/>
              </a:spcAft>
              <a:buFont typeface="Arial,Sans-Serif" charset="2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450850">
              <a:spcBef>
                <a:spcPts val="0"/>
              </a:spcBef>
              <a:spcAft>
                <a:spcPts val="1060"/>
              </a:spcAft>
              <a:buFont typeface="Arial,Sans-Serif" charset="2"/>
              <a:buChar char="•"/>
            </a:pPr>
            <a:endParaRPr lang="en-US" sz="1400" dirty="0">
              <a:solidFill>
                <a:srgbClr val="404040"/>
              </a:solidFill>
              <a:latin typeface="Trebuchet MS"/>
              <a:cs typeface="Arial"/>
            </a:endParaRPr>
          </a:p>
          <a:p>
            <a:pPr marL="450850">
              <a:spcBef>
                <a:spcPts val="0"/>
              </a:spcBef>
              <a:spcAft>
                <a:spcPts val="1060"/>
              </a:spcAft>
              <a:buFont typeface="Arial,Sans-Serif" charset="2"/>
              <a:buChar char="•"/>
            </a:pPr>
            <a:r>
              <a:rPr lang="en-US" sz="1400">
                <a:solidFill>
                  <a:srgbClr val="050505"/>
                </a:solidFill>
                <a:latin typeface="Trebuchet MS"/>
                <a:cs typeface="Arial"/>
              </a:rPr>
              <a:t>New-Generation dynamic clamp: </a:t>
            </a:r>
            <a:r>
              <a:rPr lang="en-US" sz="1400">
                <a:ea typeface="+mn-lt"/>
                <a:cs typeface="+mn-lt"/>
              </a:rPr>
              <a:t>The model runs in real-time; it accounts for the contribution of IP and removal of Na+ by the Na/K pump to estimate [Na+]i as a dynamic variable. The model uses the intracellular sodium concentration to compute and inject the pump current into the living HN neuron.</a:t>
            </a:r>
            <a:endParaRPr lang="en-US" sz="1400" baseline="-25000">
              <a:ea typeface="+mn-lt"/>
              <a:cs typeface="+mn-lt"/>
            </a:endParaRPr>
          </a:p>
          <a:p>
            <a:pPr marL="450850">
              <a:spcBef>
                <a:spcPts val="0"/>
              </a:spcBef>
              <a:spcAft>
                <a:spcPts val="1060"/>
              </a:spcAft>
              <a:buFont typeface="Arial,Sans-Serif" charset="2"/>
              <a:buChar char="•"/>
            </a:pPr>
            <a:r>
              <a:rPr lang="en-US" sz="1400" dirty="0">
                <a:solidFill>
                  <a:srgbClr val="050505"/>
                </a:solidFill>
                <a:latin typeface="Trebuchet MS"/>
                <a:cs typeface="Arial"/>
              </a:rPr>
              <a:t>Control parameters of dynamic clamp:</a:t>
            </a:r>
            <a:endParaRPr lang="en-US" sz="1400">
              <a:latin typeface="Trebuchet MS"/>
              <a:ea typeface="+mn-lt"/>
              <a:cs typeface="+mn-lt"/>
            </a:endParaRPr>
          </a:p>
          <a:p>
            <a:pPr marL="1365250">
              <a:spcBef>
                <a:spcPts val="0"/>
              </a:spcBef>
              <a:spcAft>
                <a:spcPts val="1060"/>
              </a:spcAft>
              <a:buFont typeface="Arial,Sans-Serif" charset="2"/>
              <a:buChar char="•"/>
            </a:pPr>
            <a:r>
              <a:rPr lang="en-US" sz="1400" err="1"/>
              <a:t>ḡ</a:t>
            </a:r>
            <a:r>
              <a:rPr lang="en-US" sz="1400" baseline="-25000" err="1"/>
              <a:t>P</a:t>
            </a:r>
            <a:r>
              <a:rPr lang="en-US" sz="1400" baseline="-25000" dirty="0"/>
              <a:t> </a:t>
            </a:r>
            <a:r>
              <a:rPr lang="en-US" sz="1400" dirty="0"/>
              <a:t>: The maximal conductance of I</a:t>
            </a:r>
            <a:r>
              <a:rPr lang="en-US" sz="1400" baseline="-25000" dirty="0"/>
              <a:t>P</a:t>
            </a:r>
            <a:endParaRPr lang="en-US" sz="1400">
              <a:ea typeface="+mn-lt"/>
              <a:cs typeface="+mn-lt"/>
            </a:endParaRPr>
          </a:p>
          <a:p>
            <a:pPr marL="1365250" lvl="2">
              <a:spcBef>
                <a:spcPts val="0"/>
              </a:spcBef>
              <a:spcAft>
                <a:spcPts val="1060"/>
              </a:spcAft>
              <a:buFont typeface="Arial,Sans-Serif" charset="2"/>
              <a:buChar char="•"/>
            </a:pPr>
            <a:r>
              <a:rPr lang="en-US" err="1">
                <a:solidFill>
                  <a:srgbClr val="050505"/>
                </a:solidFill>
                <a:latin typeface="Trebuchet MS"/>
                <a:cs typeface="Arial"/>
              </a:rPr>
              <a:t>I</a:t>
            </a:r>
            <a:r>
              <a:rPr lang="en-US" baseline="-25000" err="1">
                <a:solidFill>
                  <a:srgbClr val="050505"/>
                </a:solidFill>
                <a:latin typeface="Trebuchet MS"/>
                <a:cs typeface="Arial"/>
              </a:rPr>
              <a:t>pumpmax</a:t>
            </a:r>
            <a:r>
              <a:rPr lang="en-US" baseline="-25000" dirty="0">
                <a:solidFill>
                  <a:srgbClr val="050505"/>
                </a:solidFill>
                <a:latin typeface="Trebuchet MS"/>
                <a:cs typeface="Arial"/>
              </a:rPr>
              <a:t> </a:t>
            </a:r>
            <a:r>
              <a:rPr lang="en-US" dirty="0">
                <a:solidFill>
                  <a:srgbClr val="050505"/>
                </a:solidFill>
                <a:latin typeface="Trebuchet MS"/>
                <a:cs typeface="Arial"/>
              </a:rPr>
              <a:t>: The maximum current produced by the Na</a:t>
            </a:r>
            <a:r>
              <a:rPr lang="en-US" baseline="30000" dirty="0">
                <a:solidFill>
                  <a:srgbClr val="050505"/>
                </a:solidFill>
                <a:latin typeface="Trebuchet MS"/>
                <a:cs typeface="Arial"/>
              </a:rPr>
              <a:t>+</a:t>
            </a:r>
            <a:r>
              <a:rPr lang="en-US" dirty="0">
                <a:solidFill>
                  <a:srgbClr val="050505"/>
                </a:solidFill>
                <a:latin typeface="Trebuchet MS"/>
                <a:cs typeface="Arial"/>
              </a:rPr>
              <a:t>/K</a:t>
            </a:r>
            <a:r>
              <a:rPr lang="en-US" baseline="30000" dirty="0">
                <a:solidFill>
                  <a:srgbClr val="050505"/>
                </a:solidFill>
                <a:latin typeface="Trebuchet MS"/>
                <a:cs typeface="Arial"/>
              </a:rPr>
              <a:t>+</a:t>
            </a:r>
            <a:r>
              <a:rPr lang="en-US" dirty="0">
                <a:solidFill>
                  <a:srgbClr val="050505"/>
                </a:solidFill>
                <a:latin typeface="Trebuchet MS"/>
                <a:cs typeface="Arial"/>
              </a:rPr>
              <a:t> pump</a:t>
            </a:r>
            <a:endParaRPr lang="en-US">
              <a:latin typeface="Trebuchet MS"/>
              <a:ea typeface="+mn-lt"/>
              <a:cs typeface="+mn-lt"/>
            </a:endParaRPr>
          </a:p>
          <a:p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63D30C-DFB5-4684-99E4-1CAA63391AD2}"/>
              </a:ext>
            </a:extLst>
          </p:cNvPr>
          <p:cNvGrpSpPr/>
          <p:nvPr/>
        </p:nvGrpSpPr>
        <p:grpSpPr>
          <a:xfrm>
            <a:off x="993753" y="2097255"/>
            <a:ext cx="6338751" cy="1477917"/>
            <a:chOff x="1367898" y="2214254"/>
            <a:chExt cx="6338751" cy="1477917"/>
          </a:xfrm>
        </p:grpSpPr>
        <p:pic>
          <p:nvPicPr>
            <p:cNvPr id="5" name="Picture 5" descr="A picture containing clock&#10;&#10;Description generated with very high confidence">
              <a:extLst>
                <a:ext uri="{FF2B5EF4-FFF2-40B4-BE49-F238E27FC236}">
                  <a16:creationId xmlns:a16="http://schemas.microsoft.com/office/drawing/2014/main" id="{218C34F6-F3F2-4A47-92D9-3DD4AD8C4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1582" y="2307897"/>
              <a:ext cx="4045067" cy="1241925"/>
            </a:xfrm>
            <a:prstGeom prst="rect">
              <a:avLst/>
            </a:prstGeom>
          </p:spPr>
        </p:pic>
        <p:pic>
          <p:nvPicPr>
            <p:cNvPr id="6" name="Picture 6" descr="A picture containing comb&#10;&#10;Description generated with very high confidence">
              <a:extLst>
                <a:ext uri="{FF2B5EF4-FFF2-40B4-BE49-F238E27FC236}">
                  <a16:creationId xmlns:a16="http://schemas.microsoft.com/office/drawing/2014/main" id="{2C5CFC7D-3F39-4CA4-A107-716C19636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7898" y="2214254"/>
              <a:ext cx="2292584" cy="147791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9719324-B761-47A5-A86A-774352FD4EFE}"/>
              </a:ext>
            </a:extLst>
          </p:cNvPr>
          <p:cNvSpPr txBox="1"/>
          <p:nvPr/>
        </p:nvSpPr>
        <p:spPr>
          <a:xfrm>
            <a:off x="7963622" y="5080321"/>
            <a:ext cx="20778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(Sorensen et al., 2004; Olypher et al., 2006)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852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558E-8B0C-4958-87AA-D3B78F5C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Methods. Experimental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4117-5E00-4EE1-91FD-E230E8FCD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We generally perform two experimental protocols: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>
                <a:ea typeface="+mn-lt"/>
                <a:cs typeface="+mn-lt"/>
              </a:rPr>
              <a:t>Keep IpumpMax constant and systematically vary gP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>
                <a:ea typeface="+mn-lt"/>
                <a:cs typeface="+mn-lt"/>
              </a:rPr>
              <a:t>Keep gP steady and systematically vary IpumpMax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These methods allow us to control each current simultaneously and independently.</a:t>
            </a:r>
            <a:endParaRPr lang="en-US"/>
          </a:p>
          <a:p>
            <a:pPr>
              <a:buFont typeface="Arial" charset="2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8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E297-E253-459F-8594-FF5AF640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HN neuron endogenous rhythm</a:t>
            </a:r>
          </a:p>
        </p:txBody>
      </p:sp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6B05A31-746C-4E13-AB58-294C9D30C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93" y="1320871"/>
            <a:ext cx="7348678" cy="4281406"/>
          </a:xfrm>
        </p:spPr>
      </p:pic>
    </p:spTree>
    <p:extLst>
      <p:ext uri="{BB962C8B-B14F-4D97-AF65-F5344CB8AC3E}">
        <p14:creationId xmlns:p14="http://schemas.microsoft.com/office/powerpoint/2010/main" val="196983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6B96-C28C-444E-A795-0A49174A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ctr">
            <a:noAutofit/>
          </a:bodyPr>
          <a:lstStyle/>
          <a:p>
            <a:r>
              <a:rPr lang="en-US" sz="2800" dirty="0" err="1">
                <a:ea typeface="+mj-lt"/>
                <a:cs typeface="+mj-lt"/>
              </a:rPr>
              <a:t>ḡ</a:t>
            </a:r>
            <a:r>
              <a:rPr lang="en-US" sz="2800" baseline="-25000" dirty="0" err="1">
                <a:ea typeface="+mj-lt"/>
                <a:cs typeface="+mj-lt"/>
              </a:rPr>
              <a:t>P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>
                <a:latin typeface="Liberation Serif"/>
                <a:ea typeface="+mj-lt"/>
                <a:cs typeface="+mj-lt"/>
              </a:rPr>
              <a:t>≤ 3 </a:t>
            </a:r>
            <a:r>
              <a:rPr lang="en-US" sz="2800">
                <a:latin typeface="Liberation Serif"/>
                <a:ea typeface="+mj-lt"/>
                <a:cs typeface="+mj-lt"/>
              </a:rPr>
              <a:t>nS: low spike frequency</a:t>
            </a:r>
            <a:endParaRPr lang="en-US" sz="2800">
              <a:latin typeface="Liberation Serif"/>
              <a:cs typeface="Arial"/>
            </a:endParaRPr>
          </a:p>
        </p:txBody>
      </p:sp>
      <p:pic>
        <p:nvPicPr>
          <p:cNvPr id="3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C141360-F8D9-4EBF-8B5C-A4A82DEC2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16" y="993505"/>
            <a:ext cx="8225241" cy="46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1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CA8-B3D7-40F8-BF99-57C82856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ctr">
            <a:noAutofit/>
          </a:bodyPr>
          <a:lstStyle/>
          <a:p>
            <a:r>
              <a:rPr lang="en-US" sz="2800" err="1">
                <a:cs typeface="Arial"/>
              </a:rPr>
              <a:t>ḡ</a:t>
            </a:r>
            <a:r>
              <a:rPr lang="en-US" sz="2800" baseline="-25000" err="1">
                <a:cs typeface="Arial"/>
              </a:rPr>
              <a:t>P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>
                <a:latin typeface="Liberation Serif"/>
              </a:rPr>
              <a:t>&gt; 3 </a:t>
            </a:r>
            <a:r>
              <a:rPr lang="en-US" sz="2800">
                <a:latin typeface="Liberation Serif"/>
              </a:rPr>
              <a:t>nS: high spike frequency</a:t>
            </a:r>
            <a:endParaRPr lang="en-US" sz="2800">
              <a:ea typeface="+mj-lt"/>
              <a:cs typeface="+mj-lt"/>
            </a:endParaRPr>
          </a:p>
        </p:txBody>
      </p:sp>
      <p:pic>
        <p:nvPicPr>
          <p:cNvPr id="3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59C890A1-8261-4FFC-AF07-19845197E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40" y="995101"/>
            <a:ext cx="7942452" cy="467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8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000"/>
            <a:ext cx="10080630" cy="5677550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000"/>
            <a:ext cx="10080625" cy="5677549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404" y="396938"/>
            <a:ext cx="9291816" cy="4876673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AC2CD9CE-0F76-434E-A5EC-988682C77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532" y="657799"/>
            <a:ext cx="9282828" cy="46222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5AF9A3-7B00-4946-8D27-312DFB30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94" y="393700"/>
            <a:ext cx="9289590" cy="735136"/>
          </a:xfrm>
        </p:spPr>
        <p:txBody>
          <a:bodyPr lIns="0" tIns="0" rIns="0" bIns="0" anchor="ctr">
            <a:noAutofit/>
          </a:bodyPr>
          <a:lstStyle/>
          <a:p>
            <a:r>
              <a:rPr lang="en-US" sz="2800" dirty="0">
                <a:cs typeface="Arial"/>
              </a:rPr>
              <a:t>ḡ</a:t>
            </a:r>
            <a:r>
              <a:rPr lang="en-US" sz="2800" baseline="-25000" dirty="0">
                <a:cs typeface="Arial"/>
              </a:rPr>
              <a:t>P</a:t>
            </a:r>
            <a:r>
              <a:rPr lang="en-US" sz="2800" dirty="0">
                <a:cs typeface="Arial"/>
              </a:rPr>
              <a:t> </a:t>
            </a:r>
            <a:r>
              <a:rPr lang="en-US" sz="2800">
                <a:latin typeface="Liberation Serif"/>
              </a:rPr>
              <a:t>&gt; 3 nS: short burst duration, high spike frequency</a:t>
            </a:r>
            <a:endParaRPr lang="en-US" sz="28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236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01C9-AD3A-421B-9BD4-C8586438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783" y="550376"/>
            <a:ext cx="2632237" cy="109210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 err="1">
                <a:ea typeface="+mj-lt"/>
                <a:cs typeface="+mj-lt"/>
              </a:rPr>
              <a:t>ḡ</a:t>
            </a:r>
            <a:r>
              <a:rPr lang="en-US" sz="2400" baseline="-25000" dirty="0" err="1">
                <a:ea typeface="+mj-lt"/>
                <a:cs typeface="+mj-lt"/>
              </a:rPr>
              <a:t>P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>
                <a:latin typeface="Liberation Serif"/>
              </a:rPr>
              <a:t>affects the amplitude of [Na</a:t>
            </a:r>
            <a:r>
              <a:rPr lang="en-US" sz="2400" baseline="30000" dirty="0">
                <a:latin typeface="Liberation Serif"/>
              </a:rPr>
              <a:t>+</a:t>
            </a:r>
            <a:r>
              <a:rPr lang="en-US" sz="2400" dirty="0">
                <a:latin typeface="Liberation Serif"/>
              </a:rPr>
              <a:t>]</a:t>
            </a:r>
            <a:r>
              <a:rPr lang="en-US" sz="2400" baseline="-25000" dirty="0" err="1">
                <a:latin typeface="Liberation Serif"/>
              </a:rPr>
              <a:t>i</a:t>
            </a:r>
            <a:r>
              <a:rPr lang="en-US" sz="2400" dirty="0">
                <a:latin typeface="Liberation Serif"/>
              </a:rPr>
              <a:t> oscillations</a:t>
            </a:r>
            <a:endParaRPr lang="en-US" sz="2400" dirty="0">
              <a:ea typeface="+mj-lt"/>
              <a:cs typeface="+mj-lt"/>
            </a:endParaRPr>
          </a:p>
          <a:p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25392D-A7A3-4F1F-8020-0D767758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061" y="1832815"/>
            <a:ext cx="2626477" cy="32088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 dirty="0"/>
              <a:t>The amplitude of oscillations in red are shorter than the amplitude of oscillations in blue</a:t>
            </a:r>
          </a:p>
          <a:p>
            <a:pPr marL="285750" indent="-285750">
              <a:buFont typeface="Arial" charset="2"/>
              <a:buChar char="•"/>
            </a:pPr>
            <a:r>
              <a:rPr lang="en-US" dirty="0"/>
              <a:t>Upregulation of </a:t>
            </a:r>
            <a:r>
              <a:rPr lang="en-US" dirty="0" err="1"/>
              <a:t>IpumpMax</a:t>
            </a:r>
            <a:r>
              <a:rPr lang="en-US" dirty="0"/>
              <a:t> does not affect amplitude of the oscillations, but it shifts the baseline [Na</a:t>
            </a:r>
            <a:r>
              <a:rPr lang="en-US" baseline="30000" dirty="0"/>
              <a:t>+</a:t>
            </a:r>
            <a:r>
              <a:rPr lang="en-US" dirty="0"/>
              <a:t>]</a:t>
            </a:r>
            <a:r>
              <a:rPr lang="en-US" baseline="-25000" dirty="0" err="1"/>
              <a:t>i</a:t>
            </a:r>
            <a:r>
              <a:rPr lang="en-US" dirty="0"/>
              <a:t> 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99323F-E7AF-46ED-9D9F-0F5BBE41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02" y="3248"/>
            <a:ext cx="5610159" cy="568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645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Application>Microsoft Office PowerPoint</Application>
  <PresentationFormat>Custom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PowerPoint Presentation</vt:lpstr>
      <vt:lpstr>Introduction</vt:lpstr>
      <vt:lpstr>Methods</vt:lpstr>
      <vt:lpstr>Methods. Experimental protocol</vt:lpstr>
      <vt:lpstr>Single HN neuron endogenous rhythm</vt:lpstr>
      <vt:lpstr>ḡP ≤ 3 nS: low spike frequency</vt:lpstr>
      <vt:lpstr>ḡP &gt; 3 nS: high spike frequency</vt:lpstr>
      <vt:lpstr>ḡP &gt; 3 nS: short burst duration, high spike frequency</vt:lpstr>
      <vt:lpstr>ḡP affects the amplitude of [Na+]i oscillations </vt:lpstr>
      <vt:lpstr>Average spiking frequency of bursts</vt:lpstr>
      <vt:lpstr>Burst duration and interburst interval are positively, strongly correlated across subjects and experimental conditions.</vt:lpstr>
      <vt:lpstr>Results summary</vt:lpstr>
      <vt:lpstr>Conclusions</vt:lpstr>
      <vt:lpstr>Conclusions</vt:lpstr>
      <vt:lpstr>Acknowledgements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</dc:title>
  <dc:subject/>
  <dc:creator>Ricardo Erazo</dc:creator>
  <dc:description/>
  <cp:lastModifiedBy>Ricardo Erazo</cp:lastModifiedBy>
  <cp:revision>633</cp:revision>
  <dcterms:created xsi:type="dcterms:W3CDTF">2020-05-22T09:59:51Z</dcterms:created>
  <dcterms:modified xsi:type="dcterms:W3CDTF">2020-05-25T01:25:02Z</dcterms:modified>
  <dc:language>en-US</dc:language>
</cp:coreProperties>
</file>