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41"/>
  </p:notesMasterIdLst>
  <p:sldIdLst>
    <p:sldId id="579" r:id="rId2"/>
    <p:sldId id="736" r:id="rId3"/>
    <p:sldId id="738" r:id="rId4"/>
    <p:sldId id="737" r:id="rId5"/>
    <p:sldId id="739" r:id="rId6"/>
    <p:sldId id="740" r:id="rId7"/>
    <p:sldId id="741" r:id="rId8"/>
    <p:sldId id="742" r:id="rId9"/>
    <p:sldId id="743" r:id="rId10"/>
    <p:sldId id="744" r:id="rId11"/>
    <p:sldId id="745" r:id="rId12"/>
    <p:sldId id="746" r:id="rId13"/>
    <p:sldId id="748" r:id="rId14"/>
    <p:sldId id="749" r:id="rId15"/>
    <p:sldId id="750" r:id="rId16"/>
    <p:sldId id="751" r:id="rId17"/>
    <p:sldId id="752" r:id="rId18"/>
    <p:sldId id="754" r:id="rId19"/>
    <p:sldId id="753" r:id="rId20"/>
    <p:sldId id="755" r:id="rId21"/>
    <p:sldId id="756" r:id="rId22"/>
    <p:sldId id="758" r:id="rId23"/>
    <p:sldId id="760" r:id="rId24"/>
    <p:sldId id="761" r:id="rId25"/>
    <p:sldId id="763" r:id="rId26"/>
    <p:sldId id="762" r:id="rId27"/>
    <p:sldId id="769" r:id="rId28"/>
    <p:sldId id="770" r:id="rId29"/>
    <p:sldId id="772" r:id="rId30"/>
    <p:sldId id="764" r:id="rId31"/>
    <p:sldId id="765" r:id="rId32"/>
    <p:sldId id="766" r:id="rId33"/>
    <p:sldId id="767" r:id="rId34"/>
    <p:sldId id="771" r:id="rId35"/>
    <p:sldId id="776" r:id="rId36"/>
    <p:sldId id="773" r:id="rId37"/>
    <p:sldId id="774" r:id="rId38"/>
    <p:sldId id="775" r:id="rId39"/>
    <p:sldId id="344" r:id="rId4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gar Virani" initials="SV" lastIdx="1" clrIdx="0">
    <p:extLst>
      <p:ext uri="{19B8F6BF-5375-455C-9EA6-DF929625EA0E}">
        <p15:presenceInfo xmlns:p15="http://schemas.microsoft.com/office/powerpoint/2012/main" userId="Sagar Viran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FF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306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AAAED-27AD-45B7-91D9-56C3E6822242}" type="datetimeFigureOut">
              <a:rPr lang="en-US" smtClean="0"/>
              <a:t>20-Mar-21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A9C7C6-ED79-4CA1-935C-DBC830B2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08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2695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3925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9014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95957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76714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69685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9242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89643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93246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50454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057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6696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49060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42280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00196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01712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54805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27006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69389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25268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78664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4187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60215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83554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19990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05784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54585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98075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48861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82188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2089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8935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1146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4862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4312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7527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683054C-33F5-44E3-9001-6F7B4AFC6A8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01" tIns="47800" rIns="95601" bIns="47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8A4639-53FD-423C-9D26-8CAA7113D38A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45EC7B-10E3-4974-B70C-B99434CC2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72508FC-5DA3-4C4F-AD07-B61ECA3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637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20-Mar-21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99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20-Mar-21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50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20-Mar-21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4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20-Mar-21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43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20-Mar-21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8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20-Mar-21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4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20-Mar-21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92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20-Mar-21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79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20-Mar-21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1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20-Mar-21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7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20-Mar-21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97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20-Mar-21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96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Century Gothic" pitchFamily="34" charset="0"/>
              </a:rPr>
              <a:t>Analysis &amp; Design of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1600200"/>
            <a:ext cx="51816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Century Gothic" pitchFamily="34" charset="0"/>
              </a:rPr>
              <a:t>Prepared by:-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Century Gothic" pitchFamily="34" charset="0"/>
              </a:rPr>
              <a:t>	</a:t>
            </a:r>
            <a:r>
              <a:rPr lang="en-US" sz="2400" dirty="0" err="1">
                <a:latin typeface="Century Gothic" pitchFamily="34" charset="0"/>
              </a:rPr>
              <a:t>Sagar</a:t>
            </a:r>
            <a:r>
              <a:rPr lang="en-US" sz="2400" dirty="0">
                <a:latin typeface="Century Gothic" pitchFamily="34" charset="0"/>
              </a:rPr>
              <a:t> </a:t>
            </a:r>
            <a:r>
              <a:rPr lang="en-US" sz="2400" dirty="0" err="1">
                <a:latin typeface="Century Gothic" pitchFamily="34" charset="0"/>
              </a:rPr>
              <a:t>Virani</a:t>
            </a:r>
            <a:r>
              <a:rPr lang="en-US" sz="2400" dirty="0">
                <a:latin typeface="Century Gothic" pitchFamily="34" charset="0"/>
              </a:rPr>
              <a:t>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Century Gothic" pitchFamily="34" charset="0"/>
              </a:rPr>
              <a:t>	Assistant Professor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Century Gothic" pitchFamily="34" charset="0"/>
              </a:rPr>
              <a:t>	Computer 	Engineering 	Department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Century Gothic" pitchFamily="34" charset="0"/>
              </a:rPr>
              <a:t>	VVP Engineering College</a:t>
            </a:r>
          </a:p>
        </p:txBody>
      </p:sp>
      <p:pic>
        <p:nvPicPr>
          <p:cNvPr id="4" name="Picture 3" descr="C:\Users\vvpstaff\Desktop\cs161logo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630805"/>
            <a:ext cx="2963545" cy="2931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EDAFA8-2BB7-4FF1-BE37-71F9B668977D}"/>
              </a:ext>
            </a:extLst>
          </p:cNvPr>
          <p:cNvSpPr txBox="1"/>
          <p:nvPr/>
        </p:nvSpPr>
        <p:spPr>
          <a:xfrm>
            <a:off x="457200" y="1143000"/>
            <a:ext cx="3124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latin typeface="Century Gothic" pitchFamily="34" charset="0"/>
              </a:rPr>
              <a:t>Chained Matrix Multiplication Problem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66632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Chained Matrix Multiplication Problem</a:t>
            </a: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CF78DD-7EAC-45E9-8942-81122889CE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We construct a table </a:t>
            </a:r>
            <a:r>
              <a:rPr lang="en-US" altLang="en-US" sz="16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m</a:t>
            </a:r>
            <a:r>
              <a:rPr lang="en-US" sz="1600" baseline="-25000" dirty="0" err="1">
                <a:latin typeface="Century Gothic" panose="020B0502020202020204" pitchFamily="34" charset="0"/>
              </a:rPr>
              <a:t>ij</a:t>
            </a:r>
            <a:r>
              <a:rPr lang="en-US" sz="1600" baseline="-25000" dirty="0">
                <a:latin typeface="Century Gothic" panose="020B0502020202020204" pitchFamily="34" charset="0"/>
              </a:rPr>
              <a:t> </a:t>
            </a:r>
            <a:r>
              <a:rPr lang="en-US" altLang="en-US" sz="1600" dirty="0">
                <a:latin typeface="Century Gothic" panose="020B0502020202020204" pitchFamily="34" charset="0"/>
              </a:rPr>
              <a:t>where </a:t>
            </a:r>
            <a:r>
              <a:rPr lang="en-US" altLang="en-US" sz="16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m</a:t>
            </a:r>
            <a:r>
              <a:rPr lang="en-US" sz="1600" baseline="-25000" dirty="0" err="1">
                <a:latin typeface="Century Gothic" panose="020B0502020202020204" pitchFamily="34" charset="0"/>
              </a:rPr>
              <a:t>ij</a:t>
            </a:r>
            <a:r>
              <a:rPr lang="en-US" sz="1600" baseline="-25000" dirty="0">
                <a:latin typeface="Century Gothic" panose="020B0502020202020204" pitchFamily="34" charset="0"/>
              </a:rPr>
              <a:t>  </a:t>
            </a:r>
            <a:r>
              <a:rPr lang="en-US" altLang="en-US" sz="1600" dirty="0">
                <a:latin typeface="Century Gothic" panose="020B0502020202020204" pitchFamily="34" charset="0"/>
              </a:rPr>
              <a:t>give the optimal solution – that is, required number of scalar multiplications – for the part</a:t>
            </a:r>
            <a:r>
              <a:rPr lang="en-US" sz="1600" dirty="0">
                <a:latin typeface="Century Gothic" panose="020B0502020202020204" pitchFamily="34" charset="0"/>
              </a:rPr>
              <a:t>  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(</a:t>
            </a:r>
            <a:r>
              <a:rPr lang="en-US" sz="1600" dirty="0">
                <a:latin typeface="Century Gothic" panose="020B0502020202020204" pitchFamily="34" charset="0"/>
              </a:rPr>
              <a:t>M</a:t>
            </a:r>
            <a:r>
              <a:rPr lang="en-US" sz="1600" baseline="-25000" dirty="0">
                <a:latin typeface="Century Gothic" panose="020B0502020202020204" pitchFamily="34" charset="0"/>
              </a:rPr>
              <a:t>i 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M</a:t>
            </a:r>
            <a:r>
              <a:rPr lang="en-US" sz="1600" baseline="-25000" dirty="0" err="1">
                <a:latin typeface="Century Gothic" panose="020B0502020202020204" pitchFamily="34" charset="0"/>
              </a:rPr>
              <a:t>i</a:t>
            </a:r>
            <a:r>
              <a:rPr lang="en-US" sz="1600" baseline="-25000" dirty="0">
                <a:latin typeface="Century Gothic" panose="020B0502020202020204" pitchFamily="34" charset="0"/>
              </a:rPr>
              <a:t> + 1</a:t>
            </a:r>
            <a:r>
              <a:rPr lang="en-US" sz="1600" dirty="0">
                <a:latin typeface="Century Gothic" panose="020B0502020202020204" pitchFamily="34" charset="0"/>
              </a:rPr>
              <a:t> … </a:t>
            </a:r>
            <a:r>
              <a:rPr lang="en-US" sz="1600" dirty="0" err="1">
                <a:latin typeface="Century Gothic" panose="020B0502020202020204" pitchFamily="34" charset="0"/>
              </a:rPr>
              <a:t>M</a:t>
            </a:r>
            <a:r>
              <a:rPr lang="en-US" sz="1600" baseline="-25000" dirty="0" err="1">
                <a:latin typeface="Century Gothic" panose="020B0502020202020204" pitchFamily="34" charset="0"/>
              </a:rPr>
              <a:t>j</a:t>
            </a:r>
            <a:r>
              <a:rPr lang="en-US" sz="1600" dirty="0">
                <a:latin typeface="Century Gothic" panose="020B0502020202020204" pitchFamily="34" charset="0"/>
              </a:rPr>
              <a:t>) of the required product.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The solution of the original problem is thus given by 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m</a:t>
            </a:r>
            <a:r>
              <a:rPr lang="en-US" sz="1600" baseline="-25000" dirty="0">
                <a:latin typeface="Century Gothic" panose="020B0502020202020204" pitchFamily="34" charset="0"/>
              </a:rPr>
              <a:t>1n</a:t>
            </a:r>
            <a:r>
              <a:rPr lang="en-US" altLang="en-US" sz="1600" dirty="0">
                <a:latin typeface="Century Gothic" panose="020B0502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We build the table diagonal by diagonal.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1600" dirty="0">
              <a:latin typeface="Century Gothic" panose="020B0502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altLang="en-US" sz="1600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1600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1600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  </a:t>
            </a:r>
          </a:p>
          <a:p>
            <a:pPr algn="just">
              <a:lnSpc>
                <a:spcPct val="150000"/>
              </a:lnSpc>
            </a:pPr>
            <a:endParaRPr lang="en-US" altLang="en-US" sz="1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83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Chained Matrix Multiplication Problem</a:t>
            </a: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CF78DD-7EAC-45E9-8942-81122889CE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Example: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A is 13 x 5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B is 5 x 89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C is 89 x 3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D is 3 x 34.</a:t>
            </a:r>
          </a:p>
          <a:p>
            <a:pPr algn="just">
              <a:lnSpc>
                <a:spcPct val="150000"/>
              </a:lnSpc>
            </a:pPr>
            <a:endParaRPr lang="en-US" altLang="en-US" sz="1600" dirty="0">
              <a:latin typeface="Century Gothic" panose="020B0502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s = 0 : 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m</a:t>
            </a:r>
            <a:r>
              <a:rPr lang="en-US" sz="1600" baseline="-25000" dirty="0">
                <a:latin typeface="Century Gothic" panose="020B0502020202020204" pitchFamily="34" charset="0"/>
              </a:rPr>
              <a:t>i, </a:t>
            </a:r>
            <a:r>
              <a:rPr lang="en-US" sz="1600" baseline="-25000" dirty="0" err="1">
                <a:latin typeface="Century Gothic" panose="020B0502020202020204" pitchFamily="34" charset="0"/>
              </a:rPr>
              <a:t>i</a:t>
            </a:r>
            <a:r>
              <a:rPr lang="en-US" sz="1600" baseline="-25000">
                <a:solidFill>
                  <a:prstClr val="black"/>
                </a:solidFill>
                <a:latin typeface="Century Gothic" panose="020B0502020202020204" pitchFamily="34" charset="0"/>
              </a:rPr>
              <a:t> 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= 0.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n-US" altLang="en-US" sz="16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m</a:t>
            </a:r>
            <a:r>
              <a:rPr lang="en-US" sz="1600" baseline="-25000" dirty="0" err="1">
                <a:latin typeface="Century Gothic" panose="020B0502020202020204" pitchFamily="34" charset="0"/>
              </a:rPr>
              <a:t>AA</a:t>
            </a:r>
            <a:r>
              <a:rPr lang="en-US" sz="1600" baseline="-25000" dirty="0">
                <a:solidFill>
                  <a:prstClr val="black"/>
                </a:solidFill>
                <a:latin typeface="Century Gothic" panose="020B0502020202020204" pitchFamily="34" charset="0"/>
              </a:rPr>
              <a:t> 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= </a:t>
            </a:r>
            <a:r>
              <a:rPr lang="en-US" altLang="en-US" sz="16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m</a:t>
            </a:r>
            <a:r>
              <a:rPr lang="en-US" sz="1600" baseline="-25000" dirty="0" err="1">
                <a:latin typeface="Century Gothic" panose="020B0502020202020204" pitchFamily="34" charset="0"/>
              </a:rPr>
              <a:t>BB</a:t>
            </a:r>
            <a:r>
              <a:rPr lang="en-US" sz="1600" baseline="-25000" dirty="0">
                <a:solidFill>
                  <a:prstClr val="black"/>
                </a:solidFill>
                <a:latin typeface="Century Gothic" panose="020B0502020202020204" pitchFamily="34" charset="0"/>
              </a:rPr>
              <a:t> 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= </a:t>
            </a:r>
            <a:r>
              <a:rPr lang="en-US" altLang="en-US" sz="16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m</a:t>
            </a:r>
            <a:r>
              <a:rPr lang="en-US" sz="1600" baseline="-25000" dirty="0" err="1">
                <a:latin typeface="Century Gothic" panose="020B0502020202020204" pitchFamily="34" charset="0"/>
              </a:rPr>
              <a:t>CC</a:t>
            </a:r>
            <a:r>
              <a:rPr lang="en-US" sz="1600" baseline="-25000" dirty="0">
                <a:solidFill>
                  <a:prstClr val="black"/>
                </a:solidFill>
                <a:latin typeface="Century Gothic" panose="020B0502020202020204" pitchFamily="34" charset="0"/>
              </a:rPr>
              <a:t> 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= </a:t>
            </a:r>
            <a:r>
              <a:rPr lang="en-US" altLang="en-US" sz="16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m</a:t>
            </a:r>
            <a:r>
              <a:rPr lang="en-US" sz="1600" baseline="-25000" dirty="0" err="1">
                <a:latin typeface="Century Gothic" panose="020B0502020202020204" pitchFamily="34" charset="0"/>
              </a:rPr>
              <a:t>DD</a:t>
            </a:r>
            <a:r>
              <a:rPr lang="en-US" sz="1600" baseline="-25000" dirty="0">
                <a:solidFill>
                  <a:prstClr val="black"/>
                </a:solidFill>
                <a:latin typeface="Century Gothic" panose="020B0502020202020204" pitchFamily="34" charset="0"/>
              </a:rPr>
              <a:t> 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= 0 0</a:t>
            </a:r>
          </a:p>
          <a:p>
            <a:pPr algn="just">
              <a:lnSpc>
                <a:spcPct val="150000"/>
              </a:lnSpc>
            </a:pPr>
            <a:endParaRPr lang="en-US" altLang="en-US" sz="1600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altLang="en-US" sz="1600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1600" dirty="0">
              <a:latin typeface="Century Gothic" panose="020B0502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altLang="en-US" sz="1600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1600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1600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  </a:t>
            </a:r>
          </a:p>
          <a:p>
            <a:pPr algn="just">
              <a:lnSpc>
                <a:spcPct val="150000"/>
              </a:lnSpc>
            </a:pPr>
            <a:endParaRPr lang="en-US" altLang="en-US" sz="1600" dirty="0">
              <a:latin typeface="Century Gothic" panose="020B0502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70102D3-3BF8-44BA-9296-1F35E57163EF}"/>
              </a:ext>
            </a:extLst>
          </p:cNvPr>
          <p:cNvSpPr txBox="1"/>
          <p:nvPr/>
        </p:nvSpPr>
        <p:spPr>
          <a:xfrm>
            <a:off x="4038600" y="15240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CE5A66-29A5-4374-AA02-8F39F96D231C}"/>
              </a:ext>
            </a:extLst>
          </p:cNvPr>
          <p:cNvSpPr txBox="1"/>
          <p:nvPr/>
        </p:nvSpPr>
        <p:spPr>
          <a:xfrm>
            <a:off x="2590800" y="206585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E95C67C-D5A2-4360-94C2-68912526AD4B}"/>
              </a:ext>
            </a:extLst>
          </p:cNvPr>
          <p:cNvSpPr txBox="1"/>
          <p:nvPr/>
        </p:nvSpPr>
        <p:spPr>
          <a:xfrm>
            <a:off x="2590800" y="2480846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4360353-02CC-41F7-871F-8E3A0E3E4CB2}"/>
              </a:ext>
            </a:extLst>
          </p:cNvPr>
          <p:cNvSpPr txBox="1"/>
          <p:nvPr/>
        </p:nvSpPr>
        <p:spPr>
          <a:xfrm>
            <a:off x="2590800" y="2938046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C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6846AFA-F75C-4DF2-A7D1-9657A58729D4}"/>
              </a:ext>
            </a:extLst>
          </p:cNvPr>
          <p:cNvSpPr txBox="1"/>
          <p:nvPr/>
        </p:nvSpPr>
        <p:spPr>
          <a:xfrm>
            <a:off x="2590800" y="3395246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00DB0C5-50C9-440C-A30A-F8C6BA0F25DB}"/>
              </a:ext>
            </a:extLst>
          </p:cNvPr>
          <p:cNvSpPr txBox="1"/>
          <p:nvPr/>
        </p:nvSpPr>
        <p:spPr>
          <a:xfrm>
            <a:off x="3276600" y="15240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3F2BE7D-62D3-48F1-8306-71C9D1F3F537}"/>
              </a:ext>
            </a:extLst>
          </p:cNvPr>
          <p:cNvSpPr txBox="1"/>
          <p:nvPr/>
        </p:nvSpPr>
        <p:spPr>
          <a:xfrm>
            <a:off x="4724400" y="15240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C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D17879E-B592-4F4B-B1AF-53B5D28612AF}"/>
              </a:ext>
            </a:extLst>
          </p:cNvPr>
          <p:cNvSpPr txBox="1"/>
          <p:nvPr/>
        </p:nvSpPr>
        <p:spPr>
          <a:xfrm>
            <a:off x="5410200" y="15240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5FC1E7A-60AE-42E0-BE6F-E9BBB3BD9BC1}"/>
              </a:ext>
            </a:extLst>
          </p:cNvPr>
          <p:cNvSpPr txBox="1"/>
          <p:nvPr/>
        </p:nvSpPr>
        <p:spPr>
          <a:xfrm>
            <a:off x="31242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FDE9242-5560-4696-A0B8-FF92116F661E}"/>
              </a:ext>
            </a:extLst>
          </p:cNvPr>
          <p:cNvSpPr txBox="1"/>
          <p:nvPr/>
        </p:nvSpPr>
        <p:spPr>
          <a:xfrm>
            <a:off x="3838136" y="2480846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6B70E27-1CC9-4797-A876-EB8EA30041F1}"/>
              </a:ext>
            </a:extLst>
          </p:cNvPr>
          <p:cNvSpPr txBox="1"/>
          <p:nvPr/>
        </p:nvSpPr>
        <p:spPr>
          <a:xfrm>
            <a:off x="4557932" y="2938046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77ED021-DD53-4B2D-8FC1-94452197E274}"/>
              </a:ext>
            </a:extLst>
          </p:cNvPr>
          <p:cNvSpPr txBox="1"/>
          <p:nvPr/>
        </p:nvSpPr>
        <p:spPr>
          <a:xfrm>
            <a:off x="5223804" y="33528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612C02-7212-4E69-BDD5-2A255E7DD9DC}"/>
              </a:ext>
            </a:extLst>
          </p:cNvPr>
          <p:cNvSpPr txBox="1"/>
          <p:nvPr/>
        </p:nvSpPr>
        <p:spPr>
          <a:xfrm>
            <a:off x="5715000" y="3547646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s = 0</a:t>
            </a:r>
          </a:p>
        </p:txBody>
      </p:sp>
    </p:spTree>
    <p:extLst>
      <p:ext uri="{BB962C8B-B14F-4D97-AF65-F5344CB8AC3E}">
        <p14:creationId xmlns:p14="http://schemas.microsoft.com/office/powerpoint/2010/main" val="54977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  <p:bldP spid="66" grpId="0"/>
      <p:bldP spid="67" grpId="0"/>
      <p:bldP spid="6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Chained Matrix Multiplication Problem</a:t>
            </a: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CF78DD-7EAC-45E9-8942-81122889CE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Example: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A is 13 x 5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B is 5 x 89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C is 89 x 3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D is 3 x 34.</a:t>
            </a:r>
          </a:p>
          <a:p>
            <a:pPr algn="just">
              <a:lnSpc>
                <a:spcPct val="150000"/>
              </a:lnSpc>
            </a:pPr>
            <a:endParaRPr lang="en-US" altLang="en-US" sz="1600" dirty="0">
              <a:latin typeface="Century Gothic" panose="020B0502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s = 1 : 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m</a:t>
            </a:r>
            <a:r>
              <a:rPr lang="en-US" sz="1600" baseline="-25000" dirty="0">
                <a:latin typeface="Century Gothic" panose="020B0502020202020204" pitchFamily="34" charset="0"/>
              </a:rPr>
              <a:t>i, </a:t>
            </a:r>
            <a:r>
              <a:rPr lang="en-US" sz="1600" baseline="-25000" dirty="0" err="1">
                <a:latin typeface="Century Gothic" panose="020B0502020202020204" pitchFamily="34" charset="0"/>
              </a:rPr>
              <a:t>i</a:t>
            </a:r>
            <a:r>
              <a:rPr lang="en-US" sz="1600" baseline="-25000" dirty="0">
                <a:latin typeface="Century Gothic" panose="020B0502020202020204" pitchFamily="34" charset="0"/>
              </a:rPr>
              <a:t> + 1</a:t>
            </a:r>
            <a:r>
              <a:rPr lang="en-US" sz="1600" baseline="-25000" dirty="0">
                <a:solidFill>
                  <a:prstClr val="black"/>
                </a:solidFill>
                <a:latin typeface="Century Gothic" panose="020B0502020202020204" pitchFamily="34" charset="0"/>
              </a:rPr>
              <a:t> 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= p</a:t>
            </a:r>
            <a:r>
              <a:rPr lang="en-US" sz="1600" baseline="-25000" dirty="0">
                <a:latin typeface="Century Gothic" panose="020B0502020202020204" pitchFamily="34" charset="0"/>
              </a:rPr>
              <a:t>i – 1 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p</a:t>
            </a:r>
            <a:r>
              <a:rPr lang="en-US" sz="1600" baseline="-25000" dirty="0">
                <a:latin typeface="Century Gothic" panose="020B0502020202020204" pitchFamily="34" charset="0"/>
              </a:rPr>
              <a:t>i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 </a:t>
            </a:r>
            <a:r>
              <a:rPr lang="en-US" altLang="en-US" sz="16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p</a:t>
            </a:r>
            <a:r>
              <a:rPr lang="en-US" sz="1600" baseline="-25000" dirty="0" err="1">
                <a:latin typeface="Century Gothic" panose="020B0502020202020204" pitchFamily="34" charset="0"/>
              </a:rPr>
              <a:t>i</a:t>
            </a:r>
            <a:r>
              <a:rPr lang="en-US" sz="1600" baseline="-25000" dirty="0">
                <a:latin typeface="Century Gothic" panose="020B0502020202020204" pitchFamily="34" charset="0"/>
              </a:rPr>
              <a:t> + 1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n-US" altLang="en-US" sz="16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m</a:t>
            </a:r>
            <a:r>
              <a:rPr lang="en-US" sz="1600" baseline="-25000" dirty="0" err="1">
                <a:latin typeface="Century Gothic" panose="020B0502020202020204" pitchFamily="34" charset="0"/>
              </a:rPr>
              <a:t>AB</a:t>
            </a:r>
            <a:r>
              <a:rPr lang="en-US" sz="1600" baseline="-25000" dirty="0">
                <a:solidFill>
                  <a:prstClr val="black"/>
                </a:solidFill>
                <a:latin typeface="Century Gothic" panose="020B0502020202020204" pitchFamily="34" charset="0"/>
              </a:rPr>
              <a:t> 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= 13 x 5 x 89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	       =  5785</a:t>
            </a:r>
            <a:endParaRPr lang="en-US" altLang="en-US" sz="1600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1600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1600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  </a:t>
            </a:r>
          </a:p>
          <a:p>
            <a:pPr algn="just">
              <a:lnSpc>
                <a:spcPct val="150000"/>
              </a:lnSpc>
            </a:pPr>
            <a:endParaRPr lang="en-US" altLang="en-US" sz="1600" dirty="0">
              <a:latin typeface="Century Gothic" panose="020B0502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AF1696-C846-4D47-9EBF-7EC82AECC598}"/>
              </a:ext>
            </a:extLst>
          </p:cNvPr>
          <p:cNvSpPr txBox="1"/>
          <p:nvPr/>
        </p:nvSpPr>
        <p:spPr>
          <a:xfrm>
            <a:off x="4038600" y="15240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EC6C79A-2172-447A-964C-487C7383B130}"/>
              </a:ext>
            </a:extLst>
          </p:cNvPr>
          <p:cNvSpPr txBox="1"/>
          <p:nvPr/>
        </p:nvSpPr>
        <p:spPr>
          <a:xfrm>
            <a:off x="2590800" y="206585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D9DD31C-90F6-4401-A2FC-D6C5C12E5BA7}"/>
              </a:ext>
            </a:extLst>
          </p:cNvPr>
          <p:cNvSpPr txBox="1"/>
          <p:nvPr/>
        </p:nvSpPr>
        <p:spPr>
          <a:xfrm>
            <a:off x="2590800" y="2480846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05144E-2593-4802-951D-F423660F2192}"/>
              </a:ext>
            </a:extLst>
          </p:cNvPr>
          <p:cNvSpPr txBox="1"/>
          <p:nvPr/>
        </p:nvSpPr>
        <p:spPr>
          <a:xfrm>
            <a:off x="2590800" y="2938046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C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28EB2B1-9FDE-4342-9125-DEFDFBAB4439}"/>
              </a:ext>
            </a:extLst>
          </p:cNvPr>
          <p:cNvSpPr txBox="1"/>
          <p:nvPr/>
        </p:nvSpPr>
        <p:spPr>
          <a:xfrm>
            <a:off x="2590800" y="3395246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50F5B26-CEFB-42BE-9F68-1401FE325A0E}"/>
              </a:ext>
            </a:extLst>
          </p:cNvPr>
          <p:cNvSpPr txBox="1"/>
          <p:nvPr/>
        </p:nvSpPr>
        <p:spPr>
          <a:xfrm>
            <a:off x="3276600" y="15240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7D22EC0-9605-4FA9-A806-D1F1C49A2AD0}"/>
              </a:ext>
            </a:extLst>
          </p:cNvPr>
          <p:cNvSpPr txBox="1"/>
          <p:nvPr/>
        </p:nvSpPr>
        <p:spPr>
          <a:xfrm>
            <a:off x="4724400" y="15240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E63123-1127-4301-B7D6-34C5623D17DF}"/>
              </a:ext>
            </a:extLst>
          </p:cNvPr>
          <p:cNvSpPr txBox="1"/>
          <p:nvPr/>
        </p:nvSpPr>
        <p:spPr>
          <a:xfrm>
            <a:off x="5410200" y="15240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AF312F-4615-4359-84A2-32D5F85727AF}"/>
              </a:ext>
            </a:extLst>
          </p:cNvPr>
          <p:cNvSpPr txBox="1"/>
          <p:nvPr/>
        </p:nvSpPr>
        <p:spPr>
          <a:xfrm>
            <a:off x="31242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70AFD98-01E5-4B8F-91DC-9FF7F5E84260}"/>
              </a:ext>
            </a:extLst>
          </p:cNvPr>
          <p:cNvSpPr txBox="1"/>
          <p:nvPr/>
        </p:nvSpPr>
        <p:spPr>
          <a:xfrm>
            <a:off x="3838136" y="2480846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41AAEAA-8D0A-4323-9A2B-A15260546E93}"/>
              </a:ext>
            </a:extLst>
          </p:cNvPr>
          <p:cNvSpPr txBox="1"/>
          <p:nvPr/>
        </p:nvSpPr>
        <p:spPr>
          <a:xfrm>
            <a:off x="4557932" y="2938046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2D8AC18-D1DE-48A1-A6E3-48AD1F2AA0DE}"/>
              </a:ext>
            </a:extLst>
          </p:cNvPr>
          <p:cNvSpPr txBox="1"/>
          <p:nvPr/>
        </p:nvSpPr>
        <p:spPr>
          <a:xfrm>
            <a:off x="5223804" y="33528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9A7411E-B7C1-4716-87D5-EE79DABCA2E2}"/>
              </a:ext>
            </a:extLst>
          </p:cNvPr>
          <p:cNvSpPr txBox="1"/>
          <p:nvPr/>
        </p:nvSpPr>
        <p:spPr>
          <a:xfrm>
            <a:off x="5715000" y="3547646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s = 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A4002F5-B273-404B-ABAE-67E6205837A9}"/>
              </a:ext>
            </a:extLst>
          </p:cNvPr>
          <p:cNvSpPr txBox="1"/>
          <p:nvPr/>
        </p:nvSpPr>
        <p:spPr>
          <a:xfrm>
            <a:off x="3824068" y="2065608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entury Gothic" panose="020B0502020202020204" pitchFamily="34" charset="0"/>
              </a:rPr>
              <a:t>5785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1AF747C-EF33-4B66-B52E-DCF658A8293D}"/>
              </a:ext>
            </a:extLst>
          </p:cNvPr>
          <p:cNvSpPr txBox="1"/>
          <p:nvPr/>
        </p:nvSpPr>
        <p:spPr>
          <a:xfrm>
            <a:off x="5715000" y="31242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s = 1</a:t>
            </a:r>
          </a:p>
        </p:txBody>
      </p:sp>
    </p:spTree>
    <p:extLst>
      <p:ext uri="{BB962C8B-B14F-4D97-AF65-F5344CB8AC3E}">
        <p14:creationId xmlns:p14="http://schemas.microsoft.com/office/powerpoint/2010/main" val="63196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Chained Matrix Multiplication Problem</a:t>
            </a: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CF78DD-7EAC-45E9-8942-81122889CE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Example: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A is 13 x 5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B is 5 x 89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C is 89 x 3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D is 3 x 34.</a:t>
            </a:r>
          </a:p>
          <a:p>
            <a:pPr algn="just">
              <a:lnSpc>
                <a:spcPct val="150000"/>
              </a:lnSpc>
            </a:pPr>
            <a:endParaRPr lang="en-US" altLang="en-US" sz="1600" dirty="0">
              <a:latin typeface="Century Gothic" panose="020B0502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s = 1 : 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m</a:t>
            </a:r>
            <a:r>
              <a:rPr lang="en-US" sz="1600" baseline="-25000" dirty="0">
                <a:latin typeface="Century Gothic" panose="020B0502020202020204" pitchFamily="34" charset="0"/>
              </a:rPr>
              <a:t>i, </a:t>
            </a:r>
            <a:r>
              <a:rPr lang="en-US" sz="1600" baseline="-25000" dirty="0" err="1">
                <a:latin typeface="Century Gothic" panose="020B0502020202020204" pitchFamily="34" charset="0"/>
              </a:rPr>
              <a:t>i</a:t>
            </a:r>
            <a:r>
              <a:rPr lang="en-US" sz="1600" baseline="-25000" dirty="0">
                <a:latin typeface="Century Gothic" panose="020B0502020202020204" pitchFamily="34" charset="0"/>
              </a:rPr>
              <a:t> + 1</a:t>
            </a:r>
            <a:r>
              <a:rPr lang="en-US" sz="1600" baseline="-25000" dirty="0">
                <a:solidFill>
                  <a:prstClr val="black"/>
                </a:solidFill>
                <a:latin typeface="Century Gothic" panose="020B0502020202020204" pitchFamily="34" charset="0"/>
              </a:rPr>
              <a:t> 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= p</a:t>
            </a:r>
            <a:r>
              <a:rPr lang="en-US" sz="1600" baseline="-25000" dirty="0">
                <a:latin typeface="Century Gothic" panose="020B0502020202020204" pitchFamily="34" charset="0"/>
              </a:rPr>
              <a:t>i – 1 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p</a:t>
            </a:r>
            <a:r>
              <a:rPr lang="en-US" sz="1600" baseline="-25000" dirty="0">
                <a:latin typeface="Century Gothic" panose="020B0502020202020204" pitchFamily="34" charset="0"/>
              </a:rPr>
              <a:t>i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 </a:t>
            </a:r>
            <a:r>
              <a:rPr lang="en-US" altLang="en-US" sz="16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p</a:t>
            </a:r>
            <a:r>
              <a:rPr lang="en-US" sz="1600" baseline="-25000" dirty="0" err="1">
                <a:latin typeface="Century Gothic" panose="020B0502020202020204" pitchFamily="34" charset="0"/>
              </a:rPr>
              <a:t>i</a:t>
            </a:r>
            <a:r>
              <a:rPr lang="en-US" sz="1600" baseline="-25000" dirty="0">
                <a:latin typeface="Century Gothic" panose="020B0502020202020204" pitchFamily="34" charset="0"/>
              </a:rPr>
              <a:t> + 1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n-US" altLang="en-US" sz="16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m</a:t>
            </a:r>
            <a:r>
              <a:rPr lang="en-US" sz="1600" baseline="-25000" dirty="0" err="1">
                <a:latin typeface="Century Gothic" panose="020B0502020202020204" pitchFamily="34" charset="0"/>
              </a:rPr>
              <a:t>AB</a:t>
            </a:r>
            <a:r>
              <a:rPr lang="en-US" sz="1600" baseline="-25000" dirty="0">
                <a:solidFill>
                  <a:prstClr val="black"/>
                </a:solidFill>
                <a:latin typeface="Century Gothic" panose="020B0502020202020204" pitchFamily="34" charset="0"/>
              </a:rPr>
              <a:t> 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= 13 x 5 x 89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	       =  5785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	 </a:t>
            </a:r>
            <a:r>
              <a:rPr lang="en-US" altLang="en-US" sz="16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m</a:t>
            </a:r>
            <a:r>
              <a:rPr lang="en-US" sz="1600" baseline="-25000" dirty="0" err="1">
                <a:latin typeface="Century Gothic" panose="020B0502020202020204" pitchFamily="34" charset="0"/>
              </a:rPr>
              <a:t>BC</a:t>
            </a:r>
            <a:r>
              <a:rPr lang="en-US" sz="1600" baseline="-25000" dirty="0">
                <a:solidFill>
                  <a:prstClr val="black"/>
                </a:solidFill>
                <a:latin typeface="Century Gothic" panose="020B0502020202020204" pitchFamily="34" charset="0"/>
              </a:rPr>
              <a:t> 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= 5 x 89 x 3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	       =  1335</a:t>
            </a:r>
            <a:endParaRPr lang="en-US" altLang="en-US" sz="1600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1600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1600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  </a:t>
            </a:r>
          </a:p>
          <a:p>
            <a:pPr algn="just">
              <a:lnSpc>
                <a:spcPct val="150000"/>
              </a:lnSpc>
            </a:pPr>
            <a:endParaRPr lang="en-US" altLang="en-US" sz="1600" dirty="0">
              <a:latin typeface="Century Gothic" panose="020B0502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42A9C2-00FB-43A0-AC13-32BB15658A16}"/>
              </a:ext>
            </a:extLst>
          </p:cNvPr>
          <p:cNvSpPr txBox="1"/>
          <p:nvPr/>
        </p:nvSpPr>
        <p:spPr>
          <a:xfrm>
            <a:off x="4529796" y="2489054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entury Gothic" panose="020B0502020202020204" pitchFamily="34" charset="0"/>
              </a:rPr>
              <a:t>1335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9E881DA-161C-47EA-9E98-EBF7A80C5C7E}"/>
              </a:ext>
            </a:extLst>
          </p:cNvPr>
          <p:cNvSpPr txBox="1"/>
          <p:nvPr/>
        </p:nvSpPr>
        <p:spPr>
          <a:xfrm>
            <a:off x="4038600" y="15240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1051EE4-9BD5-4286-AD84-9550E45832B3}"/>
              </a:ext>
            </a:extLst>
          </p:cNvPr>
          <p:cNvSpPr txBox="1"/>
          <p:nvPr/>
        </p:nvSpPr>
        <p:spPr>
          <a:xfrm>
            <a:off x="2590800" y="206585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46A0CEB-09A6-4E74-9CC6-C9FC94FF8AE4}"/>
              </a:ext>
            </a:extLst>
          </p:cNvPr>
          <p:cNvSpPr txBox="1"/>
          <p:nvPr/>
        </p:nvSpPr>
        <p:spPr>
          <a:xfrm>
            <a:off x="2590800" y="2480846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B15ED4C-C33B-4ED8-999C-51B206020439}"/>
              </a:ext>
            </a:extLst>
          </p:cNvPr>
          <p:cNvSpPr txBox="1"/>
          <p:nvPr/>
        </p:nvSpPr>
        <p:spPr>
          <a:xfrm>
            <a:off x="2590800" y="2938046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C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A424B86-1EAD-4DD1-B06B-B9FCC9DA0EBB}"/>
              </a:ext>
            </a:extLst>
          </p:cNvPr>
          <p:cNvSpPr txBox="1"/>
          <p:nvPr/>
        </p:nvSpPr>
        <p:spPr>
          <a:xfrm>
            <a:off x="2590800" y="3395246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ADBE78D-E925-4A03-B5EB-A451F3996C24}"/>
              </a:ext>
            </a:extLst>
          </p:cNvPr>
          <p:cNvSpPr txBox="1"/>
          <p:nvPr/>
        </p:nvSpPr>
        <p:spPr>
          <a:xfrm>
            <a:off x="3276600" y="15240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326C057-F9C2-4BDE-B6E1-795AAEBA22D7}"/>
              </a:ext>
            </a:extLst>
          </p:cNvPr>
          <p:cNvSpPr txBox="1"/>
          <p:nvPr/>
        </p:nvSpPr>
        <p:spPr>
          <a:xfrm>
            <a:off x="4724400" y="15240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C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BF91796-61E3-402B-AC05-89C781ADAD12}"/>
              </a:ext>
            </a:extLst>
          </p:cNvPr>
          <p:cNvSpPr txBox="1"/>
          <p:nvPr/>
        </p:nvSpPr>
        <p:spPr>
          <a:xfrm>
            <a:off x="5410200" y="15240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D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C03ADFC-0196-4D1B-B7A1-05BBBED2EF77}"/>
              </a:ext>
            </a:extLst>
          </p:cNvPr>
          <p:cNvSpPr txBox="1"/>
          <p:nvPr/>
        </p:nvSpPr>
        <p:spPr>
          <a:xfrm>
            <a:off x="3124200" y="20574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E1F9467-660D-4308-82EE-D12CD4AF143D}"/>
              </a:ext>
            </a:extLst>
          </p:cNvPr>
          <p:cNvSpPr txBox="1"/>
          <p:nvPr/>
        </p:nvSpPr>
        <p:spPr>
          <a:xfrm>
            <a:off x="3838136" y="2480846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6AA6501-1270-4BE3-8E00-AF4D5FD5D944}"/>
              </a:ext>
            </a:extLst>
          </p:cNvPr>
          <p:cNvSpPr txBox="1"/>
          <p:nvPr/>
        </p:nvSpPr>
        <p:spPr>
          <a:xfrm>
            <a:off x="4557932" y="2938046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47CA33E-9C70-4F0D-8EED-9F33D7486B3D}"/>
              </a:ext>
            </a:extLst>
          </p:cNvPr>
          <p:cNvSpPr txBox="1"/>
          <p:nvPr/>
        </p:nvSpPr>
        <p:spPr>
          <a:xfrm>
            <a:off x="5223804" y="33528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9C31157-CADD-4D6A-A74E-1B4507409BB3}"/>
              </a:ext>
            </a:extLst>
          </p:cNvPr>
          <p:cNvSpPr txBox="1"/>
          <p:nvPr/>
        </p:nvSpPr>
        <p:spPr>
          <a:xfrm>
            <a:off x="5715000" y="3547646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s = 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45E906F-6AC8-433B-A653-0EF021F03A80}"/>
              </a:ext>
            </a:extLst>
          </p:cNvPr>
          <p:cNvSpPr txBox="1"/>
          <p:nvPr/>
        </p:nvSpPr>
        <p:spPr>
          <a:xfrm>
            <a:off x="3824068" y="2065608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5785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9BE2C93-358E-43CB-BE42-AEEAF0092561}"/>
              </a:ext>
            </a:extLst>
          </p:cNvPr>
          <p:cNvSpPr txBox="1"/>
          <p:nvPr/>
        </p:nvSpPr>
        <p:spPr>
          <a:xfrm>
            <a:off x="5715000" y="31242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s = 1</a:t>
            </a:r>
          </a:p>
        </p:txBody>
      </p:sp>
    </p:spTree>
    <p:extLst>
      <p:ext uri="{BB962C8B-B14F-4D97-AF65-F5344CB8AC3E}">
        <p14:creationId xmlns:p14="http://schemas.microsoft.com/office/powerpoint/2010/main" val="175828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Chained Matrix Multiplication Problem</a:t>
            </a: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CF78DD-7EAC-45E9-8942-81122889CE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Example: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A is 13 x 5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B is 5 x 89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C is 89 x 3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D is 3 x 34.</a:t>
            </a:r>
          </a:p>
          <a:p>
            <a:pPr algn="just">
              <a:lnSpc>
                <a:spcPct val="150000"/>
              </a:lnSpc>
            </a:pPr>
            <a:endParaRPr lang="en-US" altLang="en-US" sz="1600" dirty="0">
              <a:latin typeface="Century Gothic" panose="020B0502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s = 1 : 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m</a:t>
            </a:r>
            <a:r>
              <a:rPr lang="en-US" sz="1600" baseline="-25000" dirty="0">
                <a:latin typeface="Century Gothic" panose="020B0502020202020204" pitchFamily="34" charset="0"/>
              </a:rPr>
              <a:t>i, </a:t>
            </a:r>
            <a:r>
              <a:rPr lang="en-US" sz="1600" baseline="-25000" dirty="0" err="1">
                <a:latin typeface="Century Gothic" panose="020B0502020202020204" pitchFamily="34" charset="0"/>
              </a:rPr>
              <a:t>i</a:t>
            </a:r>
            <a:r>
              <a:rPr lang="en-US" sz="1600" baseline="-25000" dirty="0">
                <a:latin typeface="Century Gothic" panose="020B0502020202020204" pitchFamily="34" charset="0"/>
              </a:rPr>
              <a:t> + 1</a:t>
            </a:r>
            <a:r>
              <a:rPr lang="en-US" sz="1600" baseline="-25000" dirty="0">
                <a:solidFill>
                  <a:prstClr val="black"/>
                </a:solidFill>
                <a:latin typeface="Century Gothic" panose="020B0502020202020204" pitchFamily="34" charset="0"/>
              </a:rPr>
              <a:t> 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= p</a:t>
            </a:r>
            <a:r>
              <a:rPr lang="en-US" sz="1600" baseline="-25000" dirty="0">
                <a:latin typeface="Century Gothic" panose="020B0502020202020204" pitchFamily="34" charset="0"/>
              </a:rPr>
              <a:t>i – 1 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p</a:t>
            </a:r>
            <a:r>
              <a:rPr lang="en-US" sz="1600" baseline="-25000" dirty="0">
                <a:latin typeface="Century Gothic" panose="020B0502020202020204" pitchFamily="34" charset="0"/>
              </a:rPr>
              <a:t>i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 </a:t>
            </a:r>
            <a:r>
              <a:rPr lang="en-US" altLang="en-US" sz="16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p</a:t>
            </a:r>
            <a:r>
              <a:rPr lang="en-US" sz="1600" baseline="-25000" dirty="0" err="1">
                <a:latin typeface="Century Gothic" panose="020B0502020202020204" pitchFamily="34" charset="0"/>
              </a:rPr>
              <a:t>i</a:t>
            </a:r>
            <a:r>
              <a:rPr lang="en-US" sz="1600" baseline="-25000" dirty="0">
                <a:latin typeface="Century Gothic" panose="020B0502020202020204" pitchFamily="34" charset="0"/>
              </a:rPr>
              <a:t> + 1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n-US" altLang="en-US" sz="16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m</a:t>
            </a:r>
            <a:r>
              <a:rPr lang="en-US" sz="1600" baseline="-25000" dirty="0" err="1">
                <a:latin typeface="Century Gothic" panose="020B0502020202020204" pitchFamily="34" charset="0"/>
              </a:rPr>
              <a:t>AB</a:t>
            </a:r>
            <a:r>
              <a:rPr lang="en-US" sz="1600" baseline="-25000" dirty="0">
                <a:solidFill>
                  <a:prstClr val="black"/>
                </a:solidFill>
                <a:latin typeface="Century Gothic" panose="020B0502020202020204" pitchFamily="34" charset="0"/>
              </a:rPr>
              <a:t> 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= 13 x 5 x 89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	       =  5785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	 </a:t>
            </a:r>
            <a:r>
              <a:rPr lang="en-US" altLang="en-US" sz="16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m</a:t>
            </a:r>
            <a:r>
              <a:rPr lang="en-US" sz="1600" baseline="-25000" dirty="0" err="1">
                <a:latin typeface="Century Gothic" panose="020B0502020202020204" pitchFamily="34" charset="0"/>
              </a:rPr>
              <a:t>BC</a:t>
            </a:r>
            <a:r>
              <a:rPr lang="en-US" sz="1600" baseline="-25000" dirty="0">
                <a:solidFill>
                  <a:prstClr val="black"/>
                </a:solidFill>
                <a:latin typeface="Century Gothic" panose="020B0502020202020204" pitchFamily="34" charset="0"/>
              </a:rPr>
              <a:t> 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= 5 x 89 x 3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	       =  1335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	 </a:t>
            </a:r>
            <a:r>
              <a:rPr lang="en-US" altLang="en-US" sz="16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m</a:t>
            </a:r>
            <a:r>
              <a:rPr lang="en-US" sz="1600" baseline="-25000" dirty="0" err="1">
                <a:latin typeface="Century Gothic" panose="020B0502020202020204" pitchFamily="34" charset="0"/>
              </a:rPr>
              <a:t>CD</a:t>
            </a:r>
            <a:r>
              <a:rPr lang="en-US" sz="1600" baseline="-25000" dirty="0">
                <a:solidFill>
                  <a:prstClr val="black"/>
                </a:solidFill>
                <a:latin typeface="Century Gothic" panose="020B0502020202020204" pitchFamily="34" charset="0"/>
              </a:rPr>
              <a:t> 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= 89 x 3 x 34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	       =  9078</a:t>
            </a:r>
            <a:endParaRPr lang="en-US" altLang="en-US" sz="1600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1600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1600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1600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  </a:t>
            </a:r>
          </a:p>
          <a:p>
            <a:pPr algn="just">
              <a:lnSpc>
                <a:spcPct val="150000"/>
              </a:lnSpc>
            </a:pPr>
            <a:endParaRPr lang="en-US" altLang="en-US" sz="1600" dirty="0">
              <a:latin typeface="Century Gothic" panose="020B0502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ED0DBC-4E06-486D-BCA4-735059D7D785}"/>
              </a:ext>
            </a:extLst>
          </p:cNvPr>
          <p:cNvSpPr txBox="1"/>
          <p:nvPr/>
        </p:nvSpPr>
        <p:spPr>
          <a:xfrm>
            <a:off x="5223804" y="2938046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entury Gothic" panose="020B0502020202020204" pitchFamily="34" charset="0"/>
              </a:rPr>
              <a:t>9078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4B9E8BB-4E2F-4339-B6EA-0D0961DC7A33}"/>
              </a:ext>
            </a:extLst>
          </p:cNvPr>
          <p:cNvGrpSpPr/>
          <p:nvPr/>
        </p:nvGrpSpPr>
        <p:grpSpPr>
          <a:xfrm>
            <a:off x="2590800" y="1524000"/>
            <a:ext cx="3810000" cy="2362200"/>
            <a:chOff x="2590800" y="1524000"/>
            <a:chExt cx="3810000" cy="236220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84CB57A-B94B-4A17-8F29-3E5605FF3FA7}"/>
                </a:ext>
              </a:extLst>
            </p:cNvPr>
            <p:cNvSpPr txBox="1"/>
            <p:nvPr/>
          </p:nvSpPr>
          <p:spPr>
            <a:xfrm>
              <a:off x="4529796" y="2489054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entury Gothic" panose="020B0502020202020204" pitchFamily="34" charset="0"/>
                </a:rPr>
                <a:t>1335</a:t>
              </a: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F233484-DFD0-40E7-96DA-FCEE773018A2}"/>
                </a:ext>
              </a:extLst>
            </p:cNvPr>
            <p:cNvGrpSpPr/>
            <p:nvPr/>
          </p:nvGrpSpPr>
          <p:grpSpPr>
            <a:xfrm>
              <a:off x="2590800" y="1524000"/>
              <a:ext cx="3810000" cy="2362200"/>
              <a:chOff x="2590800" y="1524000"/>
              <a:chExt cx="3810000" cy="2362200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E445622-921C-478C-B05B-718D7C31212D}"/>
                  </a:ext>
                </a:extLst>
              </p:cNvPr>
              <p:cNvSpPr txBox="1"/>
              <p:nvPr/>
            </p:nvSpPr>
            <p:spPr>
              <a:xfrm>
                <a:off x="4038600" y="1524000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B</a:t>
                </a:r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B501D69E-6E83-4549-AE81-E342C71EE8F4}"/>
                  </a:ext>
                </a:extLst>
              </p:cNvPr>
              <p:cNvGrpSpPr/>
              <p:nvPr/>
            </p:nvGrpSpPr>
            <p:grpSpPr>
              <a:xfrm>
                <a:off x="2590800" y="1524000"/>
                <a:ext cx="3810000" cy="2362200"/>
                <a:chOff x="2590800" y="1524000"/>
                <a:chExt cx="3810000" cy="2362200"/>
              </a:xfrm>
            </p:grpSpPr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312CF1A6-31DC-4508-BDFC-2D26BC1EE811}"/>
                    </a:ext>
                  </a:extLst>
                </p:cNvPr>
                <p:cNvSpPr txBox="1"/>
                <p:nvPr/>
              </p:nvSpPr>
              <p:spPr>
                <a:xfrm>
                  <a:off x="2590800" y="2065850"/>
                  <a:ext cx="6858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Century Gothic" panose="020B0502020202020204" pitchFamily="34" charset="0"/>
                    </a:rPr>
                    <a:t>A</a:t>
                  </a:r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B566948-9C53-44F0-A130-27F8A4B1C662}"/>
                    </a:ext>
                  </a:extLst>
                </p:cNvPr>
                <p:cNvSpPr txBox="1"/>
                <p:nvPr/>
              </p:nvSpPr>
              <p:spPr>
                <a:xfrm>
                  <a:off x="2590800" y="2480846"/>
                  <a:ext cx="6858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Century Gothic" panose="020B0502020202020204" pitchFamily="34" charset="0"/>
                    </a:rPr>
                    <a:t>B</a:t>
                  </a: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728946E3-5498-4904-BE94-107ED3694838}"/>
                    </a:ext>
                  </a:extLst>
                </p:cNvPr>
                <p:cNvSpPr txBox="1"/>
                <p:nvPr/>
              </p:nvSpPr>
              <p:spPr>
                <a:xfrm>
                  <a:off x="2590800" y="2938046"/>
                  <a:ext cx="6858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Century Gothic" panose="020B0502020202020204" pitchFamily="34" charset="0"/>
                    </a:rPr>
                    <a:t>C</a:t>
                  </a: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1228525D-2403-46A8-838F-593561040855}"/>
                    </a:ext>
                  </a:extLst>
                </p:cNvPr>
                <p:cNvSpPr txBox="1"/>
                <p:nvPr/>
              </p:nvSpPr>
              <p:spPr>
                <a:xfrm>
                  <a:off x="2590800" y="3395246"/>
                  <a:ext cx="6858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Century Gothic" panose="020B0502020202020204" pitchFamily="34" charset="0"/>
                    </a:rPr>
                    <a:t>D</a:t>
                  </a: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C7568D79-474B-4B42-825E-84CB3D22A0F7}"/>
                    </a:ext>
                  </a:extLst>
                </p:cNvPr>
                <p:cNvSpPr txBox="1"/>
                <p:nvPr/>
              </p:nvSpPr>
              <p:spPr>
                <a:xfrm>
                  <a:off x="3276600" y="1524000"/>
                  <a:ext cx="6858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Century Gothic" panose="020B0502020202020204" pitchFamily="34" charset="0"/>
                    </a:rPr>
                    <a:t>A</a:t>
                  </a: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4CA22F4A-7118-4729-B85A-82386701AE7E}"/>
                    </a:ext>
                  </a:extLst>
                </p:cNvPr>
                <p:cNvSpPr txBox="1"/>
                <p:nvPr/>
              </p:nvSpPr>
              <p:spPr>
                <a:xfrm>
                  <a:off x="4724400" y="1524000"/>
                  <a:ext cx="6858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Century Gothic" panose="020B0502020202020204" pitchFamily="34" charset="0"/>
                    </a:rPr>
                    <a:t>C</a:t>
                  </a: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6D0D7D84-0996-4441-B5E2-C437A1D89A66}"/>
                    </a:ext>
                  </a:extLst>
                </p:cNvPr>
                <p:cNvSpPr txBox="1"/>
                <p:nvPr/>
              </p:nvSpPr>
              <p:spPr>
                <a:xfrm>
                  <a:off x="5410200" y="1524000"/>
                  <a:ext cx="6858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Century Gothic" panose="020B0502020202020204" pitchFamily="34" charset="0"/>
                    </a:rPr>
                    <a:t>D</a:t>
                  </a: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FE0A9FAF-A784-48FD-BB83-C54BEE1E14CD}"/>
                    </a:ext>
                  </a:extLst>
                </p:cNvPr>
                <p:cNvSpPr txBox="1"/>
                <p:nvPr/>
              </p:nvSpPr>
              <p:spPr>
                <a:xfrm>
                  <a:off x="3124200" y="2057400"/>
                  <a:ext cx="6858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Century Gothic" panose="020B0502020202020204" pitchFamily="34" charset="0"/>
                    </a:rPr>
                    <a:t>0</a:t>
                  </a:r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3E957C5C-BA47-4A50-AB0A-2F699262BC91}"/>
                    </a:ext>
                  </a:extLst>
                </p:cNvPr>
                <p:cNvSpPr txBox="1"/>
                <p:nvPr/>
              </p:nvSpPr>
              <p:spPr>
                <a:xfrm>
                  <a:off x="3838136" y="2480846"/>
                  <a:ext cx="6858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Century Gothic" panose="020B0502020202020204" pitchFamily="34" charset="0"/>
                    </a:rPr>
                    <a:t>0</a:t>
                  </a:r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5FB309B8-3700-4C31-9CDD-D628C5F8B2A8}"/>
                    </a:ext>
                  </a:extLst>
                </p:cNvPr>
                <p:cNvSpPr txBox="1"/>
                <p:nvPr/>
              </p:nvSpPr>
              <p:spPr>
                <a:xfrm>
                  <a:off x="4557932" y="2938046"/>
                  <a:ext cx="6858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Century Gothic" panose="020B0502020202020204" pitchFamily="34" charset="0"/>
                    </a:rPr>
                    <a:t>0</a:t>
                  </a: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370554D7-A8BF-4DAB-9425-B88E6B94E94C}"/>
                    </a:ext>
                  </a:extLst>
                </p:cNvPr>
                <p:cNvSpPr txBox="1"/>
                <p:nvPr/>
              </p:nvSpPr>
              <p:spPr>
                <a:xfrm>
                  <a:off x="5223804" y="3352800"/>
                  <a:ext cx="6858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Century Gothic" panose="020B0502020202020204" pitchFamily="34" charset="0"/>
                    </a:rPr>
                    <a:t>0</a:t>
                  </a: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A6F6118C-34A4-4EFB-879E-359A90AF8308}"/>
                    </a:ext>
                  </a:extLst>
                </p:cNvPr>
                <p:cNvSpPr txBox="1"/>
                <p:nvPr/>
              </p:nvSpPr>
              <p:spPr>
                <a:xfrm>
                  <a:off x="5715000" y="3547646"/>
                  <a:ext cx="6858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Century Gothic" panose="020B0502020202020204" pitchFamily="34" charset="0"/>
                    </a:rPr>
                    <a:t>s = 0</a:t>
                  </a: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87E34098-E1F1-481A-A7AC-2CE11C376907}"/>
                    </a:ext>
                  </a:extLst>
                </p:cNvPr>
                <p:cNvSpPr txBox="1"/>
                <p:nvPr/>
              </p:nvSpPr>
              <p:spPr>
                <a:xfrm>
                  <a:off x="3824068" y="2065608"/>
                  <a:ext cx="6858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Century Gothic" panose="020B0502020202020204" pitchFamily="34" charset="0"/>
                    </a:rPr>
                    <a:t>5785</a:t>
                  </a:r>
                </a:p>
              </p:txBody>
            </p:sp>
          </p:grpSp>
        </p:grp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65A677AB-5EE2-4602-8C73-70828AE29ABC}"/>
              </a:ext>
            </a:extLst>
          </p:cNvPr>
          <p:cNvSpPr txBox="1"/>
          <p:nvPr/>
        </p:nvSpPr>
        <p:spPr>
          <a:xfrm>
            <a:off x="5715000" y="31242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s = 1</a:t>
            </a:r>
          </a:p>
        </p:txBody>
      </p:sp>
    </p:spTree>
    <p:extLst>
      <p:ext uri="{BB962C8B-B14F-4D97-AF65-F5344CB8AC3E}">
        <p14:creationId xmlns:p14="http://schemas.microsoft.com/office/powerpoint/2010/main" val="55134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Chained Matrix Multiplication Problem</a:t>
            </a: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CF78DD-7EAC-45E9-8942-81122889CE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Example: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A is 13 x 5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B is 5 x 89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C is 89 x 3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D is 3 x 34.</a:t>
            </a:r>
          </a:p>
          <a:p>
            <a:pPr algn="just">
              <a:lnSpc>
                <a:spcPct val="150000"/>
              </a:lnSpc>
            </a:pPr>
            <a:endParaRPr lang="en-US" altLang="en-US" sz="1600" dirty="0">
              <a:latin typeface="Century Gothic" panose="020B0502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s &gt; 1 : min(</a:t>
            </a:r>
            <a:r>
              <a:rPr lang="en-US" altLang="en-US" sz="16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m</a:t>
            </a:r>
            <a:r>
              <a:rPr lang="en-US" sz="1600" baseline="-25000" dirty="0" err="1">
                <a:latin typeface="Century Gothic" panose="020B0502020202020204" pitchFamily="34" charset="0"/>
              </a:rPr>
              <a:t>ik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 + </a:t>
            </a:r>
            <a:r>
              <a:rPr lang="en-US" altLang="en-US" sz="16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m</a:t>
            </a:r>
            <a:r>
              <a:rPr lang="en-US" sz="1600" baseline="-25000" dirty="0" err="1">
                <a:latin typeface="Century Gothic" panose="020B0502020202020204" pitchFamily="34" charset="0"/>
              </a:rPr>
              <a:t>k</a:t>
            </a:r>
            <a:r>
              <a:rPr lang="en-US" sz="1600" baseline="-25000" dirty="0">
                <a:latin typeface="Century Gothic" panose="020B0502020202020204" pitchFamily="34" charset="0"/>
              </a:rPr>
              <a:t> + 1, </a:t>
            </a:r>
            <a:r>
              <a:rPr lang="en-US" sz="1600" baseline="-25000" dirty="0" err="1">
                <a:latin typeface="Century Gothic" panose="020B0502020202020204" pitchFamily="34" charset="0"/>
              </a:rPr>
              <a:t>i</a:t>
            </a:r>
            <a:r>
              <a:rPr lang="en-US" sz="1600" baseline="-25000" dirty="0">
                <a:latin typeface="Century Gothic" panose="020B0502020202020204" pitchFamily="34" charset="0"/>
              </a:rPr>
              <a:t> + s</a:t>
            </a:r>
            <a:r>
              <a:rPr lang="en-US" sz="1600" dirty="0">
                <a:latin typeface="Century Gothic" panose="020B0502020202020204" pitchFamily="34" charset="0"/>
              </a:rPr>
              <a:t> +</a:t>
            </a:r>
            <a:r>
              <a:rPr lang="en-US" sz="1600" baseline="-25000" dirty="0">
                <a:latin typeface="Century Gothic" panose="020B0502020202020204" pitchFamily="34" charset="0"/>
              </a:rPr>
              <a:t> 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p</a:t>
            </a:r>
            <a:r>
              <a:rPr lang="en-US" sz="1600" baseline="-25000" dirty="0">
                <a:latin typeface="Century Gothic" panose="020B0502020202020204" pitchFamily="34" charset="0"/>
              </a:rPr>
              <a:t>i – 1 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p</a:t>
            </a:r>
            <a:r>
              <a:rPr lang="en-US" sz="1600" baseline="-25000" dirty="0">
                <a:latin typeface="Century Gothic" panose="020B0502020202020204" pitchFamily="34" charset="0"/>
              </a:rPr>
              <a:t>k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 p</a:t>
            </a:r>
            <a:r>
              <a:rPr lang="en-US" sz="1600" baseline="-25000" dirty="0">
                <a:latin typeface="Century Gothic" panose="020B0502020202020204" pitchFamily="34" charset="0"/>
              </a:rPr>
              <a:t>i + s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n-US" altLang="en-US" sz="16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m</a:t>
            </a:r>
            <a:r>
              <a:rPr lang="en-US" sz="1600" baseline="-25000" dirty="0" err="1">
                <a:latin typeface="Century Gothic" panose="020B0502020202020204" pitchFamily="34" charset="0"/>
              </a:rPr>
              <a:t>AC</a:t>
            </a:r>
            <a:r>
              <a:rPr lang="en-US" sz="1600" baseline="-25000" dirty="0">
                <a:solidFill>
                  <a:prstClr val="black"/>
                </a:solidFill>
                <a:latin typeface="Century Gothic" panose="020B0502020202020204" pitchFamily="34" charset="0"/>
              </a:rPr>
              <a:t> 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= min (</a:t>
            </a:r>
            <a:r>
              <a:rPr lang="en-US" altLang="en-US" sz="16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m</a:t>
            </a:r>
            <a:r>
              <a:rPr lang="en-US" sz="1600" baseline="-25000" dirty="0" err="1">
                <a:latin typeface="Century Gothic" panose="020B0502020202020204" pitchFamily="34" charset="0"/>
              </a:rPr>
              <a:t>AA</a:t>
            </a:r>
            <a:r>
              <a:rPr lang="en-US" sz="1600" baseline="-25000" dirty="0">
                <a:latin typeface="Century Gothic" panose="020B0502020202020204" pitchFamily="34" charset="0"/>
              </a:rPr>
              <a:t>  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+ </a:t>
            </a:r>
            <a:r>
              <a:rPr lang="en-US" altLang="en-US" sz="16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m</a:t>
            </a:r>
            <a:r>
              <a:rPr lang="en-US" altLang="en-US" sz="1600" baseline="-25000" dirty="0" err="1">
                <a:latin typeface="Century Gothic" panose="020B0502020202020204" pitchFamily="34" charset="0"/>
              </a:rPr>
              <a:t>B</a:t>
            </a:r>
            <a:r>
              <a:rPr lang="en-US" sz="1600" baseline="-25000" dirty="0" err="1">
                <a:latin typeface="Century Gothic" panose="020B0502020202020204" pitchFamily="34" charset="0"/>
              </a:rPr>
              <a:t>C</a:t>
            </a:r>
            <a:r>
              <a:rPr lang="en-US" sz="1600" baseline="-25000" dirty="0">
                <a:latin typeface="Century Gothic" panose="020B0502020202020204" pitchFamily="34" charset="0"/>
              </a:rPr>
              <a:t> 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+ 13 x 5 x 3, </a:t>
            </a:r>
            <a:r>
              <a:rPr lang="en-US" altLang="en-US" sz="16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m</a:t>
            </a:r>
            <a:r>
              <a:rPr lang="en-US" sz="1600" baseline="-25000" dirty="0" err="1">
                <a:latin typeface="Century Gothic" panose="020B0502020202020204" pitchFamily="34" charset="0"/>
              </a:rPr>
              <a:t>AB</a:t>
            </a:r>
            <a:r>
              <a:rPr lang="en-US" sz="1600" baseline="-25000" dirty="0">
                <a:latin typeface="Century Gothic" panose="020B0502020202020204" pitchFamily="34" charset="0"/>
              </a:rPr>
              <a:t> 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+ </a:t>
            </a:r>
            <a:r>
              <a:rPr lang="en-US" altLang="en-US" sz="16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m</a:t>
            </a:r>
            <a:r>
              <a:rPr lang="en-US" altLang="en-US" sz="1600" baseline="-25000" dirty="0" err="1">
                <a:latin typeface="Century Gothic" panose="020B0502020202020204" pitchFamily="34" charset="0"/>
              </a:rPr>
              <a:t>C</a:t>
            </a:r>
            <a:r>
              <a:rPr lang="en-US" sz="1600" baseline="-25000" dirty="0" err="1">
                <a:latin typeface="Century Gothic" panose="020B0502020202020204" pitchFamily="34" charset="0"/>
              </a:rPr>
              <a:t>C</a:t>
            </a:r>
            <a:r>
              <a:rPr lang="en-US" sz="1600" baseline="-25000" dirty="0">
                <a:latin typeface="Century Gothic" panose="020B0502020202020204" pitchFamily="34" charset="0"/>
              </a:rPr>
              <a:t> 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+ 13 x 89 x 3)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	       =  min (0 + 1335 + 195, 5785 + 0 + 3471)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	       = min (1530, 9256) = 1530</a:t>
            </a:r>
            <a:endParaRPr lang="en-US" altLang="en-US" sz="1600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1600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1600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  </a:t>
            </a:r>
          </a:p>
          <a:p>
            <a:pPr algn="just">
              <a:lnSpc>
                <a:spcPct val="150000"/>
              </a:lnSpc>
            </a:pPr>
            <a:endParaRPr lang="en-US" altLang="en-US" sz="1600" dirty="0">
              <a:latin typeface="Century Gothic" panose="020B0502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8D97397-850A-434D-B7F6-ABDC7E07EB60}"/>
              </a:ext>
            </a:extLst>
          </p:cNvPr>
          <p:cNvSpPr txBox="1"/>
          <p:nvPr/>
        </p:nvSpPr>
        <p:spPr>
          <a:xfrm>
            <a:off x="4543864" y="2057642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entury Gothic" panose="020B0502020202020204" pitchFamily="34" charset="0"/>
              </a:rPr>
              <a:t>1530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94E751F-86A6-40A5-899C-8915B2114517}"/>
              </a:ext>
            </a:extLst>
          </p:cNvPr>
          <p:cNvGrpSpPr/>
          <p:nvPr/>
        </p:nvGrpSpPr>
        <p:grpSpPr>
          <a:xfrm>
            <a:off x="2590800" y="1524000"/>
            <a:ext cx="3810000" cy="2362200"/>
            <a:chOff x="2590800" y="1524000"/>
            <a:chExt cx="3810000" cy="2362200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1882111-4DD8-405D-9881-1A555F874E66}"/>
                </a:ext>
              </a:extLst>
            </p:cNvPr>
            <p:cNvSpPr txBox="1"/>
            <p:nvPr/>
          </p:nvSpPr>
          <p:spPr>
            <a:xfrm>
              <a:off x="5223804" y="293804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entury Gothic" panose="020B0502020202020204" pitchFamily="34" charset="0"/>
                </a:rPr>
                <a:t>9078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738FC286-5BF9-43C0-BE9F-63CC39F3A0C6}"/>
                </a:ext>
              </a:extLst>
            </p:cNvPr>
            <p:cNvGrpSpPr/>
            <p:nvPr/>
          </p:nvGrpSpPr>
          <p:grpSpPr>
            <a:xfrm>
              <a:off x="2590800" y="1524000"/>
              <a:ext cx="3810000" cy="2362200"/>
              <a:chOff x="2590800" y="1524000"/>
              <a:chExt cx="3810000" cy="2362200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618F5E8-DF27-4FC7-964E-9CA135526114}"/>
                  </a:ext>
                </a:extLst>
              </p:cNvPr>
              <p:cNvSpPr txBox="1"/>
              <p:nvPr/>
            </p:nvSpPr>
            <p:spPr>
              <a:xfrm>
                <a:off x="4529796" y="2489054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Century Gothic" panose="020B0502020202020204" pitchFamily="34" charset="0"/>
                  </a:rPr>
                  <a:t>1335</a:t>
                </a:r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C815D509-84AF-4DE8-8E2D-0A5CE0781B8A}"/>
                  </a:ext>
                </a:extLst>
              </p:cNvPr>
              <p:cNvGrpSpPr/>
              <p:nvPr/>
            </p:nvGrpSpPr>
            <p:grpSpPr>
              <a:xfrm>
                <a:off x="2590800" y="1524000"/>
                <a:ext cx="3810000" cy="2362200"/>
                <a:chOff x="2590800" y="1524000"/>
                <a:chExt cx="3810000" cy="2362200"/>
              </a:xfrm>
            </p:grpSpPr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D90E620C-4EC3-42FA-94DF-1D3DD6DFA560}"/>
                    </a:ext>
                  </a:extLst>
                </p:cNvPr>
                <p:cNvSpPr txBox="1"/>
                <p:nvPr/>
              </p:nvSpPr>
              <p:spPr>
                <a:xfrm>
                  <a:off x="4038600" y="1524000"/>
                  <a:ext cx="6858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Century Gothic" panose="020B0502020202020204" pitchFamily="34" charset="0"/>
                    </a:rPr>
                    <a:t>B</a:t>
                  </a:r>
                </a:p>
              </p:txBody>
            </p: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5EF0C535-15AB-46FB-ACA9-EFCA4411A4C6}"/>
                    </a:ext>
                  </a:extLst>
                </p:cNvPr>
                <p:cNvGrpSpPr/>
                <p:nvPr/>
              </p:nvGrpSpPr>
              <p:grpSpPr>
                <a:xfrm>
                  <a:off x="2590800" y="1524000"/>
                  <a:ext cx="3810000" cy="2362200"/>
                  <a:chOff x="2590800" y="1524000"/>
                  <a:chExt cx="3810000" cy="2362200"/>
                </a:xfrm>
              </p:grpSpPr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4FD2D940-840F-4E6A-BE2B-A98B196E6F86}"/>
                      </a:ext>
                    </a:extLst>
                  </p:cNvPr>
                  <p:cNvSpPr txBox="1"/>
                  <p:nvPr/>
                </p:nvSpPr>
                <p:spPr>
                  <a:xfrm>
                    <a:off x="2590800" y="2065850"/>
                    <a:ext cx="68580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>
                        <a:latin typeface="Century Gothic" panose="020B0502020202020204" pitchFamily="34" charset="0"/>
                      </a:rPr>
                      <a:t>A</a:t>
                    </a:r>
                  </a:p>
                </p:txBody>
              </p:sp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67B243D7-1717-4F09-AA75-BB09342102B3}"/>
                      </a:ext>
                    </a:extLst>
                  </p:cNvPr>
                  <p:cNvSpPr txBox="1"/>
                  <p:nvPr/>
                </p:nvSpPr>
                <p:spPr>
                  <a:xfrm>
                    <a:off x="2590800" y="2480846"/>
                    <a:ext cx="68580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>
                        <a:latin typeface="Century Gothic" panose="020B0502020202020204" pitchFamily="34" charset="0"/>
                      </a:rPr>
                      <a:t>B</a:t>
                    </a:r>
                  </a:p>
                </p:txBody>
              </p:sp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E33991D4-B91D-4E5A-BCEE-FF9355308F26}"/>
                      </a:ext>
                    </a:extLst>
                  </p:cNvPr>
                  <p:cNvSpPr txBox="1"/>
                  <p:nvPr/>
                </p:nvSpPr>
                <p:spPr>
                  <a:xfrm>
                    <a:off x="2590800" y="2938046"/>
                    <a:ext cx="68580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>
                        <a:latin typeface="Century Gothic" panose="020B0502020202020204" pitchFamily="34" charset="0"/>
                      </a:rPr>
                      <a:t>C</a:t>
                    </a:r>
                  </a:p>
                </p:txBody>
              </p:sp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65779367-7461-48E9-AE1E-A5A7589654CF}"/>
                      </a:ext>
                    </a:extLst>
                  </p:cNvPr>
                  <p:cNvSpPr txBox="1"/>
                  <p:nvPr/>
                </p:nvSpPr>
                <p:spPr>
                  <a:xfrm>
                    <a:off x="2590800" y="3395246"/>
                    <a:ext cx="68580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>
                        <a:latin typeface="Century Gothic" panose="020B0502020202020204" pitchFamily="34" charset="0"/>
                      </a:rPr>
                      <a:t>D</a:t>
                    </a:r>
                  </a:p>
                </p:txBody>
              </p:sp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8501F77D-C75B-4EBB-8C81-283EFD07CEFD}"/>
                      </a:ext>
                    </a:extLst>
                  </p:cNvPr>
                  <p:cNvSpPr txBox="1"/>
                  <p:nvPr/>
                </p:nvSpPr>
                <p:spPr>
                  <a:xfrm>
                    <a:off x="3276600" y="1524000"/>
                    <a:ext cx="68580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>
                        <a:latin typeface="Century Gothic" panose="020B0502020202020204" pitchFamily="34" charset="0"/>
                      </a:rPr>
                      <a:t>A</a:t>
                    </a:r>
                  </a:p>
                </p:txBody>
              </p:sp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D19ACF61-D516-42AE-B393-930B06741AC6}"/>
                      </a:ext>
                    </a:extLst>
                  </p:cNvPr>
                  <p:cNvSpPr txBox="1"/>
                  <p:nvPr/>
                </p:nvSpPr>
                <p:spPr>
                  <a:xfrm>
                    <a:off x="4724400" y="1524000"/>
                    <a:ext cx="68580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>
                        <a:latin typeface="Century Gothic" panose="020B0502020202020204" pitchFamily="34" charset="0"/>
                      </a:rPr>
                      <a:t>C</a:t>
                    </a:r>
                  </a:p>
                </p:txBody>
              </p:sp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5BF48536-09C6-4835-89A4-882CDAE4CE5E}"/>
                      </a:ext>
                    </a:extLst>
                  </p:cNvPr>
                  <p:cNvSpPr txBox="1"/>
                  <p:nvPr/>
                </p:nvSpPr>
                <p:spPr>
                  <a:xfrm>
                    <a:off x="5410200" y="1524000"/>
                    <a:ext cx="68580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>
                        <a:latin typeface="Century Gothic" panose="020B0502020202020204" pitchFamily="34" charset="0"/>
                      </a:rPr>
                      <a:t>D</a:t>
                    </a:r>
                  </a:p>
                </p:txBody>
              </p:sp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090E650D-5F04-4E30-860D-86E400817C1D}"/>
                      </a:ext>
                    </a:extLst>
                  </p:cNvPr>
                  <p:cNvSpPr txBox="1"/>
                  <p:nvPr/>
                </p:nvSpPr>
                <p:spPr>
                  <a:xfrm>
                    <a:off x="3124200" y="2057400"/>
                    <a:ext cx="68580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Century Gothic" panose="020B0502020202020204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9CFE8FC5-A331-4675-8895-AA7C4AD4857B}"/>
                      </a:ext>
                    </a:extLst>
                  </p:cNvPr>
                  <p:cNvSpPr txBox="1"/>
                  <p:nvPr/>
                </p:nvSpPr>
                <p:spPr>
                  <a:xfrm>
                    <a:off x="3838136" y="2480846"/>
                    <a:ext cx="68580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Century Gothic" panose="020B0502020202020204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A3A2130D-F2CF-4E55-95FE-48F5AD28B510}"/>
                      </a:ext>
                    </a:extLst>
                  </p:cNvPr>
                  <p:cNvSpPr txBox="1"/>
                  <p:nvPr/>
                </p:nvSpPr>
                <p:spPr>
                  <a:xfrm>
                    <a:off x="4557932" y="2938046"/>
                    <a:ext cx="68580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Century Gothic" panose="020B0502020202020204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E956DB93-2A80-4280-9B16-7C41539B954C}"/>
                      </a:ext>
                    </a:extLst>
                  </p:cNvPr>
                  <p:cNvSpPr txBox="1"/>
                  <p:nvPr/>
                </p:nvSpPr>
                <p:spPr>
                  <a:xfrm>
                    <a:off x="5223804" y="3352800"/>
                    <a:ext cx="68580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Century Gothic" panose="020B0502020202020204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78376F4E-2253-4E5B-8E6D-600CA932C999}"/>
                      </a:ext>
                    </a:extLst>
                  </p:cNvPr>
                  <p:cNvSpPr txBox="1"/>
                  <p:nvPr/>
                </p:nvSpPr>
                <p:spPr>
                  <a:xfrm>
                    <a:off x="5715000" y="3547646"/>
                    <a:ext cx="68580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>
                        <a:latin typeface="Century Gothic" panose="020B0502020202020204" pitchFamily="34" charset="0"/>
                      </a:rPr>
                      <a:t>s = 0</a:t>
                    </a:r>
                  </a:p>
                </p:txBody>
              </p:sp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27B0AE5F-6CCE-444D-BA25-5EF76A09B06C}"/>
                      </a:ext>
                    </a:extLst>
                  </p:cNvPr>
                  <p:cNvSpPr txBox="1"/>
                  <p:nvPr/>
                </p:nvSpPr>
                <p:spPr>
                  <a:xfrm>
                    <a:off x="3824068" y="2065608"/>
                    <a:ext cx="68580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Century Gothic" panose="020B0502020202020204" pitchFamily="34" charset="0"/>
                      </a:rPr>
                      <a:t>5785</a:t>
                    </a:r>
                  </a:p>
                </p:txBody>
              </p:sp>
            </p:grpSp>
          </p:grpSp>
        </p:grp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3EA50821-949C-4B18-A38C-639D62106280}"/>
              </a:ext>
            </a:extLst>
          </p:cNvPr>
          <p:cNvSpPr txBox="1"/>
          <p:nvPr/>
        </p:nvSpPr>
        <p:spPr>
          <a:xfrm>
            <a:off x="5715000" y="31242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s = 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C5459DA-CC76-4B9D-A2F1-057528DA3761}"/>
              </a:ext>
            </a:extLst>
          </p:cNvPr>
          <p:cNvSpPr txBox="1"/>
          <p:nvPr/>
        </p:nvSpPr>
        <p:spPr>
          <a:xfrm>
            <a:off x="5715000" y="26670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s = 2</a:t>
            </a:r>
          </a:p>
        </p:txBody>
      </p:sp>
    </p:spTree>
    <p:extLst>
      <p:ext uri="{BB962C8B-B14F-4D97-AF65-F5344CB8AC3E}">
        <p14:creationId xmlns:p14="http://schemas.microsoft.com/office/powerpoint/2010/main" val="240233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Chained Matrix Multiplication Problem</a:t>
            </a: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CF78DD-7EAC-45E9-8942-81122889CE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Example: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A is 13 x 5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B is 5 x 89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C is 89 x 3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D is 3 x 34.</a:t>
            </a:r>
          </a:p>
          <a:p>
            <a:pPr algn="just">
              <a:lnSpc>
                <a:spcPct val="150000"/>
              </a:lnSpc>
            </a:pPr>
            <a:endParaRPr lang="en-US" altLang="en-US" sz="1600" dirty="0">
              <a:latin typeface="Century Gothic" panose="020B0502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s &gt; 1 : min(</a:t>
            </a:r>
            <a:r>
              <a:rPr lang="en-US" altLang="en-US" sz="16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m</a:t>
            </a:r>
            <a:r>
              <a:rPr lang="en-US" sz="1600" baseline="-25000" dirty="0" err="1">
                <a:latin typeface="Century Gothic" panose="020B0502020202020204" pitchFamily="34" charset="0"/>
              </a:rPr>
              <a:t>ik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 + </a:t>
            </a:r>
            <a:r>
              <a:rPr lang="en-US" altLang="en-US" sz="16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m</a:t>
            </a:r>
            <a:r>
              <a:rPr lang="en-US" sz="1600" baseline="-25000" dirty="0" err="1">
                <a:latin typeface="Century Gothic" panose="020B0502020202020204" pitchFamily="34" charset="0"/>
              </a:rPr>
              <a:t>k</a:t>
            </a:r>
            <a:r>
              <a:rPr lang="en-US" sz="1600" baseline="-25000" dirty="0">
                <a:latin typeface="Century Gothic" panose="020B0502020202020204" pitchFamily="34" charset="0"/>
              </a:rPr>
              <a:t> + 1, </a:t>
            </a:r>
            <a:r>
              <a:rPr lang="en-US" sz="1600" baseline="-25000" dirty="0" err="1">
                <a:latin typeface="Century Gothic" panose="020B0502020202020204" pitchFamily="34" charset="0"/>
              </a:rPr>
              <a:t>i</a:t>
            </a:r>
            <a:r>
              <a:rPr lang="en-US" sz="1600" baseline="-25000" dirty="0">
                <a:latin typeface="Century Gothic" panose="020B0502020202020204" pitchFamily="34" charset="0"/>
              </a:rPr>
              <a:t> + s</a:t>
            </a:r>
            <a:r>
              <a:rPr lang="en-US" sz="1600" dirty="0">
                <a:latin typeface="Century Gothic" panose="020B0502020202020204" pitchFamily="34" charset="0"/>
              </a:rPr>
              <a:t> +</a:t>
            </a:r>
            <a:r>
              <a:rPr lang="en-US" sz="1600" baseline="-25000" dirty="0">
                <a:latin typeface="Century Gothic" panose="020B0502020202020204" pitchFamily="34" charset="0"/>
              </a:rPr>
              <a:t> 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p</a:t>
            </a:r>
            <a:r>
              <a:rPr lang="en-US" sz="1600" baseline="-25000" dirty="0">
                <a:latin typeface="Century Gothic" panose="020B0502020202020204" pitchFamily="34" charset="0"/>
              </a:rPr>
              <a:t>i – 1 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p</a:t>
            </a:r>
            <a:r>
              <a:rPr lang="en-US" sz="1600" baseline="-25000" dirty="0">
                <a:latin typeface="Century Gothic" panose="020B0502020202020204" pitchFamily="34" charset="0"/>
              </a:rPr>
              <a:t>k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 p</a:t>
            </a:r>
            <a:r>
              <a:rPr lang="en-US" sz="1600" baseline="-25000" dirty="0">
                <a:latin typeface="Century Gothic" panose="020B0502020202020204" pitchFamily="34" charset="0"/>
              </a:rPr>
              <a:t>i + s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n-US" altLang="en-US" sz="16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m</a:t>
            </a:r>
            <a:r>
              <a:rPr lang="en-US" sz="1600" baseline="-25000" dirty="0" err="1">
                <a:latin typeface="Century Gothic" panose="020B0502020202020204" pitchFamily="34" charset="0"/>
              </a:rPr>
              <a:t>AC</a:t>
            </a:r>
            <a:r>
              <a:rPr lang="en-US" sz="1600" baseline="-25000" dirty="0">
                <a:solidFill>
                  <a:prstClr val="black"/>
                </a:solidFill>
                <a:latin typeface="Century Gothic" panose="020B0502020202020204" pitchFamily="34" charset="0"/>
              </a:rPr>
              <a:t> 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= min (</a:t>
            </a:r>
            <a:r>
              <a:rPr lang="en-US" altLang="en-US" sz="16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m</a:t>
            </a:r>
            <a:r>
              <a:rPr lang="en-US" sz="1600" baseline="-25000" dirty="0" err="1">
                <a:latin typeface="Century Gothic" panose="020B0502020202020204" pitchFamily="34" charset="0"/>
              </a:rPr>
              <a:t>AA</a:t>
            </a:r>
            <a:r>
              <a:rPr lang="en-US" sz="1600" baseline="-25000" dirty="0">
                <a:latin typeface="Century Gothic" panose="020B0502020202020204" pitchFamily="34" charset="0"/>
              </a:rPr>
              <a:t>  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+ </a:t>
            </a:r>
            <a:r>
              <a:rPr lang="en-US" altLang="en-US" sz="16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m</a:t>
            </a:r>
            <a:r>
              <a:rPr lang="en-US" altLang="en-US" sz="1600" baseline="-25000" dirty="0" err="1">
                <a:latin typeface="Century Gothic" panose="020B0502020202020204" pitchFamily="34" charset="0"/>
              </a:rPr>
              <a:t>B</a:t>
            </a:r>
            <a:r>
              <a:rPr lang="en-US" sz="1600" baseline="-25000" dirty="0" err="1">
                <a:latin typeface="Century Gothic" panose="020B0502020202020204" pitchFamily="34" charset="0"/>
              </a:rPr>
              <a:t>C</a:t>
            </a:r>
            <a:r>
              <a:rPr lang="en-US" sz="1600" baseline="-25000" dirty="0">
                <a:latin typeface="Century Gothic" panose="020B0502020202020204" pitchFamily="34" charset="0"/>
              </a:rPr>
              <a:t> 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+ 13 x 5 x 3, </a:t>
            </a:r>
            <a:r>
              <a:rPr lang="en-US" altLang="en-US" sz="16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m</a:t>
            </a:r>
            <a:r>
              <a:rPr lang="en-US" sz="1600" baseline="-25000" dirty="0" err="1">
                <a:latin typeface="Century Gothic" panose="020B0502020202020204" pitchFamily="34" charset="0"/>
              </a:rPr>
              <a:t>AB</a:t>
            </a:r>
            <a:r>
              <a:rPr lang="en-US" sz="1600" baseline="-25000" dirty="0">
                <a:latin typeface="Century Gothic" panose="020B0502020202020204" pitchFamily="34" charset="0"/>
              </a:rPr>
              <a:t> 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+ </a:t>
            </a:r>
            <a:r>
              <a:rPr lang="en-US" altLang="en-US" sz="16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m</a:t>
            </a:r>
            <a:r>
              <a:rPr lang="en-US" altLang="en-US" sz="1600" baseline="-25000" dirty="0" err="1">
                <a:latin typeface="Century Gothic" panose="020B0502020202020204" pitchFamily="34" charset="0"/>
              </a:rPr>
              <a:t>C</a:t>
            </a:r>
            <a:r>
              <a:rPr lang="en-US" sz="1600" baseline="-25000" dirty="0" err="1">
                <a:latin typeface="Century Gothic" panose="020B0502020202020204" pitchFamily="34" charset="0"/>
              </a:rPr>
              <a:t>C</a:t>
            </a:r>
            <a:r>
              <a:rPr lang="en-US" sz="1600" baseline="-25000" dirty="0">
                <a:latin typeface="Century Gothic" panose="020B0502020202020204" pitchFamily="34" charset="0"/>
              </a:rPr>
              <a:t> 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+ 13 x 89 x 3)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	       =  min (0 + 1335 + 195, 5785 + 0 + 3471)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	       = min (1530, 9256) = 1530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n-US" altLang="en-US" sz="16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m</a:t>
            </a:r>
            <a:r>
              <a:rPr lang="en-US" altLang="en-US" sz="1600" baseline="-25000" dirty="0" err="1">
                <a:latin typeface="Century Gothic" panose="020B0502020202020204" pitchFamily="34" charset="0"/>
              </a:rPr>
              <a:t>BD</a:t>
            </a:r>
            <a:r>
              <a:rPr lang="en-US" sz="1600" baseline="-25000" dirty="0">
                <a:solidFill>
                  <a:prstClr val="black"/>
                </a:solidFill>
                <a:latin typeface="Century Gothic" panose="020B0502020202020204" pitchFamily="34" charset="0"/>
              </a:rPr>
              <a:t> 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= min (</a:t>
            </a:r>
            <a:r>
              <a:rPr lang="en-US" altLang="en-US" sz="16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m</a:t>
            </a:r>
            <a:r>
              <a:rPr lang="en-US" altLang="en-US" sz="1600" baseline="-25000" dirty="0" err="1">
                <a:latin typeface="Century Gothic" panose="020B0502020202020204" pitchFamily="34" charset="0"/>
              </a:rPr>
              <a:t>BB</a:t>
            </a:r>
            <a:r>
              <a:rPr lang="en-US" sz="1600" baseline="-25000" dirty="0">
                <a:latin typeface="Century Gothic" panose="020B0502020202020204" pitchFamily="34" charset="0"/>
              </a:rPr>
              <a:t>  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+ </a:t>
            </a:r>
            <a:r>
              <a:rPr lang="en-US" altLang="en-US" sz="16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m</a:t>
            </a:r>
            <a:r>
              <a:rPr lang="en-US" sz="1600" baseline="-25000" dirty="0" err="1">
                <a:latin typeface="Century Gothic" panose="020B0502020202020204" pitchFamily="34" charset="0"/>
              </a:rPr>
              <a:t>CD</a:t>
            </a:r>
            <a:r>
              <a:rPr lang="en-US" sz="1600" baseline="-25000" dirty="0">
                <a:latin typeface="Century Gothic" panose="020B0502020202020204" pitchFamily="34" charset="0"/>
              </a:rPr>
              <a:t> 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+ 5 x 89 x 34, </a:t>
            </a:r>
            <a:r>
              <a:rPr lang="en-US" altLang="en-US" sz="16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m</a:t>
            </a:r>
            <a:r>
              <a:rPr lang="en-US" sz="1600" baseline="-25000" dirty="0" err="1">
                <a:latin typeface="Century Gothic" panose="020B0502020202020204" pitchFamily="34" charset="0"/>
              </a:rPr>
              <a:t>BC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 + </a:t>
            </a:r>
            <a:r>
              <a:rPr lang="en-US" altLang="en-US" sz="16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m</a:t>
            </a:r>
            <a:r>
              <a:rPr lang="en-US" sz="1600" baseline="-25000" dirty="0" err="1">
                <a:latin typeface="Century Gothic" panose="020B0502020202020204" pitchFamily="34" charset="0"/>
              </a:rPr>
              <a:t>DD</a:t>
            </a:r>
            <a:r>
              <a:rPr lang="en-US" sz="1600" baseline="-25000" dirty="0">
                <a:latin typeface="Century Gothic" panose="020B0502020202020204" pitchFamily="34" charset="0"/>
              </a:rPr>
              <a:t> 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+ 5 x 3 x 34)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	       =  min (0 + 9078 + 15130, 1335 + 0 + 510)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	       = min (24208, 1845) = 1845</a:t>
            </a:r>
            <a:endParaRPr lang="en-US" altLang="en-US" sz="1600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1600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1600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1600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  </a:t>
            </a:r>
          </a:p>
          <a:p>
            <a:pPr algn="just">
              <a:lnSpc>
                <a:spcPct val="150000"/>
              </a:lnSpc>
            </a:pPr>
            <a:endParaRPr lang="en-US" altLang="en-US" sz="1600" dirty="0">
              <a:latin typeface="Century Gothic" panose="020B0502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A1ED9F7-6075-47E8-ABAE-CBDD4CDA736B}"/>
              </a:ext>
            </a:extLst>
          </p:cNvPr>
          <p:cNvSpPr txBox="1"/>
          <p:nvPr/>
        </p:nvSpPr>
        <p:spPr>
          <a:xfrm>
            <a:off x="5209736" y="2486464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entury Gothic" panose="020B0502020202020204" pitchFamily="34" charset="0"/>
              </a:rPr>
              <a:t>1845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3D07C28C-BD38-46DF-B581-C79DE8840DF9}"/>
              </a:ext>
            </a:extLst>
          </p:cNvPr>
          <p:cNvGrpSpPr/>
          <p:nvPr/>
        </p:nvGrpSpPr>
        <p:grpSpPr>
          <a:xfrm>
            <a:off x="2590800" y="1524000"/>
            <a:ext cx="3810000" cy="2362200"/>
            <a:chOff x="2590800" y="1524000"/>
            <a:chExt cx="3810000" cy="2362200"/>
          </a:xfrm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A68AA33C-0FAE-49AF-921E-8F1030D3C738}"/>
                </a:ext>
              </a:extLst>
            </p:cNvPr>
            <p:cNvSpPr txBox="1"/>
            <p:nvPr/>
          </p:nvSpPr>
          <p:spPr>
            <a:xfrm>
              <a:off x="4543864" y="2057642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entury Gothic" panose="020B0502020202020204" pitchFamily="34" charset="0"/>
                </a:rPr>
                <a:t>1530</a:t>
              </a: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9E88FA9F-417F-4E6A-BE6B-EB5A61CE7B5F}"/>
                </a:ext>
              </a:extLst>
            </p:cNvPr>
            <p:cNvGrpSpPr/>
            <p:nvPr/>
          </p:nvGrpSpPr>
          <p:grpSpPr>
            <a:xfrm>
              <a:off x="2590800" y="1524000"/>
              <a:ext cx="3810000" cy="2362200"/>
              <a:chOff x="2590800" y="1524000"/>
              <a:chExt cx="3810000" cy="2362200"/>
            </a:xfrm>
          </p:grpSpPr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9DAC6970-F85F-46A8-8209-5BC44C55AF66}"/>
                  </a:ext>
                </a:extLst>
              </p:cNvPr>
              <p:cNvSpPr txBox="1"/>
              <p:nvPr/>
            </p:nvSpPr>
            <p:spPr>
              <a:xfrm>
                <a:off x="5223804" y="2938046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Century Gothic" panose="020B0502020202020204" pitchFamily="34" charset="0"/>
                  </a:rPr>
                  <a:t>9078</a:t>
                </a:r>
              </a:p>
            </p:txBody>
          </p: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0552435F-EBD0-41A8-8A65-54681388E6EF}"/>
                  </a:ext>
                </a:extLst>
              </p:cNvPr>
              <p:cNvGrpSpPr/>
              <p:nvPr/>
            </p:nvGrpSpPr>
            <p:grpSpPr>
              <a:xfrm>
                <a:off x="2590800" y="1524000"/>
                <a:ext cx="3810000" cy="2362200"/>
                <a:chOff x="2590800" y="1524000"/>
                <a:chExt cx="3810000" cy="2362200"/>
              </a:xfrm>
            </p:grpSpPr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9E2C59B5-9B2D-4DE8-8CF8-F9E9667F2052}"/>
                    </a:ext>
                  </a:extLst>
                </p:cNvPr>
                <p:cNvSpPr txBox="1"/>
                <p:nvPr/>
              </p:nvSpPr>
              <p:spPr>
                <a:xfrm>
                  <a:off x="4529796" y="2489054"/>
                  <a:ext cx="6858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Century Gothic" panose="020B0502020202020204" pitchFamily="34" charset="0"/>
                    </a:rPr>
                    <a:t>1335</a:t>
                  </a:r>
                </a:p>
              </p:txBody>
            </p:sp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A7B870EB-A146-4705-B1AB-2DF978E7673E}"/>
                    </a:ext>
                  </a:extLst>
                </p:cNvPr>
                <p:cNvGrpSpPr/>
                <p:nvPr/>
              </p:nvGrpSpPr>
              <p:grpSpPr>
                <a:xfrm>
                  <a:off x="2590800" y="1524000"/>
                  <a:ext cx="3810000" cy="2362200"/>
                  <a:chOff x="2590800" y="1524000"/>
                  <a:chExt cx="3810000" cy="2362200"/>
                </a:xfrm>
              </p:grpSpPr>
              <p:sp>
                <p:nvSpPr>
                  <p:cNvPr id="132" name="TextBox 131">
                    <a:extLst>
                      <a:ext uri="{FF2B5EF4-FFF2-40B4-BE49-F238E27FC236}">
                        <a16:creationId xmlns:a16="http://schemas.microsoft.com/office/drawing/2014/main" id="{855A30D9-239A-4E41-AC6D-1227C03A7508}"/>
                      </a:ext>
                    </a:extLst>
                  </p:cNvPr>
                  <p:cNvSpPr txBox="1"/>
                  <p:nvPr/>
                </p:nvSpPr>
                <p:spPr>
                  <a:xfrm>
                    <a:off x="4038600" y="1524000"/>
                    <a:ext cx="68580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>
                        <a:latin typeface="Century Gothic" panose="020B0502020202020204" pitchFamily="34" charset="0"/>
                      </a:rPr>
                      <a:t>B</a:t>
                    </a:r>
                  </a:p>
                </p:txBody>
              </p:sp>
              <p:grpSp>
                <p:nvGrpSpPr>
                  <p:cNvPr id="133" name="Group 132">
                    <a:extLst>
                      <a:ext uri="{FF2B5EF4-FFF2-40B4-BE49-F238E27FC236}">
                        <a16:creationId xmlns:a16="http://schemas.microsoft.com/office/drawing/2014/main" id="{1C559492-864F-422D-968A-A3AC9328536C}"/>
                      </a:ext>
                    </a:extLst>
                  </p:cNvPr>
                  <p:cNvGrpSpPr/>
                  <p:nvPr/>
                </p:nvGrpSpPr>
                <p:grpSpPr>
                  <a:xfrm>
                    <a:off x="2590800" y="1524000"/>
                    <a:ext cx="3810000" cy="2362200"/>
                    <a:chOff x="2590800" y="1524000"/>
                    <a:chExt cx="3810000" cy="2362200"/>
                  </a:xfrm>
                </p:grpSpPr>
                <p:sp>
                  <p:nvSpPr>
                    <p:cNvPr id="134" name="TextBox 133">
                      <a:extLst>
                        <a:ext uri="{FF2B5EF4-FFF2-40B4-BE49-F238E27FC236}">
                          <a16:creationId xmlns:a16="http://schemas.microsoft.com/office/drawing/2014/main" id="{C531440E-038E-4427-A2C4-0A586AB1CC6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90800" y="2065850"/>
                      <a:ext cx="68580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600" dirty="0">
                          <a:latin typeface="Century Gothic" panose="020B0502020202020204" pitchFamily="34" charset="0"/>
                        </a:rPr>
                        <a:t>A</a:t>
                      </a:r>
                    </a:p>
                  </p:txBody>
                </p:sp>
                <p:sp>
                  <p:nvSpPr>
                    <p:cNvPr id="135" name="TextBox 134">
                      <a:extLst>
                        <a:ext uri="{FF2B5EF4-FFF2-40B4-BE49-F238E27FC236}">
                          <a16:creationId xmlns:a16="http://schemas.microsoft.com/office/drawing/2014/main" id="{4F207F66-E12E-4B4B-AF6F-2BF83C01281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90800" y="2480846"/>
                      <a:ext cx="68580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600" dirty="0">
                          <a:latin typeface="Century Gothic" panose="020B0502020202020204" pitchFamily="34" charset="0"/>
                        </a:rPr>
                        <a:t>B</a:t>
                      </a:r>
                    </a:p>
                  </p:txBody>
                </p:sp>
                <p:sp>
                  <p:nvSpPr>
                    <p:cNvPr id="136" name="TextBox 135">
                      <a:extLst>
                        <a:ext uri="{FF2B5EF4-FFF2-40B4-BE49-F238E27FC236}">
                          <a16:creationId xmlns:a16="http://schemas.microsoft.com/office/drawing/2014/main" id="{0967C0C6-761C-4911-A38D-8E483724511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90800" y="2938046"/>
                      <a:ext cx="68580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600" dirty="0">
                          <a:latin typeface="Century Gothic" panose="020B0502020202020204" pitchFamily="34" charset="0"/>
                        </a:rPr>
                        <a:t>C</a:t>
                      </a:r>
                    </a:p>
                  </p:txBody>
                </p:sp>
                <p:sp>
                  <p:nvSpPr>
                    <p:cNvPr id="137" name="TextBox 136">
                      <a:extLst>
                        <a:ext uri="{FF2B5EF4-FFF2-40B4-BE49-F238E27FC236}">
                          <a16:creationId xmlns:a16="http://schemas.microsoft.com/office/drawing/2014/main" id="{302E4862-E39A-4412-8CE3-B4223B5048F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90800" y="3395246"/>
                      <a:ext cx="68580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600" dirty="0">
                          <a:latin typeface="Century Gothic" panose="020B0502020202020204" pitchFamily="34" charset="0"/>
                        </a:rPr>
                        <a:t>D</a:t>
                      </a:r>
                    </a:p>
                  </p:txBody>
                </p:sp>
                <p:sp>
                  <p:nvSpPr>
                    <p:cNvPr id="138" name="TextBox 137">
                      <a:extLst>
                        <a:ext uri="{FF2B5EF4-FFF2-40B4-BE49-F238E27FC236}">
                          <a16:creationId xmlns:a16="http://schemas.microsoft.com/office/drawing/2014/main" id="{721404DB-2806-499B-8A3B-260048052D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76600" y="1524000"/>
                      <a:ext cx="68580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600" dirty="0">
                          <a:latin typeface="Century Gothic" panose="020B0502020202020204" pitchFamily="34" charset="0"/>
                        </a:rPr>
                        <a:t>A</a:t>
                      </a:r>
                    </a:p>
                  </p:txBody>
                </p:sp>
                <p:sp>
                  <p:nvSpPr>
                    <p:cNvPr id="139" name="TextBox 138">
                      <a:extLst>
                        <a:ext uri="{FF2B5EF4-FFF2-40B4-BE49-F238E27FC236}">
                          <a16:creationId xmlns:a16="http://schemas.microsoft.com/office/drawing/2014/main" id="{C630BBAC-0D86-4D99-A7D1-DE7C029816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24400" y="1524000"/>
                      <a:ext cx="68580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600" dirty="0">
                          <a:latin typeface="Century Gothic" panose="020B0502020202020204" pitchFamily="34" charset="0"/>
                        </a:rPr>
                        <a:t>C</a:t>
                      </a:r>
                    </a:p>
                  </p:txBody>
                </p:sp>
                <p:sp>
                  <p:nvSpPr>
                    <p:cNvPr id="140" name="TextBox 139">
                      <a:extLst>
                        <a:ext uri="{FF2B5EF4-FFF2-40B4-BE49-F238E27FC236}">
                          <a16:creationId xmlns:a16="http://schemas.microsoft.com/office/drawing/2014/main" id="{C4505669-2A52-4EBB-8197-871581BE66B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10200" y="1524000"/>
                      <a:ext cx="68580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600" dirty="0">
                          <a:latin typeface="Century Gothic" panose="020B0502020202020204" pitchFamily="34" charset="0"/>
                        </a:rPr>
                        <a:t>D</a:t>
                      </a:r>
                    </a:p>
                  </p:txBody>
                </p:sp>
                <p:sp>
                  <p:nvSpPr>
                    <p:cNvPr id="141" name="TextBox 140">
                      <a:extLst>
                        <a:ext uri="{FF2B5EF4-FFF2-40B4-BE49-F238E27FC236}">
                          <a16:creationId xmlns:a16="http://schemas.microsoft.com/office/drawing/2014/main" id="{38A26ED2-0BF2-4643-874A-B237134210A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24200" y="2057400"/>
                      <a:ext cx="68580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</a:p>
                  </p:txBody>
                </p:sp>
                <p:sp>
                  <p:nvSpPr>
                    <p:cNvPr id="142" name="TextBox 141">
                      <a:extLst>
                        <a:ext uri="{FF2B5EF4-FFF2-40B4-BE49-F238E27FC236}">
                          <a16:creationId xmlns:a16="http://schemas.microsoft.com/office/drawing/2014/main" id="{5C1931A6-D2E5-4896-A11E-48E8F87709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38136" y="2480846"/>
                      <a:ext cx="68580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</a:p>
                  </p:txBody>
                </p:sp>
                <p:sp>
                  <p:nvSpPr>
                    <p:cNvPr id="143" name="TextBox 142">
                      <a:extLst>
                        <a:ext uri="{FF2B5EF4-FFF2-40B4-BE49-F238E27FC236}">
                          <a16:creationId xmlns:a16="http://schemas.microsoft.com/office/drawing/2014/main" id="{0236365B-6884-42C2-8C78-4C81F264269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57932" y="2938046"/>
                      <a:ext cx="68580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</a:p>
                  </p:txBody>
                </p:sp>
                <p:sp>
                  <p:nvSpPr>
                    <p:cNvPr id="144" name="TextBox 143">
                      <a:extLst>
                        <a:ext uri="{FF2B5EF4-FFF2-40B4-BE49-F238E27FC236}">
                          <a16:creationId xmlns:a16="http://schemas.microsoft.com/office/drawing/2014/main" id="{C6929CBA-D970-4A22-9AEB-4D42E507A23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23804" y="3352800"/>
                      <a:ext cx="68580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</a:p>
                  </p:txBody>
                </p:sp>
                <p:sp>
                  <p:nvSpPr>
                    <p:cNvPr id="145" name="TextBox 144">
                      <a:extLst>
                        <a:ext uri="{FF2B5EF4-FFF2-40B4-BE49-F238E27FC236}">
                          <a16:creationId xmlns:a16="http://schemas.microsoft.com/office/drawing/2014/main" id="{F0C841BC-429B-42B6-B2C2-123EFDE08B0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15000" y="3547646"/>
                      <a:ext cx="68580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600" dirty="0">
                          <a:latin typeface="Century Gothic" panose="020B0502020202020204" pitchFamily="34" charset="0"/>
                        </a:rPr>
                        <a:t>s = 0</a:t>
                      </a:r>
                    </a:p>
                  </p:txBody>
                </p:sp>
                <p:sp>
                  <p:nvSpPr>
                    <p:cNvPr id="146" name="TextBox 145">
                      <a:extLst>
                        <a:ext uri="{FF2B5EF4-FFF2-40B4-BE49-F238E27FC236}">
                          <a16:creationId xmlns:a16="http://schemas.microsoft.com/office/drawing/2014/main" id="{891685FB-AACF-4410-9D1D-F649CE1313A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24068" y="2065608"/>
                      <a:ext cx="68580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5785</a:t>
                      </a:r>
                    </a:p>
                  </p:txBody>
                </p:sp>
              </p:grpSp>
            </p:grpSp>
          </p:grpSp>
        </p:grp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6F28D597-1B30-442F-BF94-92F0AC14C913}"/>
              </a:ext>
            </a:extLst>
          </p:cNvPr>
          <p:cNvSpPr txBox="1"/>
          <p:nvPr/>
        </p:nvSpPr>
        <p:spPr>
          <a:xfrm>
            <a:off x="5715000" y="31242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s = 1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A72C42B-ABE2-4E50-AA51-4AA1B64B1A5D}"/>
              </a:ext>
            </a:extLst>
          </p:cNvPr>
          <p:cNvSpPr txBox="1"/>
          <p:nvPr/>
        </p:nvSpPr>
        <p:spPr>
          <a:xfrm>
            <a:off x="5715000" y="26670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s = 2</a:t>
            </a:r>
          </a:p>
        </p:txBody>
      </p:sp>
    </p:spTree>
    <p:extLst>
      <p:ext uri="{BB962C8B-B14F-4D97-AF65-F5344CB8AC3E}">
        <p14:creationId xmlns:p14="http://schemas.microsoft.com/office/powerpoint/2010/main" val="307939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Chained Matrix Multiplication Problem</a:t>
            </a: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CF78DD-7EAC-45E9-8942-81122889CE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Example: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A is 13 x 5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B is 5 x 89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C is 89 x 3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D is 3 x 34.</a:t>
            </a:r>
          </a:p>
          <a:p>
            <a:pPr algn="just">
              <a:lnSpc>
                <a:spcPct val="150000"/>
              </a:lnSpc>
            </a:pPr>
            <a:endParaRPr lang="en-US" altLang="en-US" sz="1600" dirty="0">
              <a:latin typeface="Century Gothic" panose="020B0502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s &gt; 1 : min(</a:t>
            </a:r>
            <a:r>
              <a:rPr lang="en-US" altLang="en-US" sz="16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m</a:t>
            </a:r>
            <a:r>
              <a:rPr lang="en-US" sz="1600" baseline="-25000" dirty="0" err="1">
                <a:latin typeface="Century Gothic" panose="020B0502020202020204" pitchFamily="34" charset="0"/>
              </a:rPr>
              <a:t>ik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 + </a:t>
            </a:r>
            <a:r>
              <a:rPr lang="en-US" altLang="en-US" sz="16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m</a:t>
            </a:r>
            <a:r>
              <a:rPr lang="en-US" sz="1600" baseline="-25000" dirty="0" err="1">
                <a:latin typeface="Century Gothic" panose="020B0502020202020204" pitchFamily="34" charset="0"/>
              </a:rPr>
              <a:t>k</a:t>
            </a:r>
            <a:r>
              <a:rPr lang="en-US" sz="1600" baseline="-25000" dirty="0">
                <a:latin typeface="Century Gothic" panose="020B0502020202020204" pitchFamily="34" charset="0"/>
              </a:rPr>
              <a:t> + 1, </a:t>
            </a:r>
            <a:r>
              <a:rPr lang="en-US" sz="1600" baseline="-25000" dirty="0" err="1">
                <a:latin typeface="Century Gothic" panose="020B0502020202020204" pitchFamily="34" charset="0"/>
              </a:rPr>
              <a:t>i</a:t>
            </a:r>
            <a:r>
              <a:rPr lang="en-US" sz="1600" baseline="-25000" dirty="0">
                <a:latin typeface="Century Gothic" panose="020B0502020202020204" pitchFamily="34" charset="0"/>
              </a:rPr>
              <a:t> + s</a:t>
            </a:r>
            <a:r>
              <a:rPr lang="en-US" sz="1600" dirty="0">
                <a:latin typeface="Century Gothic" panose="020B0502020202020204" pitchFamily="34" charset="0"/>
              </a:rPr>
              <a:t> +</a:t>
            </a:r>
            <a:r>
              <a:rPr lang="en-US" sz="1600" baseline="-25000" dirty="0">
                <a:latin typeface="Century Gothic" panose="020B0502020202020204" pitchFamily="34" charset="0"/>
              </a:rPr>
              <a:t> 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p</a:t>
            </a:r>
            <a:r>
              <a:rPr lang="en-US" sz="1600" baseline="-25000" dirty="0">
                <a:latin typeface="Century Gothic" panose="020B0502020202020204" pitchFamily="34" charset="0"/>
              </a:rPr>
              <a:t>i – 1 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p</a:t>
            </a:r>
            <a:r>
              <a:rPr lang="en-US" sz="1600" baseline="-25000" dirty="0">
                <a:latin typeface="Century Gothic" panose="020B0502020202020204" pitchFamily="34" charset="0"/>
              </a:rPr>
              <a:t>k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 p</a:t>
            </a:r>
            <a:r>
              <a:rPr lang="en-US" sz="1600" baseline="-25000" dirty="0">
                <a:latin typeface="Century Gothic" panose="020B0502020202020204" pitchFamily="34" charset="0"/>
              </a:rPr>
              <a:t>i + s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n-US" altLang="en-US" sz="16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m</a:t>
            </a:r>
            <a:r>
              <a:rPr lang="en-US" sz="1600" baseline="-25000" dirty="0" err="1">
                <a:latin typeface="Century Gothic" panose="020B0502020202020204" pitchFamily="34" charset="0"/>
              </a:rPr>
              <a:t>AD</a:t>
            </a:r>
            <a:r>
              <a:rPr lang="en-US" sz="1600" baseline="-25000" dirty="0">
                <a:solidFill>
                  <a:prstClr val="black"/>
                </a:solidFill>
                <a:latin typeface="Century Gothic" panose="020B0502020202020204" pitchFamily="34" charset="0"/>
              </a:rPr>
              <a:t> 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= min(</a:t>
            </a:r>
            <a:r>
              <a:rPr lang="en-US" altLang="en-US" sz="16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m</a:t>
            </a:r>
            <a:r>
              <a:rPr lang="en-US" sz="1600" baseline="-25000" dirty="0" err="1">
                <a:latin typeface="Century Gothic" panose="020B0502020202020204" pitchFamily="34" charset="0"/>
              </a:rPr>
              <a:t>AA</a:t>
            </a:r>
            <a:r>
              <a:rPr lang="en-US" sz="1600" baseline="-25000" dirty="0">
                <a:latin typeface="Century Gothic" panose="020B0502020202020204" pitchFamily="34" charset="0"/>
              </a:rPr>
              <a:t> 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+ </a:t>
            </a:r>
            <a:r>
              <a:rPr lang="en-US" altLang="en-US" sz="16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m</a:t>
            </a:r>
            <a:r>
              <a:rPr lang="en-US" altLang="en-US" sz="1600" baseline="-25000" dirty="0" err="1">
                <a:latin typeface="Century Gothic" panose="020B0502020202020204" pitchFamily="34" charset="0"/>
              </a:rPr>
              <a:t>BD</a:t>
            </a:r>
            <a:r>
              <a:rPr lang="en-US" sz="1600" baseline="-25000" dirty="0">
                <a:latin typeface="Century Gothic" panose="020B0502020202020204" pitchFamily="34" charset="0"/>
              </a:rPr>
              <a:t> 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+ 13 x 5 x 34, </a:t>
            </a:r>
            <a:r>
              <a:rPr lang="en-US" altLang="en-US" sz="16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m</a:t>
            </a:r>
            <a:r>
              <a:rPr lang="en-US" sz="1600" baseline="-25000" dirty="0" err="1">
                <a:latin typeface="Century Gothic" panose="020B0502020202020204" pitchFamily="34" charset="0"/>
              </a:rPr>
              <a:t>AB</a:t>
            </a:r>
            <a:r>
              <a:rPr lang="en-US" sz="1600" baseline="-25000" dirty="0">
                <a:latin typeface="Century Gothic" panose="020B0502020202020204" pitchFamily="34" charset="0"/>
              </a:rPr>
              <a:t> 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+ </a:t>
            </a:r>
            <a:r>
              <a:rPr lang="en-US" altLang="en-US" sz="16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m</a:t>
            </a:r>
            <a:r>
              <a:rPr lang="en-US" altLang="en-US" sz="1600" baseline="-25000" dirty="0" err="1">
                <a:latin typeface="Century Gothic" panose="020B0502020202020204" pitchFamily="34" charset="0"/>
              </a:rPr>
              <a:t>CD</a:t>
            </a:r>
            <a:r>
              <a:rPr lang="en-US" sz="1600" baseline="-25000" dirty="0">
                <a:latin typeface="Century Gothic" panose="020B0502020202020204" pitchFamily="34" charset="0"/>
              </a:rPr>
              <a:t> 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+ 13 x 89 x 34, </a:t>
            </a:r>
            <a:r>
              <a:rPr lang="en-US" altLang="en-US" sz="16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m</a:t>
            </a:r>
            <a:r>
              <a:rPr lang="en-US" sz="1600" baseline="-25000" dirty="0" err="1">
                <a:latin typeface="Century Gothic" panose="020B0502020202020204" pitchFamily="34" charset="0"/>
              </a:rPr>
              <a:t>AC</a:t>
            </a:r>
            <a:r>
              <a:rPr lang="en-US" sz="1600" baseline="-25000" dirty="0">
                <a:latin typeface="Century Gothic" panose="020B0502020202020204" pitchFamily="34" charset="0"/>
              </a:rPr>
              <a:t> 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+ </a:t>
            </a:r>
            <a:r>
              <a:rPr lang="en-US" altLang="en-US" sz="16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m</a:t>
            </a:r>
            <a:r>
              <a:rPr lang="en-US" altLang="en-US" sz="1600" baseline="-25000" dirty="0" err="1">
                <a:latin typeface="Century Gothic" panose="020B0502020202020204" pitchFamily="34" charset="0"/>
              </a:rPr>
              <a:t>DD</a:t>
            </a:r>
            <a:r>
              <a:rPr lang="en-US" sz="1600" baseline="-25000" dirty="0">
                <a:latin typeface="Century Gothic" panose="020B0502020202020204" pitchFamily="34" charset="0"/>
              </a:rPr>
              <a:t> 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+ 13 x 3 x 34)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	       =  min (0 + 1845 + 2210, 5785 + 9078 + 39338, 1530 + 0 + 1326 )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	       = min (4055, 54201, 2856) = 2856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1600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So minimum scalar multiplications required for the given problem = </a:t>
            </a:r>
            <a:r>
              <a:rPr lang="en-US" altLang="en-US" sz="1600" b="1" dirty="0">
                <a:solidFill>
                  <a:prstClr val="black"/>
                </a:solidFill>
                <a:latin typeface="Century Gothic" panose="020B0502020202020204" pitchFamily="34" charset="0"/>
              </a:rPr>
              <a:t>2856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.</a:t>
            </a:r>
            <a:endParaRPr lang="en-US" altLang="en-US" sz="1600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1600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1600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  </a:t>
            </a:r>
          </a:p>
          <a:p>
            <a:pPr algn="just">
              <a:lnSpc>
                <a:spcPct val="150000"/>
              </a:lnSpc>
            </a:pPr>
            <a:endParaRPr lang="en-US" altLang="en-US" sz="1600" dirty="0">
              <a:latin typeface="Century Gothic" panose="020B0502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781967-4C20-461E-87AC-45E20A0380B7}"/>
              </a:ext>
            </a:extLst>
          </p:cNvPr>
          <p:cNvSpPr txBox="1"/>
          <p:nvPr/>
        </p:nvSpPr>
        <p:spPr>
          <a:xfrm>
            <a:off x="5223804" y="206585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entury Gothic" panose="020B0502020202020204" pitchFamily="34" charset="0"/>
              </a:rPr>
              <a:t>2856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6292CD7-441F-4FBA-ABD2-C74AA92BF4AE}"/>
              </a:ext>
            </a:extLst>
          </p:cNvPr>
          <p:cNvGrpSpPr/>
          <p:nvPr/>
        </p:nvGrpSpPr>
        <p:grpSpPr>
          <a:xfrm>
            <a:off x="2590800" y="1524000"/>
            <a:ext cx="3810000" cy="2362200"/>
            <a:chOff x="2590800" y="1524000"/>
            <a:chExt cx="3810000" cy="2362200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AB55D2E-6681-4817-867E-D32BC36C69C7}"/>
                </a:ext>
              </a:extLst>
            </p:cNvPr>
            <p:cNvSpPr txBox="1"/>
            <p:nvPr/>
          </p:nvSpPr>
          <p:spPr>
            <a:xfrm>
              <a:off x="5209736" y="2486464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entury Gothic" panose="020B0502020202020204" pitchFamily="34" charset="0"/>
                </a:rPr>
                <a:t>1845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1910B2C-57F9-4234-A0E3-37998201EF00}"/>
                </a:ext>
              </a:extLst>
            </p:cNvPr>
            <p:cNvGrpSpPr/>
            <p:nvPr/>
          </p:nvGrpSpPr>
          <p:grpSpPr>
            <a:xfrm>
              <a:off x="2590800" y="1524000"/>
              <a:ext cx="3810000" cy="2362200"/>
              <a:chOff x="2590800" y="1524000"/>
              <a:chExt cx="3810000" cy="2362200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3FBFA5A-3530-48D5-A4C6-7E443E4687B8}"/>
                  </a:ext>
                </a:extLst>
              </p:cNvPr>
              <p:cNvSpPr txBox="1"/>
              <p:nvPr/>
            </p:nvSpPr>
            <p:spPr>
              <a:xfrm>
                <a:off x="4543864" y="2057642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Century Gothic" panose="020B0502020202020204" pitchFamily="34" charset="0"/>
                  </a:rPr>
                  <a:t>1530</a:t>
                </a: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A6B7F445-598F-432D-8642-D2B48303560F}"/>
                  </a:ext>
                </a:extLst>
              </p:cNvPr>
              <p:cNvGrpSpPr/>
              <p:nvPr/>
            </p:nvGrpSpPr>
            <p:grpSpPr>
              <a:xfrm>
                <a:off x="2590800" y="1524000"/>
                <a:ext cx="3810000" cy="2362200"/>
                <a:chOff x="2590800" y="1524000"/>
                <a:chExt cx="3810000" cy="2362200"/>
              </a:xfrm>
            </p:grpSpPr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3C03BA39-36C3-4EC2-B4E0-33602DCEBC5E}"/>
                    </a:ext>
                  </a:extLst>
                </p:cNvPr>
                <p:cNvSpPr txBox="1"/>
                <p:nvPr/>
              </p:nvSpPr>
              <p:spPr>
                <a:xfrm>
                  <a:off x="5223804" y="2938046"/>
                  <a:ext cx="6858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Century Gothic" panose="020B0502020202020204" pitchFamily="34" charset="0"/>
                    </a:rPr>
                    <a:t>9078</a:t>
                  </a:r>
                </a:p>
              </p:txBody>
            </p: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2F732B4D-50C0-4E94-A2D5-4D36915280A5}"/>
                    </a:ext>
                  </a:extLst>
                </p:cNvPr>
                <p:cNvGrpSpPr/>
                <p:nvPr/>
              </p:nvGrpSpPr>
              <p:grpSpPr>
                <a:xfrm>
                  <a:off x="2590800" y="1524000"/>
                  <a:ext cx="3810000" cy="2362200"/>
                  <a:chOff x="2590800" y="1524000"/>
                  <a:chExt cx="3810000" cy="2362200"/>
                </a:xfrm>
              </p:grpSpPr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DDD5E012-84E1-4B80-9329-D96C8022C535}"/>
                      </a:ext>
                    </a:extLst>
                  </p:cNvPr>
                  <p:cNvSpPr txBox="1"/>
                  <p:nvPr/>
                </p:nvSpPr>
                <p:spPr>
                  <a:xfrm>
                    <a:off x="4529796" y="2489054"/>
                    <a:ext cx="68580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Century Gothic" panose="020B0502020202020204" pitchFamily="34" charset="0"/>
                      </a:rPr>
                      <a:t>1335</a:t>
                    </a:r>
                  </a:p>
                </p:txBody>
              </p:sp>
              <p:grpSp>
                <p:nvGrpSpPr>
                  <p:cNvPr id="54" name="Group 53">
                    <a:extLst>
                      <a:ext uri="{FF2B5EF4-FFF2-40B4-BE49-F238E27FC236}">
                        <a16:creationId xmlns:a16="http://schemas.microsoft.com/office/drawing/2014/main" id="{CD74ED62-E0B0-40EB-BD9D-C9589980DFA2}"/>
                      </a:ext>
                    </a:extLst>
                  </p:cNvPr>
                  <p:cNvGrpSpPr/>
                  <p:nvPr/>
                </p:nvGrpSpPr>
                <p:grpSpPr>
                  <a:xfrm>
                    <a:off x="2590800" y="1524000"/>
                    <a:ext cx="3810000" cy="2362200"/>
                    <a:chOff x="2590800" y="1524000"/>
                    <a:chExt cx="3810000" cy="2362200"/>
                  </a:xfrm>
                </p:grpSpPr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65FE8708-A97A-4BDC-8443-B76140D65AF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38600" y="1524000"/>
                      <a:ext cx="68580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600" dirty="0">
                          <a:latin typeface="Century Gothic" panose="020B0502020202020204" pitchFamily="34" charset="0"/>
                        </a:rPr>
                        <a:t>B</a:t>
                      </a:r>
                    </a:p>
                  </p:txBody>
                </p:sp>
                <p:grpSp>
                  <p:nvGrpSpPr>
                    <p:cNvPr id="56" name="Group 55">
                      <a:extLst>
                        <a:ext uri="{FF2B5EF4-FFF2-40B4-BE49-F238E27FC236}">
                          <a16:creationId xmlns:a16="http://schemas.microsoft.com/office/drawing/2014/main" id="{5ADB8198-5C25-4335-BD65-EA554CEDB7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90800" y="1524000"/>
                      <a:ext cx="3810000" cy="2362200"/>
                      <a:chOff x="2590800" y="1524000"/>
                      <a:chExt cx="3810000" cy="2362200"/>
                    </a:xfrm>
                  </p:grpSpPr>
                  <p:sp>
                    <p:nvSpPr>
                      <p:cNvPr id="57" name="TextBox 56">
                        <a:extLst>
                          <a:ext uri="{FF2B5EF4-FFF2-40B4-BE49-F238E27FC236}">
                            <a16:creationId xmlns:a16="http://schemas.microsoft.com/office/drawing/2014/main" id="{53AD1222-33C7-4328-B551-DDDE13E4493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590800" y="2065850"/>
                        <a:ext cx="685800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600" dirty="0">
                            <a:latin typeface="Century Gothic" panose="020B0502020202020204" pitchFamily="34" charset="0"/>
                          </a:rPr>
                          <a:t>A</a:t>
                        </a:r>
                      </a:p>
                    </p:txBody>
                  </p:sp>
                  <p:sp>
                    <p:nvSpPr>
                      <p:cNvPr id="58" name="TextBox 57">
                        <a:extLst>
                          <a:ext uri="{FF2B5EF4-FFF2-40B4-BE49-F238E27FC236}">
                            <a16:creationId xmlns:a16="http://schemas.microsoft.com/office/drawing/2014/main" id="{337008C1-7794-473F-AEE1-5358434228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590800" y="2480846"/>
                        <a:ext cx="685800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600" dirty="0">
                            <a:latin typeface="Century Gothic" panose="020B0502020202020204" pitchFamily="34" charset="0"/>
                          </a:rPr>
                          <a:t>B</a:t>
                        </a:r>
                      </a:p>
                    </p:txBody>
                  </p:sp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E9DC560B-1E6F-4EE5-8EB6-1B1EB433C85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590800" y="2938046"/>
                        <a:ext cx="685800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600" dirty="0">
                            <a:latin typeface="Century Gothic" panose="020B0502020202020204" pitchFamily="34" charset="0"/>
                          </a:rPr>
                          <a:t>C</a:t>
                        </a:r>
                      </a:p>
                    </p:txBody>
                  </p:sp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63BB4C65-4E12-453B-8230-BABF49E2937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590800" y="3395246"/>
                        <a:ext cx="685800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600" dirty="0">
                            <a:latin typeface="Century Gothic" panose="020B0502020202020204" pitchFamily="34" charset="0"/>
                          </a:rPr>
                          <a:t>D</a:t>
                        </a:r>
                      </a:p>
                    </p:txBody>
                  </p:sp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82145C56-1812-4490-9910-AB4D46167A1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76600" y="1524000"/>
                        <a:ext cx="685800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600" dirty="0">
                            <a:latin typeface="Century Gothic" panose="020B0502020202020204" pitchFamily="34" charset="0"/>
                          </a:rPr>
                          <a:t>A</a:t>
                        </a:r>
                      </a:p>
                    </p:txBody>
                  </p:sp>
                  <p:sp>
                    <p:nvSpPr>
                      <p:cNvPr id="62" name="TextBox 61">
                        <a:extLst>
                          <a:ext uri="{FF2B5EF4-FFF2-40B4-BE49-F238E27FC236}">
                            <a16:creationId xmlns:a16="http://schemas.microsoft.com/office/drawing/2014/main" id="{D22B438C-F372-4A83-B2FD-F1E67EAC1EA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24400" y="1524000"/>
                        <a:ext cx="685800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600" dirty="0">
                            <a:latin typeface="Century Gothic" panose="020B0502020202020204" pitchFamily="34" charset="0"/>
                          </a:rPr>
                          <a:t>C</a:t>
                        </a:r>
                      </a:p>
                    </p:txBody>
                  </p:sp>
                  <p:sp>
                    <p:nvSpPr>
                      <p:cNvPr id="63" name="TextBox 62">
                        <a:extLst>
                          <a:ext uri="{FF2B5EF4-FFF2-40B4-BE49-F238E27FC236}">
                            <a16:creationId xmlns:a16="http://schemas.microsoft.com/office/drawing/2014/main" id="{A01D6323-9DD4-4334-B789-CD93355A3C9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410200" y="1524000"/>
                        <a:ext cx="685800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600" dirty="0">
                            <a:latin typeface="Century Gothic" panose="020B0502020202020204" pitchFamily="34" charset="0"/>
                          </a:rPr>
                          <a:t>D</a:t>
                        </a:r>
                      </a:p>
                    </p:txBody>
                  </p:sp>
                  <p:sp>
                    <p:nvSpPr>
                      <p:cNvPr id="64" name="TextBox 63">
                        <a:extLst>
                          <a:ext uri="{FF2B5EF4-FFF2-40B4-BE49-F238E27FC236}">
                            <a16:creationId xmlns:a16="http://schemas.microsoft.com/office/drawing/2014/main" id="{D5EFE607-CE4F-4E42-A35A-541CF23E18F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124200" y="2057400"/>
                        <a:ext cx="685800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600" dirty="0">
                            <a:latin typeface="Century Gothic" panose="020B0502020202020204" pitchFamily="34" charset="0"/>
                          </a:rPr>
                          <a:t>0</a:t>
                        </a:r>
                      </a:p>
                    </p:txBody>
                  </p:sp>
                  <p:sp>
                    <p:nvSpPr>
                      <p:cNvPr id="65" name="TextBox 64">
                        <a:extLst>
                          <a:ext uri="{FF2B5EF4-FFF2-40B4-BE49-F238E27FC236}">
                            <a16:creationId xmlns:a16="http://schemas.microsoft.com/office/drawing/2014/main" id="{D388D763-D530-4377-A25E-06A5D3FDBF3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38136" y="2480846"/>
                        <a:ext cx="685800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600" dirty="0">
                            <a:latin typeface="Century Gothic" panose="020B0502020202020204" pitchFamily="34" charset="0"/>
                          </a:rPr>
                          <a:t>0</a:t>
                        </a:r>
                      </a:p>
                    </p:txBody>
                  </p:sp>
                  <p:sp>
                    <p:nvSpPr>
                      <p:cNvPr id="66" name="TextBox 65">
                        <a:extLst>
                          <a:ext uri="{FF2B5EF4-FFF2-40B4-BE49-F238E27FC236}">
                            <a16:creationId xmlns:a16="http://schemas.microsoft.com/office/drawing/2014/main" id="{AFA33528-0FE1-4B0D-98A9-5476C94AEE7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557932" y="2938046"/>
                        <a:ext cx="685800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600" dirty="0">
                            <a:latin typeface="Century Gothic" panose="020B0502020202020204" pitchFamily="34" charset="0"/>
                          </a:rPr>
                          <a:t>0</a:t>
                        </a:r>
                      </a:p>
                    </p:txBody>
                  </p:sp>
                  <p:sp>
                    <p:nvSpPr>
                      <p:cNvPr id="67" name="TextBox 66">
                        <a:extLst>
                          <a:ext uri="{FF2B5EF4-FFF2-40B4-BE49-F238E27FC236}">
                            <a16:creationId xmlns:a16="http://schemas.microsoft.com/office/drawing/2014/main" id="{71E8B610-15CB-40B9-A945-BB5E53A6C0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223804" y="3352800"/>
                        <a:ext cx="685800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600" dirty="0">
                            <a:latin typeface="Century Gothic" panose="020B0502020202020204" pitchFamily="34" charset="0"/>
                          </a:rPr>
                          <a:t>0</a:t>
                        </a:r>
                      </a:p>
                    </p:txBody>
                  </p:sp>
                  <p:sp>
                    <p:nvSpPr>
                      <p:cNvPr id="68" name="TextBox 67">
                        <a:extLst>
                          <a:ext uri="{FF2B5EF4-FFF2-40B4-BE49-F238E27FC236}">
                            <a16:creationId xmlns:a16="http://schemas.microsoft.com/office/drawing/2014/main" id="{66B9CE7B-1BCA-48CD-B0F5-3BE5B3F5B1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715000" y="3547646"/>
                        <a:ext cx="685800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600" dirty="0">
                            <a:latin typeface="Century Gothic" panose="020B0502020202020204" pitchFamily="34" charset="0"/>
                          </a:rPr>
                          <a:t>s = 0</a:t>
                        </a:r>
                      </a:p>
                    </p:txBody>
                  </p:sp>
                  <p:sp>
                    <p:nvSpPr>
                      <p:cNvPr id="69" name="TextBox 68">
                        <a:extLst>
                          <a:ext uri="{FF2B5EF4-FFF2-40B4-BE49-F238E27FC236}">
                            <a16:creationId xmlns:a16="http://schemas.microsoft.com/office/drawing/2014/main" id="{60E85AF5-F6C3-44E2-B2C2-E4C07AAFA64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24068" y="2065608"/>
                        <a:ext cx="685800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600" dirty="0">
                            <a:latin typeface="Century Gothic" panose="020B0502020202020204" pitchFamily="34" charset="0"/>
                          </a:rPr>
                          <a:t>5785</a:t>
                        </a:r>
                      </a:p>
                    </p:txBody>
                  </p:sp>
                </p:grpSp>
              </p:grpSp>
            </p:grpSp>
          </p:grp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2D8FF817-7027-4BB8-A443-D8AF48F89320}"/>
              </a:ext>
            </a:extLst>
          </p:cNvPr>
          <p:cNvSpPr txBox="1"/>
          <p:nvPr/>
        </p:nvSpPr>
        <p:spPr>
          <a:xfrm>
            <a:off x="5715000" y="31242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s = 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3DA220F-F8C7-49A3-9DCA-E32028F46382}"/>
              </a:ext>
            </a:extLst>
          </p:cNvPr>
          <p:cNvSpPr txBox="1"/>
          <p:nvPr/>
        </p:nvSpPr>
        <p:spPr>
          <a:xfrm>
            <a:off x="5715000" y="26670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s = 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40C3978-87C0-4DBC-A548-6E37DE1DA190}"/>
              </a:ext>
            </a:extLst>
          </p:cNvPr>
          <p:cNvSpPr txBox="1"/>
          <p:nvPr/>
        </p:nvSpPr>
        <p:spPr>
          <a:xfrm>
            <a:off x="5715000" y="22098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s = 3</a:t>
            </a:r>
          </a:p>
        </p:txBody>
      </p:sp>
    </p:spTree>
    <p:extLst>
      <p:ext uri="{BB962C8B-B14F-4D97-AF65-F5344CB8AC3E}">
        <p14:creationId xmlns:p14="http://schemas.microsoft.com/office/powerpoint/2010/main" val="209227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Chained Matrix Multiplication Problem</a:t>
            </a: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CF78DD-7EAC-45E9-8942-81122889CE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Do it yourself: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D = [30, 35, 15, 5, 10, 20, 25].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A1 is 30 x 35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A2 is 35 x 15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A3 is 15 x 5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A4 is 5 x 10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A5 is 10 x 20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A6 is 20 x 25.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1600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1600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  </a:t>
            </a:r>
          </a:p>
          <a:p>
            <a:pPr algn="just">
              <a:lnSpc>
                <a:spcPct val="150000"/>
              </a:lnSpc>
            </a:pPr>
            <a:endParaRPr lang="en-US" altLang="en-US" sz="1600" dirty="0">
              <a:latin typeface="Century Gothic" panose="020B0502020202020204" pitchFamily="34" charset="0"/>
            </a:endParaRPr>
          </a:p>
        </p:txBody>
      </p:sp>
      <p:grpSp>
        <p:nvGrpSpPr>
          <p:cNvPr id="32769" name="Group 32768">
            <a:extLst>
              <a:ext uri="{FF2B5EF4-FFF2-40B4-BE49-F238E27FC236}">
                <a16:creationId xmlns:a16="http://schemas.microsoft.com/office/drawing/2014/main" id="{E34F6ECD-AD19-4873-8E67-764D45D5DC67}"/>
              </a:ext>
            </a:extLst>
          </p:cNvPr>
          <p:cNvGrpSpPr/>
          <p:nvPr/>
        </p:nvGrpSpPr>
        <p:grpSpPr>
          <a:xfrm>
            <a:off x="3276600" y="2590800"/>
            <a:ext cx="4953000" cy="3962400"/>
            <a:chOff x="3276600" y="2590800"/>
            <a:chExt cx="4953000" cy="396240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BE4965-1654-402E-8CBC-3FEFFCB8CCF2}"/>
                </a:ext>
              </a:extLst>
            </p:cNvPr>
            <p:cNvSpPr txBox="1"/>
            <p:nvPr/>
          </p:nvSpPr>
          <p:spPr>
            <a:xfrm>
              <a:off x="3276600" y="3048000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entury Gothic" panose="020B0502020202020204" pitchFamily="34" charset="0"/>
                </a:rPr>
                <a:t>A1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9BC8B03-FBC9-4199-AE67-943E7DDAFB22}"/>
                </a:ext>
              </a:extLst>
            </p:cNvPr>
            <p:cNvSpPr txBox="1"/>
            <p:nvPr/>
          </p:nvSpPr>
          <p:spPr>
            <a:xfrm>
              <a:off x="3276600" y="362384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entury Gothic" panose="020B0502020202020204" pitchFamily="34" charset="0"/>
                </a:rPr>
                <a:t>A2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5F59F9C-E010-4AC9-9835-B5EB22960BDD}"/>
                </a:ext>
              </a:extLst>
            </p:cNvPr>
            <p:cNvSpPr txBox="1"/>
            <p:nvPr/>
          </p:nvSpPr>
          <p:spPr>
            <a:xfrm>
              <a:off x="3276600" y="423344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entury Gothic" panose="020B0502020202020204" pitchFamily="34" charset="0"/>
                </a:rPr>
                <a:t>A3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B9C24F2-3A4E-47DA-8514-D8118E2D8088}"/>
                </a:ext>
              </a:extLst>
            </p:cNvPr>
            <p:cNvSpPr txBox="1"/>
            <p:nvPr/>
          </p:nvSpPr>
          <p:spPr>
            <a:xfrm>
              <a:off x="3276600" y="484304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entury Gothic" panose="020B0502020202020204" pitchFamily="34" charset="0"/>
                </a:rPr>
                <a:t>A4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B8829C0-9F13-4BD8-914A-D1010264FC2B}"/>
                </a:ext>
              </a:extLst>
            </p:cNvPr>
            <p:cNvSpPr txBox="1"/>
            <p:nvPr/>
          </p:nvSpPr>
          <p:spPr>
            <a:xfrm>
              <a:off x="4038600" y="2590800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entury Gothic" panose="020B0502020202020204" pitchFamily="34" charset="0"/>
                </a:rPr>
                <a:t>A1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DCD056B-4A61-46A0-AACF-0E0F42CA729A}"/>
                </a:ext>
              </a:extLst>
            </p:cNvPr>
            <p:cNvSpPr txBox="1"/>
            <p:nvPr/>
          </p:nvSpPr>
          <p:spPr>
            <a:xfrm>
              <a:off x="4648200" y="2590800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entury Gothic" panose="020B0502020202020204" pitchFamily="34" charset="0"/>
                </a:rPr>
                <a:t>A2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37904B4-46A6-4E02-B59C-CEE9C2146210}"/>
                </a:ext>
              </a:extLst>
            </p:cNvPr>
            <p:cNvSpPr txBox="1"/>
            <p:nvPr/>
          </p:nvSpPr>
          <p:spPr>
            <a:xfrm>
              <a:off x="5257800" y="2590800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entury Gothic" panose="020B0502020202020204" pitchFamily="34" charset="0"/>
                </a:rPr>
                <a:t>A3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27D1A49-D1AF-4011-B6B6-259920EC03AD}"/>
                </a:ext>
              </a:extLst>
            </p:cNvPr>
            <p:cNvSpPr txBox="1"/>
            <p:nvPr/>
          </p:nvSpPr>
          <p:spPr>
            <a:xfrm>
              <a:off x="5867400" y="2590800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entury Gothic" panose="020B0502020202020204" pitchFamily="34" charset="0"/>
                </a:rPr>
                <a:t>A4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F9EACD6-7187-4870-875C-546075A90AF9}"/>
                </a:ext>
              </a:extLst>
            </p:cNvPr>
            <p:cNvSpPr txBox="1"/>
            <p:nvPr/>
          </p:nvSpPr>
          <p:spPr>
            <a:xfrm>
              <a:off x="4108938" y="3079261"/>
              <a:ext cx="338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entury Gothic" panose="020B0502020202020204" pitchFamily="34" charset="0"/>
                </a:rPr>
                <a:t>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DFB827F-92DC-449A-9D78-3204B2765A02}"/>
                </a:ext>
              </a:extLst>
            </p:cNvPr>
            <p:cNvSpPr txBox="1"/>
            <p:nvPr/>
          </p:nvSpPr>
          <p:spPr>
            <a:xfrm>
              <a:off x="4702124" y="3647830"/>
              <a:ext cx="3810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entury Gothic" panose="020B0502020202020204" pitchFamily="34" charset="0"/>
                </a:rPr>
                <a:t>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C6D67B2-4DBB-459E-8A47-F83E6A038DE3}"/>
                </a:ext>
              </a:extLst>
            </p:cNvPr>
            <p:cNvSpPr txBox="1"/>
            <p:nvPr/>
          </p:nvSpPr>
          <p:spPr>
            <a:xfrm>
              <a:off x="5167532" y="4255722"/>
              <a:ext cx="68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entury Gothic" panose="020B0502020202020204" pitchFamily="34" charset="0"/>
                </a:rPr>
                <a:t>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1FC1DFD-0A08-47A5-9B40-74DC09FF4F8A}"/>
                </a:ext>
              </a:extLst>
            </p:cNvPr>
            <p:cNvSpPr txBox="1"/>
            <p:nvPr/>
          </p:nvSpPr>
          <p:spPr>
            <a:xfrm>
              <a:off x="5895536" y="4871182"/>
              <a:ext cx="4149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entury Gothic" panose="020B0502020202020204" pitchFamily="34" charset="0"/>
                </a:rPr>
                <a:t>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6817DFD-FFD8-4CEC-8935-C075D5937956}"/>
                </a:ext>
              </a:extLst>
            </p:cNvPr>
            <p:cNvSpPr txBox="1"/>
            <p:nvPr/>
          </p:nvSpPr>
          <p:spPr>
            <a:xfrm>
              <a:off x="7543800" y="621464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entury Gothic" panose="020B0502020202020204" pitchFamily="34" charset="0"/>
                </a:rPr>
                <a:t>s = 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59CA759-9731-4944-B523-3A9C80EE27C7}"/>
                </a:ext>
              </a:extLst>
            </p:cNvPr>
            <p:cNvSpPr txBox="1"/>
            <p:nvPr/>
          </p:nvSpPr>
          <p:spPr>
            <a:xfrm>
              <a:off x="4552072" y="3079019"/>
              <a:ext cx="68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entury Gothic" panose="020B0502020202020204" pitchFamily="34" charset="0"/>
                </a:rPr>
                <a:t>15750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F159DA1-819C-4684-A8DF-A724FDA36F72}"/>
                </a:ext>
              </a:extLst>
            </p:cNvPr>
            <p:cNvSpPr txBox="1"/>
            <p:nvPr/>
          </p:nvSpPr>
          <p:spPr>
            <a:xfrm>
              <a:off x="7543800" y="560504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entury Gothic" panose="020B0502020202020204" pitchFamily="34" charset="0"/>
                </a:rPr>
                <a:t>s = 1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63A848-FB56-4D60-81DE-3ECC8F000272}"/>
                </a:ext>
              </a:extLst>
            </p:cNvPr>
            <p:cNvSpPr txBox="1"/>
            <p:nvPr/>
          </p:nvSpPr>
          <p:spPr>
            <a:xfrm>
              <a:off x="5153464" y="3079261"/>
              <a:ext cx="68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entury Gothic" panose="020B0502020202020204" pitchFamily="34" charset="0"/>
                </a:rPr>
                <a:t>7875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2C5655A-829E-48DC-8466-A3CECCE0E807}"/>
                </a:ext>
              </a:extLst>
            </p:cNvPr>
            <p:cNvSpPr txBox="1"/>
            <p:nvPr/>
          </p:nvSpPr>
          <p:spPr>
            <a:xfrm>
              <a:off x="5582528" y="3647830"/>
              <a:ext cx="10386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entury Gothic" panose="020B0502020202020204" pitchFamily="34" charset="0"/>
                </a:rPr>
                <a:t>4375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746451-D058-4E14-80AF-E23BED13BA3B}"/>
                </a:ext>
              </a:extLst>
            </p:cNvPr>
            <p:cNvSpPr txBox="1"/>
            <p:nvPr/>
          </p:nvSpPr>
          <p:spPr>
            <a:xfrm>
              <a:off x="5757204" y="3070811"/>
              <a:ext cx="68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entury Gothic" panose="020B0502020202020204" pitchFamily="34" charset="0"/>
                </a:rPr>
                <a:t>9375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54CBD78-3BE3-4153-9236-9CBA038844B6}"/>
                </a:ext>
              </a:extLst>
            </p:cNvPr>
            <p:cNvSpPr txBox="1"/>
            <p:nvPr/>
          </p:nvSpPr>
          <p:spPr>
            <a:xfrm>
              <a:off x="7543800" y="499544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entury Gothic" panose="020B0502020202020204" pitchFamily="34" charset="0"/>
                </a:rPr>
                <a:t>s = 2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8656796-8CFF-4B97-9DAB-AB060C2AC962}"/>
                </a:ext>
              </a:extLst>
            </p:cNvPr>
            <p:cNvSpPr txBox="1"/>
            <p:nvPr/>
          </p:nvSpPr>
          <p:spPr>
            <a:xfrm>
              <a:off x="7543800" y="438584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entury Gothic" panose="020B0502020202020204" pitchFamily="34" charset="0"/>
                </a:rPr>
                <a:t>s = 3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66E43FB-070B-47D0-AE9F-60EA8EF0C124}"/>
                </a:ext>
              </a:extLst>
            </p:cNvPr>
            <p:cNvSpPr txBox="1"/>
            <p:nvPr/>
          </p:nvSpPr>
          <p:spPr>
            <a:xfrm>
              <a:off x="3276600" y="545264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entury Gothic" panose="020B0502020202020204" pitchFamily="34" charset="0"/>
                </a:rPr>
                <a:t>A5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3A5EE1B-84F3-4D43-A039-1F94EC7BF548}"/>
                </a:ext>
              </a:extLst>
            </p:cNvPr>
            <p:cNvSpPr txBox="1"/>
            <p:nvPr/>
          </p:nvSpPr>
          <p:spPr>
            <a:xfrm>
              <a:off x="3276600" y="606224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entury Gothic" panose="020B0502020202020204" pitchFamily="34" charset="0"/>
                </a:rPr>
                <a:t>A6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D144A00-918B-467B-B764-15B4217FFE76}"/>
                </a:ext>
              </a:extLst>
            </p:cNvPr>
            <p:cNvSpPr txBox="1"/>
            <p:nvPr/>
          </p:nvSpPr>
          <p:spPr>
            <a:xfrm>
              <a:off x="6477000" y="2590800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entury Gothic" panose="020B0502020202020204" pitchFamily="34" charset="0"/>
                </a:rPr>
                <a:t>A5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824F39-9476-41FD-B651-F06C183FDE71}"/>
                </a:ext>
              </a:extLst>
            </p:cNvPr>
            <p:cNvSpPr txBox="1"/>
            <p:nvPr/>
          </p:nvSpPr>
          <p:spPr>
            <a:xfrm>
              <a:off x="7086600" y="2590800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entury Gothic" panose="020B0502020202020204" pitchFamily="34" charset="0"/>
                </a:rPr>
                <a:t>A6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2D7BF12-C6C9-4F03-BBF2-E4E0DC0D64AA}"/>
                </a:ext>
              </a:extLst>
            </p:cNvPr>
            <p:cNvSpPr txBox="1"/>
            <p:nvPr/>
          </p:nvSpPr>
          <p:spPr>
            <a:xfrm>
              <a:off x="6380872" y="3070811"/>
              <a:ext cx="68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entury Gothic" panose="020B0502020202020204" pitchFamily="34" charset="0"/>
                </a:rPr>
                <a:t>11875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81D22D5-AC54-46B3-AEED-D20FBB8CAAEE}"/>
                </a:ext>
              </a:extLst>
            </p:cNvPr>
            <p:cNvSpPr txBox="1"/>
            <p:nvPr/>
          </p:nvSpPr>
          <p:spPr>
            <a:xfrm>
              <a:off x="6996332" y="3070811"/>
              <a:ext cx="68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entury Gothic" panose="020B0502020202020204" pitchFamily="34" charset="0"/>
                </a:rPr>
                <a:t>15125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718B073-48AD-4035-8D1F-C58C478D9712}"/>
                </a:ext>
              </a:extLst>
            </p:cNvPr>
            <p:cNvSpPr txBox="1"/>
            <p:nvPr/>
          </p:nvSpPr>
          <p:spPr>
            <a:xfrm>
              <a:off x="6372664" y="3658679"/>
              <a:ext cx="68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entury Gothic" panose="020B0502020202020204" pitchFamily="34" charset="0"/>
                </a:rPr>
                <a:t>7125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598FA3F-630A-4012-96B5-D454A1CA4552}"/>
                </a:ext>
              </a:extLst>
            </p:cNvPr>
            <p:cNvSpPr txBox="1"/>
            <p:nvPr/>
          </p:nvSpPr>
          <p:spPr>
            <a:xfrm>
              <a:off x="6996332" y="3658679"/>
              <a:ext cx="68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entury Gothic" panose="020B0502020202020204" pitchFamily="34" charset="0"/>
                </a:rPr>
                <a:t>10500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00DC340-0391-4B7D-8B0C-4B303380CC39}"/>
                </a:ext>
              </a:extLst>
            </p:cNvPr>
            <p:cNvSpPr txBox="1"/>
            <p:nvPr/>
          </p:nvSpPr>
          <p:spPr>
            <a:xfrm>
              <a:off x="5167532" y="3654623"/>
              <a:ext cx="68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entury Gothic" panose="020B0502020202020204" pitchFamily="34" charset="0"/>
                </a:rPr>
                <a:t>2625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2F11474-2AA4-4587-8282-9B13F23D3975}"/>
                </a:ext>
              </a:extLst>
            </p:cNvPr>
            <p:cNvSpPr txBox="1"/>
            <p:nvPr/>
          </p:nvSpPr>
          <p:spPr>
            <a:xfrm>
              <a:off x="5763064" y="4260711"/>
              <a:ext cx="68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entury Gothic" panose="020B0502020202020204" pitchFamily="34" charset="0"/>
                </a:rPr>
                <a:t>750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F15DB40-05D8-4B9B-AA3A-1DDE7EC23150}"/>
                </a:ext>
              </a:extLst>
            </p:cNvPr>
            <p:cNvSpPr txBox="1"/>
            <p:nvPr/>
          </p:nvSpPr>
          <p:spPr>
            <a:xfrm>
              <a:off x="6372664" y="4258363"/>
              <a:ext cx="68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entury Gothic" panose="020B0502020202020204" pitchFamily="34" charset="0"/>
                </a:rPr>
                <a:t>2500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CC3D173-8C9C-4018-BB1E-DE1317C4CAC9}"/>
                </a:ext>
              </a:extLst>
            </p:cNvPr>
            <p:cNvSpPr txBox="1"/>
            <p:nvPr/>
          </p:nvSpPr>
          <p:spPr>
            <a:xfrm>
              <a:off x="6996332" y="4258363"/>
              <a:ext cx="68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entury Gothic" panose="020B0502020202020204" pitchFamily="34" charset="0"/>
                </a:rPr>
                <a:t>5375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E356AF3-DD77-4A01-A8C9-A7B83E86D82B}"/>
                </a:ext>
              </a:extLst>
            </p:cNvPr>
            <p:cNvSpPr txBox="1"/>
            <p:nvPr/>
          </p:nvSpPr>
          <p:spPr>
            <a:xfrm>
              <a:off x="6372664" y="4882031"/>
              <a:ext cx="68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entury Gothic" panose="020B0502020202020204" pitchFamily="34" charset="0"/>
                </a:rPr>
                <a:t>1000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F1A9712-22C0-4A1E-BA33-5299EAF169CE}"/>
                </a:ext>
              </a:extLst>
            </p:cNvPr>
            <p:cNvSpPr txBox="1"/>
            <p:nvPr/>
          </p:nvSpPr>
          <p:spPr>
            <a:xfrm>
              <a:off x="6996332" y="4882031"/>
              <a:ext cx="68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entury Gothic" panose="020B0502020202020204" pitchFamily="34" charset="0"/>
                </a:rPr>
                <a:t>3500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90B256C-2EF5-47D1-81C7-FE0CA736CCDE}"/>
                </a:ext>
              </a:extLst>
            </p:cNvPr>
            <p:cNvSpPr txBox="1"/>
            <p:nvPr/>
          </p:nvSpPr>
          <p:spPr>
            <a:xfrm>
              <a:off x="6561408" y="5483423"/>
              <a:ext cx="4149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entury Gothic" panose="020B0502020202020204" pitchFamily="34" charset="0"/>
                </a:rPr>
                <a:t>0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046083C-D975-48E4-B660-647EEEE9B1DB}"/>
                </a:ext>
              </a:extLst>
            </p:cNvPr>
            <p:cNvSpPr txBox="1"/>
            <p:nvPr/>
          </p:nvSpPr>
          <p:spPr>
            <a:xfrm>
              <a:off x="6996332" y="5477563"/>
              <a:ext cx="68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entury Gothic" panose="020B0502020202020204" pitchFamily="34" charset="0"/>
                </a:rPr>
                <a:t>5000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F33C3FF-162B-4FB0-B013-DF3A85B13947}"/>
                </a:ext>
              </a:extLst>
            </p:cNvPr>
            <p:cNvSpPr txBox="1"/>
            <p:nvPr/>
          </p:nvSpPr>
          <p:spPr>
            <a:xfrm>
              <a:off x="7162800" y="6085998"/>
              <a:ext cx="4149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entury Gothic" panose="020B0502020202020204" pitchFamily="34" charset="0"/>
                </a:rPr>
                <a:t>0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96ECE6D-11B2-413A-AFE5-17274DF1B0D7}"/>
                </a:ext>
              </a:extLst>
            </p:cNvPr>
            <p:cNvSpPr txBox="1"/>
            <p:nvPr/>
          </p:nvSpPr>
          <p:spPr>
            <a:xfrm>
              <a:off x="7543800" y="377624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entury Gothic" panose="020B0502020202020204" pitchFamily="34" charset="0"/>
                </a:rPr>
                <a:t>s = 4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23A4362-01A2-40A4-BCA2-CF5B63494D3F}"/>
                </a:ext>
              </a:extLst>
            </p:cNvPr>
            <p:cNvSpPr txBox="1"/>
            <p:nvPr/>
          </p:nvSpPr>
          <p:spPr>
            <a:xfrm>
              <a:off x="7543800" y="316664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entury Gothic" panose="020B0502020202020204" pitchFamily="34" charset="0"/>
                </a:rPr>
                <a:t>s =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144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Chained Matrix Multiplication Problem</a:t>
            </a: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CF78DD-7EAC-45E9-8942-81122889CE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Do it yourself: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D = [30, 35, 15, 5, 10, 20, 25].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A1 is 30 x 35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A2 is 35 x 15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A3 is 15 x 5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A4 is 5 x 10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A5 is 10 x 20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A6 is 20 x 25.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1600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1600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  </a:t>
            </a:r>
          </a:p>
          <a:p>
            <a:pPr algn="just">
              <a:lnSpc>
                <a:spcPct val="150000"/>
              </a:lnSpc>
            </a:pPr>
            <a:endParaRPr lang="en-US" altLang="en-US" sz="1600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Chain Matrix Multiplication">
            <a:extLst>
              <a:ext uri="{FF2B5EF4-FFF2-40B4-BE49-F238E27FC236}">
                <a16:creationId xmlns:a16="http://schemas.microsoft.com/office/drawing/2014/main" id="{F820836C-55F4-4C74-831A-08A4013DB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024062"/>
            <a:ext cx="4191376" cy="300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4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Chained Matrix Multiplication Problem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B2CF78DD-7EAC-45E9-8942-81122889CED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0" y="1524000"/>
                <a:ext cx="9144000" cy="5334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en-US" sz="1600" dirty="0">
                    <a:latin typeface="Century Gothic" panose="020B0502020202020204" pitchFamily="34" charset="0"/>
                  </a:rPr>
                  <a:t>Let A be a p x q and B be a q x r matrix.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altLang="en-US" sz="1600" dirty="0">
                    <a:latin typeface="Century Gothic" panose="020B0502020202020204" pitchFamily="34" charset="0"/>
                  </a:rPr>
                  <a:t>The product C = A x B will result in a p x r matrix.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sz="1600" b="0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16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en-US" sz="16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600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en-US" sz="1600" b="0" i="0" dirty="0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en-US" sz="16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600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en-US" sz="1600" b="0" i="0" dirty="0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en-US" sz="1600" b="0" i="1" dirty="0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600" b="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en-US" sz="1600" b="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en-US" sz="1600" b="0" i="0" dirty="0" smtClean="0">
                                      <a:latin typeface="Cambria Math" panose="02040503050406030204" pitchFamily="18" charset="0"/>
                                    </a:rPr>
                                    <m:t>q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600" b="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en-US" sz="1600" b="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en-US" sz="1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en-US" sz="16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600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en-US" sz="1600" b="0" i="0" dirty="0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en-US" sz="1600" b="0" i="1" dirty="0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600" b="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en-US" sz="1600" b="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en-US" sz="1600" b="0" i="0" dirty="0" smtClean="0">
                                      <a:latin typeface="Cambria Math" panose="02040503050406030204" pitchFamily="18" charset="0"/>
                                    </a:rPr>
                                    <m:t>q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en-US" sz="1600" b="0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/>
                            <m:e/>
                            <m:e/>
                          </m:mr>
                          <m:mr>
                            <m:e>
                              <m:r>
                                <a:rPr lang="en-US" altLang="en-US" sz="1600" b="0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/>
                            <m:e/>
                            <m:e/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en-US" sz="16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600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en-US" sz="1600" b="0" i="0" dirty="0" smtClean="0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  <m:r>
                                    <a:rPr lang="en-US" altLang="en-US" sz="1600" b="0" i="0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en-US" sz="16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600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en-US" sz="1600" b="0" i="0" dirty="0" smtClean="0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  <m:r>
                                    <a:rPr lang="en-US" altLang="en-US" sz="1600" b="0" i="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en-US" sz="1600" b="0" i="1" dirty="0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en-US" sz="1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600" b="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en-US" sz="1600" b="0" i="0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pq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en-US" sz="1600" dirty="0">
                    <a:latin typeface="Century Gothic" panose="020B0502020202020204" pitchFamily="34" charset="0"/>
                  </a:rPr>
                  <a:t>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1600" b="0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en-US" sz="1600" b="0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16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600" b="0" i="1" dirty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en-US" sz="1600" b="0" i="1" dirty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600" b="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en-US" sz="1600" b="0" i="1" dirty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en-US" sz="1600" b="0" i="1" dirty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600" b="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en-US" sz="1600" b="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en-US" sz="1600" b="0" i="1" dirty="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600" b="0" i="1" dirty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en-US" sz="1600" b="0" i="1" dirty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600" b="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en-US" sz="1600" b="0" i="1" dirty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en-US" sz="1600" b="0" i="1" dirty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600" b="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en-US" sz="1600" b="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en-US" sz="1600" b="0" i="1" dirty="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en-US" sz="1600" b="0" i="1" dirty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/>
                            <m:e/>
                            <m:e/>
                          </m:mr>
                          <m:mr>
                            <m:e>
                              <m:r>
                                <a:rPr lang="en-US" altLang="en-US" sz="1600" b="0" i="1" dirty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/>
                            <m:e/>
                            <m:e/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600" b="0" i="1" dirty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en-US" sz="1600" b="0" i="1" dirty="0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en-US" sz="1600" b="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600" b="0" i="1" dirty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en-US" sz="1600" b="0" i="1" dirty="0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en-US" sz="1600" b="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en-US" sz="1600" b="0" i="1" dirty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en-US" sz="1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6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en-US" sz="1600" b="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q</m:t>
                                  </m:r>
                                  <m:r>
                                    <a:rPr lang="en-US" altLang="en-US" sz="16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en-US" sz="1600" dirty="0"/>
                  <a:t> </a:t>
                </a:r>
                <a14:m>
                  <m:oMath xmlns:m="http://schemas.openxmlformats.org/officeDocument/2006/math">
                    <m:r>
                      <a:rPr lang="en-US" altLang="en-US" sz="16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1600" b="0" i="0" dirty="0" smtClean="0">
                        <a:latin typeface="Cambria Math" panose="02040503050406030204" pitchFamily="18" charset="0"/>
                      </a:rPr>
                      <m:t>               </m:t>
                    </m:r>
                    <m:r>
                      <m:rPr>
                        <m:sty m:val="p"/>
                      </m:rPr>
                      <a:rPr lang="en-US" altLang="en-US" sz="1600" b="0" i="0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en-US" sz="1600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16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600" b="0" i="1" dirty="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en-US" sz="1600" i="1" dirty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600" b="0" i="1" dirty="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en-US" sz="1600" i="1" dirty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en-US" sz="1600" i="1" dirty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600" b="0" i="1" dirty="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en-US" sz="16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en-US" sz="1600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600" b="0" i="1" dirty="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en-US" sz="1600" i="1" dirty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600" b="0" i="1" dirty="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en-US" sz="1600" i="1" dirty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en-US" sz="1600" i="1" dirty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600" b="0" i="1" dirty="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en-US" sz="16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en-US" sz="1600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en-US" sz="1600" i="1" dirty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/>
                            <m:e/>
                            <m:e/>
                          </m:mr>
                          <m:mr>
                            <m:e>
                              <m:r>
                                <a:rPr lang="en-US" altLang="en-US" sz="1600" i="1" dirty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/>
                            <m:e/>
                            <m:e/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600" b="0" i="1" dirty="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en-US" sz="1600" b="0" i="1" dirty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en-US" sz="16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600" b="0" i="1" dirty="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en-US" sz="1600" b="0" i="1" dirty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en-US" sz="16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en-US" sz="1600" i="1" dirty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en-US" sz="1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6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en-US" sz="16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en-US" sz="1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en-US" sz="1600" dirty="0">
                  <a:solidFill>
                    <a:prstClr val="black"/>
                  </a:solidFill>
                  <a:latin typeface="Century Gothic" panose="020B0502020202020204" pitchFamily="34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altLang="en-US" sz="1600" dirty="0">
                  <a:latin typeface="Century Gothic" panose="020B0502020202020204" pitchFamily="34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altLang="en-US" sz="1600" dirty="0">
                  <a:latin typeface="Century Gothic" panose="020B0502020202020204" pitchFamily="34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en-US" sz="1600" dirty="0">
                    <a:latin typeface="Century Gothic" panose="020B0502020202020204" pitchFamily="34" charset="0"/>
                  </a:rPr>
                  <a:t>To multiply A with B we require a total of </a:t>
                </a:r>
                <a:r>
                  <a:rPr lang="en-US" altLang="en-US" sz="1600" b="1" dirty="0">
                    <a:latin typeface="Century Gothic" panose="020B0502020202020204" pitchFamily="34" charset="0"/>
                  </a:rPr>
                  <a:t>p x q x r scalar multiplications.</a:t>
                </a:r>
                <a:endParaRPr lang="en-US" altLang="en-US" sz="1600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B2CF78DD-7EAC-45E9-8942-81122889C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24000"/>
                <a:ext cx="9144000" cy="5334000"/>
              </a:xfrm>
              <a:prstGeom prst="rect">
                <a:avLst/>
              </a:prstGeom>
              <a:blipFill>
                <a:blip r:embed="rId3"/>
                <a:stretch>
                  <a:fillRect l="-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778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B2CF78DD-7EAC-45E9-8942-81122889CE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Example: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A is 13 x 5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B is 5 x 89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C is 89 x 3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D is 3 x 34.</a:t>
            </a:r>
          </a:p>
          <a:p>
            <a:pPr algn="just">
              <a:lnSpc>
                <a:spcPct val="150000"/>
              </a:lnSpc>
            </a:pPr>
            <a:endParaRPr lang="en-US" altLang="en-US" sz="1600" dirty="0">
              <a:latin typeface="Century Gothic" panose="020B0502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s = 0 : 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m</a:t>
            </a:r>
            <a:r>
              <a:rPr lang="en-US" sz="1600" baseline="-25000" dirty="0">
                <a:latin typeface="Century Gothic" panose="020B0502020202020204" pitchFamily="34" charset="0"/>
              </a:rPr>
              <a:t>ii</a:t>
            </a:r>
            <a:r>
              <a:rPr lang="en-US" sz="1600" baseline="-25000" dirty="0">
                <a:solidFill>
                  <a:prstClr val="black"/>
                </a:solidFill>
                <a:latin typeface="Century Gothic" panose="020B0502020202020204" pitchFamily="34" charset="0"/>
              </a:rPr>
              <a:t> 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= 0.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n-US" altLang="en-US" sz="16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m</a:t>
            </a:r>
            <a:r>
              <a:rPr lang="en-US" sz="1600" baseline="-25000" dirty="0" err="1">
                <a:latin typeface="Century Gothic" panose="020B0502020202020204" pitchFamily="34" charset="0"/>
              </a:rPr>
              <a:t>AA</a:t>
            </a:r>
            <a:r>
              <a:rPr lang="en-US" sz="1600" baseline="-25000" dirty="0">
                <a:solidFill>
                  <a:prstClr val="black"/>
                </a:solidFill>
                <a:latin typeface="Century Gothic" panose="020B0502020202020204" pitchFamily="34" charset="0"/>
              </a:rPr>
              <a:t> 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= </a:t>
            </a:r>
            <a:r>
              <a:rPr lang="en-US" altLang="en-US" sz="16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m</a:t>
            </a:r>
            <a:r>
              <a:rPr lang="en-US" sz="1600" baseline="-25000" dirty="0" err="1">
                <a:latin typeface="Century Gothic" panose="020B0502020202020204" pitchFamily="34" charset="0"/>
              </a:rPr>
              <a:t>BB</a:t>
            </a:r>
            <a:r>
              <a:rPr lang="en-US" sz="1600" baseline="-25000" dirty="0">
                <a:solidFill>
                  <a:prstClr val="black"/>
                </a:solidFill>
                <a:latin typeface="Century Gothic" panose="020B0502020202020204" pitchFamily="34" charset="0"/>
              </a:rPr>
              <a:t> 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= </a:t>
            </a:r>
            <a:r>
              <a:rPr lang="en-US" altLang="en-US" sz="16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m</a:t>
            </a:r>
            <a:r>
              <a:rPr lang="en-US" sz="1600" baseline="-25000" dirty="0" err="1">
                <a:latin typeface="Century Gothic" panose="020B0502020202020204" pitchFamily="34" charset="0"/>
              </a:rPr>
              <a:t>CC</a:t>
            </a:r>
            <a:r>
              <a:rPr lang="en-US" sz="1600" baseline="-25000" dirty="0">
                <a:solidFill>
                  <a:prstClr val="black"/>
                </a:solidFill>
                <a:latin typeface="Century Gothic" panose="020B0502020202020204" pitchFamily="34" charset="0"/>
              </a:rPr>
              <a:t> 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= </a:t>
            </a:r>
            <a:r>
              <a:rPr lang="en-US" altLang="en-US" sz="16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m</a:t>
            </a:r>
            <a:r>
              <a:rPr lang="en-US" sz="1600" baseline="-25000" dirty="0" err="1">
                <a:latin typeface="Century Gothic" panose="020B0502020202020204" pitchFamily="34" charset="0"/>
              </a:rPr>
              <a:t>DD</a:t>
            </a:r>
            <a:r>
              <a:rPr lang="en-US" sz="1600" baseline="-25000" dirty="0">
                <a:solidFill>
                  <a:prstClr val="black"/>
                </a:solidFill>
                <a:latin typeface="Century Gothic" panose="020B0502020202020204" pitchFamily="34" charset="0"/>
              </a:rPr>
              <a:t> 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= 0 0</a:t>
            </a:r>
          </a:p>
          <a:p>
            <a:pPr algn="just">
              <a:lnSpc>
                <a:spcPct val="150000"/>
              </a:lnSpc>
            </a:pPr>
            <a:endParaRPr lang="en-US" altLang="en-US" sz="1600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1600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  </a:t>
            </a:r>
          </a:p>
          <a:p>
            <a:pPr algn="just">
              <a:lnSpc>
                <a:spcPct val="150000"/>
              </a:lnSpc>
            </a:pPr>
            <a:endParaRPr lang="en-US" altLang="en-US" sz="1600" dirty="0">
              <a:latin typeface="Century Gothic" panose="020B0502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Chained Matrix Multiplication Problem</a:t>
            </a:r>
            <a:endParaRPr lang="en-US" alt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89B835-2C5E-415B-9A2B-52016DE8F6AA}"/>
              </a:ext>
            </a:extLst>
          </p:cNvPr>
          <p:cNvGrpSpPr/>
          <p:nvPr/>
        </p:nvGrpSpPr>
        <p:grpSpPr>
          <a:xfrm>
            <a:off x="1752600" y="1417638"/>
            <a:ext cx="3429000" cy="2468562"/>
            <a:chOff x="1752600" y="1417638"/>
            <a:chExt cx="3429000" cy="2468562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D74ED62-E0B0-40EB-BD9D-C9589980DFA2}"/>
                </a:ext>
              </a:extLst>
            </p:cNvPr>
            <p:cNvGrpSpPr/>
            <p:nvPr/>
          </p:nvGrpSpPr>
          <p:grpSpPr>
            <a:xfrm>
              <a:off x="1752600" y="1524000"/>
              <a:ext cx="3429000" cy="2362200"/>
              <a:chOff x="2971800" y="1524000"/>
              <a:chExt cx="3429000" cy="2362200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5FE8708-A97A-4BDC-8443-B76140D65AF0}"/>
                  </a:ext>
                </a:extLst>
              </p:cNvPr>
              <p:cNvSpPr txBox="1"/>
              <p:nvPr/>
            </p:nvSpPr>
            <p:spPr>
              <a:xfrm>
                <a:off x="4038600" y="1524000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B</a:t>
                </a:r>
              </a:p>
            </p:txBody>
          </p: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5ADB8198-5C25-4335-BD65-EA554CEDB73E}"/>
                  </a:ext>
                </a:extLst>
              </p:cNvPr>
              <p:cNvGrpSpPr/>
              <p:nvPr/>
            </p:nvGrpSpPr>
            <p:grpSpPr>
              <a:xfrm>
                <a:off x="2971800" y="1524000"/>
                <a:ext cx="3429000" cy="2362200"/>
                <a:chOff x="2971800" y="1524000"/>
                <a:chExt cx="3429000" cy="2362200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53AD1222-33C7-4328-B551-DDDE13E44936}"/>
                    </a:ext>
                  </a:extLst>
                </p:cNvPr>
                <p:cNvSpPr txBox="1"/>
                <p:nvPr/>
              </p:nvSpPr>
              <p:spPr>
                <a:xfrm>
                  <a:off x="2971800" y="2065850"/>
                  <a:ext cx="6858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Century Gothic" panose="020B0502020202020204" pitchFamily="34" charset="0"/>
                    </a:rPr>
                    <a:t>A</a:t>
                  </a: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337008C1-7794-473F-AEE1-5358434228D7}"/>
                    </a:ext>
                  </a:extLst>
                </p:cNvPr>
                <p:cNvSpPr txBox="1"/>
                <p:nvPr/>
              </p:nvSpPr>
              <p:spPr>
                <a:xfrm>
                  <a:off x="2971800" y="2480846"/>
                  <a:ext cx="6858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Century Gothic" panose="020B0502020202020204" pitchFamily="34" charset="0"/>
                    </a:rPr>
                    <a:t>B</a:t>
                  </a: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E9DC560B-1E6F-4EE5-8EB6-1B1EB433C852}"/>
                    </a:ext>
                  </a:extLst>
                </p:cNvPr>
                <p:cNvSpPr txBox="1"/>
                <p:nvPr/>
              </p:nvSpPr>
              <p:spPr>
                <a:xfrm>
                  <a:off x="2971800" y="2938046"/>
                  <a:ext cx="6858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Century Gothic" panose="020B0502020202020204" pitchFamily="34" charset="0"/>
                    </a:rPr>
                    <a:t>C</a:t>
                  </a: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63BB4C65-4E12-453B-8230-BABF49E29377}"/>
                    </a:ext>
                  </a:extLst>
                </p:cNvPr>
                <p:cNvSpPr txBox="1"/>
                <p:nvPr/>
              </p:nvSpPr>
              <p:spPr>
                <a:xfrm>
                  <a:off x="2971800" y="3395246"/>
                  <a:ext cx="6858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Century Gothic" panose="020B0502020202020204" pitchFamily="34" charset="0"/>
                    </a:rPr>
                    <a:t>D</a:t>
                  </a: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82145C56-1812-4490-9910-AB4D46167A1A}"/>
                    </a:ext>
                  </a:extLst>
                </p:cNvPr>
                <p:cNvSpPr txBox="1"/>
                <p:nvPr/>
              </p:nvSpPr>
              <p:spPr>
                <a:xfrm>
                  <a:off x="3276600" y="1524000"/>
                  <a:ext cx="6858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Century Gothic" panose="020B0502020202020204" pitchFamily="34" charset="0"/>
                    </a:rPr>
                    <a:t>A</a:t>
                  </a:r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D22B438C-F372-4A83-B2FD-F1E67EAC1EAB}"/>
                    </a:ext>
                  </a:extLst>
                </p:cNvPr>
                <p:cNvSpPr txBox="1"/>
                <p:nvPr/>
              </p:nvSpPr>
              <p:spPr>
                <a:xfrm>
                  <a:off x="4724400" y="1524000"/>
                  <a:ext cx="6858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Century Gothic" panose="020B0502020202020204" pitchFamily="34" charset="0"/>
                    </a:rPr>
                    <a:t>C</a:t>
                  </a: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A01D6323-9DD4-4334-B789-CD93355A3C9F}"/>
                    </a:ext>
                  </a:extLst>
                </p:cNvPr>
                <p:cNvSpPr txBox="1"/>
                <p:nvPr/>
              </p:nvSpPr>
              <p:spPr>
                <a:xfrm>
                  <a:off x="5410200" y="1524000"/>
                  <a:ext cx="6858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Century Gothic" panose="020B0502020202020204" pitchFamily="34" charset="0"/>
                    </a:rPr>
                    <a:t>D</a:t>
                  </a: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D5EFE607-CE4F-4E42-A35A-541CF23E18F5}"/>
                    </a:ext>
                  </a:extLst>
                </p:cNvPr>
                <p:cNvSpPr txBox="1"/>
                <p:nvPr/>
              </p:nvSpPr>
              <p:spPr>
                <a:xfrm>
                  <a:off x="3124200" y="2057400"/>
                  <a:ext cx="6858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Century Gothic" panose="020B0502020202020204" pitchFamily="34" charset="0"/>
                    </a:rPr>
                    <a:t>0</a:t>
                  </a: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D388D763-D530-4377-A25E-06A5D3FDBF3B}"/>
                    </a:ext>
                  </a:extLst>
                </p:cNvPr>
                <p:cNvSpPr txBox="1"/>
                <p:nvPr/>
              </p:nvSpPr>
              <p:spPr>
                <a:xfrm>
                  <a:off x="3838136" y="2480846"/>
                  <a:ext cx="6858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Century Gothic" panose="020B0502020202020204" pitchFamily="34" charset="0"/>
                    </a:rPr>
                    <a:t>0</a:t>
                  </a: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AFA33528-0FE1-4B0D-98A9-5476C94AEE75}"/>
                    </a:ext>
                  </a:extLst>
                </p:cNvPr>
                <p:cNvSpPr txBox="1"/>
                <p:nvPr/>
              </p:nvSpPr>
              <p:spPr>
                <a:xfrm>
                  <a:off x="4557932" y="2938046"/>
                  <a:ext cx="6858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Century Gothic" panose="020B0502020202020204" pitchFamily="34" charset="0"/>
                    </a:rPr>
                    <a:t>0</a:t>
                  </a: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71E8B610-15CB-40B9-A945-BB5E53A6C05E}"/>
                    </a:ext>
                  </a:extLst>
                </p:cNvPr>
                <p:cNvSpPr txBox="1"/>
                <p:nvPr/>
              </p:nvSpPr>
              <p:spPr>
                <a:xfrm>
                  <a:off x="5223804" y="3352800"/>
                  <a:ext cx="6858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Century Gothic" panose="020B0502020202020204" pitchFamily="34" charset="0"/>
                    </a:rPr>
                    <a:t>0</a:t>
                  </a: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66B9CE7B-1BCA-48CD-B0F5-3BE5B3F5B10A}"/>
                    </a:ext>
                  </a:extLst>
                </p:cNvPr>
                <p:cNvSpPr txBox="1"/>
                <p:nvPr/>
              </p:nvSpPr>
              <p:spPr>
                <a:xfrm>
                  <a:off x="5715000" y="3547646"/>
                  <a:ext cx="6858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Century Gothic" panose="020B0502020202020204" pitchFamily="34" charset="0"/>
                    </a:rPr>
                    <a:t>s = 0</a:t>
                  </a:r>
                </a:p>
              </p:txBody>
            </p:sp>
          </p:grp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878504-F4DD-4695-A85D-1FADD636C3E7}"/>
                </a:ext>
              </a:extLst>
            </p:cNvPr>
            <p:cNvSpPr/>
            <p:nvPr/>
          </p:nvSpPr>
          <p:spPr>
            <a:xfrm>
              <a:off x="1752600" y="1417638"/>
              <a:ext cx="3429000" cy="24685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D0285749-A5F0-4FF5-A6E2-8486F94C6422}"/>
              </a:ext>
            </a:extLst>
          </p:cNvPr>
          <p:cNvGrpSpPr/>
          <p:nvPr/>
        </p:nvGrpSpPr>
        <p:grpSpPr>
          <a:xfrm>
            <a:off x="5410200" y="1419664"/>
            <a:ext cx="3429000" cy="2468562"/>
            <a:chOff x="1752600" y="1417638"/>
            <a:chExt cx="3429000" cy="2468562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487E5F8C-9B9E-4B5C-B085-002701E61F5F}"/>
                </a:ext>
              </a:extLst>
            </p:cNvPr>
            <p:cNvGrpSpPr/>
            <p:nvPr/>
          </p:nvGrpSpPr>
          <p:grpSpPr>
            <a:xfrm>
              <a:off x="1752600" y="1524000"/>
              <a:ext cx="3124200" cy="1752600"/>
              <a:chOff x="2971800" y="1524000"/>
              <a:chExt cx="3124200" cy="1752600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D4416EE9-EC96-4DF9-A809-5BD2A835FA5E}"/>
                  </a:ext>
                </a:extLst>
              </p:cNvPr>
              <p:cNvSpPr txBox="1"/>
              <p:nvPr/>
            </p:nvSpPr>
            <p:spPr>
              <a:xfrm>
                <a:off x="4038600" y="1524000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B</a:t>
                </a:r>
              </a:p>
            </p:txBody>
          </p: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B5347475-9DEB-40D9-814C-8D0C21D857CE}"/>
                  </a:ext>
                </a:extLst>
              </p:cNvPr>
              <p:cNvGrpSpPr/>
              <p:nvPr/>
            </p:nvGrpSpPr>
            <p:grpSpPr>
              <a:xfrm>
                <a:off x="2971800" y="1524000"/>
                <a:ext cx="3124200" cy="1752600"/>
                <a:chOff x="2971800" y="1524000"/>
                <a:chExt cx="3124200" cy="1752600"/>
              </a:xfrm>
            </p:grpSpPr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7968B559-AE94-40BD-9635-6C9152D074FC}"/>
                    </a:ext>
                  </a:extLst>
                </p:cNvPr>
                <p:cNvSpPr txBox="1"/>
                <p:nvPr/>
              </p:nvSpPr>
              <p:spPr>
                <a:xfrm>
                  <a:off x="2971800" y="2065850"/>
                  <a:ext cx="6858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Century Gothic" panose="020B0502020202020204" pitchFamily="34" charset="0"/>
                    </a:rPr>
                    <a:t>A</a:t>
                  </a:r>
                </a:p>
              </p:txBody>
            </p: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6AAF0BFA-FCC7-45EE-BDD0-80109CA40E7E}"/>
                    </a:ext>
                  </a:extLst>
                </p:cNvPr>
                <p:cNvSpPr txBox="1"/>
                <p:nvPr/>
              </p:nvSpPr>
              <p:spPr>
                <a:xfrm>
                  <a:off x="2971800" y="2480846"/>
                  <a:ext cx="6858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Century Gothic" panose="020B0502020202020204" pitchFamily="34" charset="0"/>
                    </a:rPr>
                    <a:t>B</a:t>
                  </a:r>
                </a:p>
              </p:txBody>
            </p: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9D1DE69B-CA42-482D-BD27-28C58BD3CF4E}"/>
                    </a:ext>
                  </a:extLst>
                </p:cNvPr>
                <p:cNvSpPr txBox="1"/>
                <p:nvPr/>
              </p:nvSpPr>
              <p:spPr>
                <a:xfrm>
                  <a:off x="2971800" y="2938046"/>
                  <a:ext cx="6858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Century Gothic" panose="020B0502020202020204" pitchFamily="34" charset="0"/>
                    </a:rPr>
                    <a:t>C</a:t>
                  </a:r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578D4436-C42F-4B0D-90B5-30BA378A46FF}"/>
                    </a:ext>
                  </a:extLst>
                </p:cNvPr>
                <p:cNvSpPr txBox="1"/>
                <p:nvPr/>
              </p:nvSpPr>
              <p:spPr>
                <a:xfrm>
                  <a:off x="4724400" y="1524000"/>
                  <a:ext cx="6858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Century Gothic" panose="020B0502020202020204" pitchFamily="34" charset="0"/>
                    </a:rPr>
                    <a:t>C</a:t>
                  </a:r>
                </a:p>
              </p:txBody>
            </p: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5330A438-6C9E-4FDE-B794-E0090ABB475C}"/>
                    </a:ext>
                  </a:extLst>
                </p:cNvPr>
                <p:cNvSpPr txBox="1"/>
                <p:nvPr/>
              </p:nvSpPr>
              <p:spPr>
                <a:xfrm>
                  <a:off x="5410200" y="1524000"/>
                  <a:ext cx="6858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Century Gothic" panose="020B0502020202020204" pitchFamily="34" charset="0"/>
                    </a:rPr>
                    <a:t>D</a:t>
                  </a:r>
                </a:p>
              </p:txBody>
            </p:sp>
          </p:grpSp>
        </p:grp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244A816-CA9C-4217-8837-0026E609D9C7}"/>
                </a:ext>
              </a:extLst>
            </p:cNvPr>
            <p:cNvSpPr/>
            <p:nvPr/>
          </p:nvSpPr>
          <p:spPr>
            <a:xfrm>
              <a:off x="1752600" y="1417638"/>
              <a:ext cx="3429000" cy="24685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2725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B2CF78DD-7EAC-45E9-8942-81122889CE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Example: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A is 13 x 5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B is 5 x 89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C is 89 x 3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D is 3 x 34.</a:t>
            </a:r>
          </a:p>
          <a:p>
            <a:pPr algn="just">
              <a:lnSpc>
                <a:spcPct val="150000"/>
              </a:lnSpc>
            </a:pPr>
            <a:endParaRPr lang="en-US" altLang="en-US" sz="1600" dirty="0">
              <a:latin typeface="Century Gothic" panose="020B0502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s = 1 : 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m</a:t>
            </a:r>
            <a:r>
              <a:rPr lang="en-US" sz="1600" baseline="-25000" dirty="0">
                <a:latin typeface="Century Gothic" panose="020B0502020202020204" pitchFamily="34" charset="0"/>
              </a:rPr>
              <a:t>i, </a:t>
            </a:r>
            <a:r>
              <a:rPr lang="en-US" sz="1600" baseline="-25000" dirty="0" err="1">
                <a:latin typeface="Century Gothic" panose="020B0502020202020204" pitchFamily="34" charset="0"/>
              </a:rPr>
              <a:t>i</a:t>
            </a:r>
            <a:r>
              <a:rPr lang="en-US" sz="1600" baseline="-25000" dirty="0">
                <a:latin typeface="Century Gothic" panose="020B0502020202020204" pitchFamily="34" charset="0"/>
              </a:rPr>
              <a:t> + 1</a:t>
            </a:r>
            <a:r>
              <a:rPr lang="en-US" sz="1600" baseline="-25000" dirty="0">
                <a:solidFill>
                  <a:prstClr val="black"/>
                </a:solidFill>
                <a:latin typeface="Century Gothic" panose="020B0502020202020204" pitchFamily="34" charset="0"/>
              </a:rPr>
              <a:t> 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= d</a:t>
            </a:r>
            <a:r>
              <a:rPr lang="en-US" sz="1600" baseline="-25000" dirty="0">
                <a:latin typeface="Century Gothic" panose="020B0502020202020204" pitchFamily="34" charset="0"/>
              </a:rPr>
              <a:t>i – 1 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d</a:t>
            </a:r>
            <a:r>
              <a:rPr lang="en-US" sz="1600" baseline="-25000" dirty="0">
                <a:latin typeface="Century Gothic" panose="020B0502020202020204" pitchFamily="34" charset="0"/>
              </a:rPr>
              <a:t>i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 </a:t>
            </a:r>
            <a:r>
              <a:rPr lang="en-US" altLang="en-US" sz="16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d</a:t>
            </a:r>
            <a:r>
              <a:rPr lang="en-US" sz="1600" baseline="-25000" dirty="0" err="1">
                <a:latin typeface="Century Gothic" panose="020B0502020202020204" pitchFamily="34" charset="0"/>
              </a:rPr>
              <a:t>i</a:t>
            </a:r>
            <a:r>
              <a:rPr lang="en-US" sz="1600" baseline="-25000" dirty="0">
                <a:latin typeface="Century Gothic" panose="020B0502020202020204" pitchFamily="34" charset="0"/>
              </a:rPr>
              <a:t> + 1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n-US" altLang="en-US" sz="16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m</a:t>
            </a:r>
            <a:r>
              <a:rPr lang="en-US" sz="1600" baseline="-25000" dirty="0" err="1">
                <a:latin typeface="Century Gothic" panose="020B0502020202020204" pitchFamily="34" charset="0"/>
              </a:rPr>
              <a:t>AB</a:t>
            </a:r>
            <a:r>
              <a:rPr lang="en-US" sz="1600" baseline="-25000" dirty="0">
                <a:solidFill>
                  <a:prstClr val="black"/>
                </a:solidFill>
                <a:latin typeface="Century Gothic" panose="020B0502020202020204" pitchFamily="34" charset="0"/>
              </a:rPr>
              <a:t> 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= 13 x 5 x 89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	       =  </a:t>
            </a:r>
            <a:r>
              <a:rPr lang="en-US" altLang="en-US" sz="1600" b="1" dirty="0">
                <a:solidFill>
                  <a:prstClr val="black"/>
                </a:solidFill>
                <a:latin typeface="Century Gothic" panose="020B0502020202020204" pitchFamily="34" charset="0"/>
              </a:rPr>
              <a:t>5785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endParaRPr lang="en-US" altLang="en-US" sz="1600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  </a:t>
            </a:r>
          </a:p>
          <a:p>
            <a:pPr algn="just">
              <a:lnSpc>
                <a:spcPct val="150000"/>
              </a:lnSpc>
            </a:pPr>
            <a:endParaRPr lang="en-US" altLang="en-US" sz="1600" dirty="0">
              <a:latin typeface="Century Gothic" panose="020B0502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Chained Matrix Multiplication Problem</a:t>
            </a:r>
            <a:endParaRPr lang="en-US" alt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89B835-2C5E-415B-9A2B-52016DE8F6AA}"/>
              </a:ext>
            </a:extLst>
          </p:cNvPr>
          <p:cNvGrpSpPr/>
          <p:nvPr/>
        </p:nvGrpSpPr>
        <p:grpSpPr>
          <a:xfrm>
            <a:off x="1752600" y="1417638"/>
            <a:ext cx="3429000" cy="2468562"/>
            <a:chOff x="1752600" y="1417638"/>
            <a:chExt cx="3429000" cy="246856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818137B-B781-4597-BFBE-4FF1050866A6}"/>
                </a:ext>
              </a:extLst>
            </p:cNvPr>
            <p:cNvGrpSpPr/>
            <p:nvPr/>
          </p:nvGrpSpPr>
          <p:grpSpPr>
            <a:xfrm>
              <a:off x="1752600" y="1524000"/>
              <a:ext cx="3429000" cy="2362200"/>
              <a:chOff x="2971800" y="1524000"/>
              <a:chExt cx="3429000" cy="2362200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CD74ED62-E0B0-40EB-BD9D-C9589980DFA2}"/>
                  </a:ext>
                </a:extLst>
              </p:cNvPr>
              <p:cNvGrpSpPr/>
              <p:nvPr/>
            </p:nvGrpSpPr>
            <p:grpSpPr>
              <a:xfrm>
                <a:off x="2971800" y="1524000"/>
                <a:ext cx="3429000" cy="2362200"/>
                <a:chOff x="2971800" y="1524000"/>
                <a:chExt cx="3429000" cy="2362200"/>
              </a:xfrm>
            </p:grpSpPr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65FE8708-A97A-4BDC-8443-B76140D65AF0}"/>
                    </a:ext>
                  </a:extLst>
                </p:cNvPr>
                <p:cNvSpPr txBox="1"/>
                <p:nvPr/>
              </p:nvSpPr>
              <p:spPr>
                <a:xfrm>
                  <a:off x="4038600" y="1524000"/>
                  <a:ext cx="6858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Century Gothic" panose="020B0502020202020204" pitchFamily="34" charset="0"/>
                    </a:rPr>
                    <a:t>B</a:t>
                  </a:r>
                </a:p>
              </p:txBody>
            </p:sp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5ADB8198-5C25-4335-BD65-EA554CEDB73E}"/>
                    </a:ext>
                  </a:extLst>
                </p:cNvPr>
                <p:cNvGrpSpPr/>
                <p:nvPr/>
              </p:nvGrpSpPr>
              <p:grpSpPr>
                <a:xfrm>
                  <a:off x="2971800" y="1524000"/>
                  <a:ext cx="3429000" cy="2362200"/>
                  <a:chOff x="2971800" y="1524000"/>
                  <a:chExt cx="3429000" cy="2362200"/>
                </a:xfrm>
              </p:grpSpPr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53AD1222-33C7-4328-B551-DDDE13E4493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800" y="2065850"/>
                    <a:ext cx="68580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>
                        <a:latin typeface="Century Gothic" panose="020B0502020202020204" pitchFamily="34" charset="0"/>
                      </a:rPr>
                      <a:t>A</a:t>
                    </a:r>
                  </a:p>
                </p:txBody>
              </p:sp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337008C1-7794-473F-AEE1-5358434228D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800" y="2480846"/>
                    <a:ext cx="68580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>
                        <a:latin typeface="Century Gothic" panose="020B0502020202020204" pitchFamily="34" charset="0"/>
                      </a:rPr>
                      <a:t>B</a:t>
                    </a:r>
                  </a:p>
                </p:txBody>
              </p:sp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E9DC560B-1E6F-4EE5-8EB6-1B1EB433C85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800" y="2938046"/>
                    <a:ext cx="68580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>
                        <a:latin typeface="Century Gothic" panose="020B0502020202020204" pitchFamily="34" charset="0"/>
                      </a:rPr>
                      <a:t>C</a:t>
                    </a:r>
                  </a:p>
                </p:txBody>
              </p:sp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63BB4C65-4E12-453B-8230-BABF49E2937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800" y="3395246"/>
                    <a:ext cx="68580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>
                        <a:latin typeface="Century Gothic" panose="020B0502020202020204" pitchFamily="34" charset="0"/>
                      </a:rPr>
                      <a:t>D</a:t>
                    </a:r>
                  </a:p>
                </p:txBody>
              </p:sp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82145C56-1812-4490-9910-AB4D46167A1A}"/>
                      </a:ext>
                    </a:extLst>
                  </p:cNvPr>
                  <p:cNvSpPr txBox="1"/>
                  <p:nvPr/>
                </p:nvSpPr>
                <p:spPr>
                  <a:xfrm>
                    <a:off x="3276600" y="1524000"/>
                    <a:ext cx="68580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>
                        <a:latin typeface="Century Gothic" panose="020B0502020202020204" pitchFamily="34" charset="0"/>
                      </a:rPr>
                      <a:t>A</a:t>
                    </a:r>
                  </a:p>
                </p:txBody>
              </p:sp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D22B438C-F372-4A83-B2FD-F1E67EAC1EAB}"/>
                      </a:ext>
                    </a:extLst>
                  </p:cNvPr>
                  <p:cNvSpPr txBox="1"/>
                  <p:nvPr/>
                </p:nvSpPr>
                <p:spPr>
                  <a:xfrm>
                    <a:off x="4724400" y="1524000"/>
                    <a:ext cx="68580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>
                        <a:latin typeface="Century Gothic" panose="020B0502020202020204" pitchFamily="34" charset="0"/>
                      </a:rPr>
                      <a:t>C</a:t>
                    </a:r>
                  </a:p>
                </p:txBody>
              </p:sp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A01D6323-9DD4-4334-B789-CD93355A3C9F}"/>
                      </a:ext>
                    </a:extLst>
                  </p:cNvPr>
                  <p:cNvSpPr txBox="1"/>
                  <p:nvPr/>
                </p:nvSpPr>
                <p:spPr>
                  <a:xfrm>
                    <a:off x="5410200" y="1524000"/>
                    <a:ext cx="68580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>
                        <a:latin typeface="Century Gothic" panose="020B0502020202020204" pitchFamily="34" charset="0"/>
                      </a:rPr>
                      <a:t>D</a:t>
                    </a:r>
                  </a:p>
                </p:txBody>
              </p:sp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D5EFE607-CE4F-4E42-A35A-541CF23E18F5}"/>
                      </a:ext>
                    </a:extLst>
                  </p:cNvPr>
                  <p:cNvSpPr txBox="1"/>
                  <p:nvPr/>
                </p:nvSpPr>
                <p:spPr>
                  <a:xfrm>
                    <a:off x="3124200" y="2057400"/>
                    <a:ext cx="68580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Century Gothic" panose="020B0502020202020204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D388D763-D530-4377-A25E-06A5D3FDBF3B}"/>
                      </a:ext>
                    </a:extLst>
                  </p:cNvPr>
                  <p:cNvSpPr txBox="1"/>
                  <p:nvPr/>
                </p:nvSpPr>
                <p:spPr>
                  <a:xfrm>
                    <a:off x="3838136" y="2480846"/>
                    <a:ext cx="68580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Century Gothic" panose="020B0502020202020204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AFA33528-0FE1-4B0D-98A9-5476C94AEE75}"/>
                      </a:ext>
                    </a:extLst>
                  </p:cNvPr>
                  <p:cNvSpPr txBox="1"/>
                  <p:nvPr/>
                </p:nvSpPr>
                <p:spPr>
                  <a:xfrm>
                    <a:off x="4557932" y="2938046"/>
                    <a:ext cx="68580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Century Gothic" panose="020B0502020202020204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71E8B610-15CB-40B9-A945-BB5E53A6C05E}"/>
                      </a:ext>
                    </a:extLst>
                  </p:cNvPr>
                  <p:cNvSpPr txBox="1"/>
                  <p:nvPr/>
                </p:nvSpPr>
                <p:spPr>
                  <a:xfrm>
                    <a:off x="5223804" y="3352800"/>
                    <a:ext cx="68580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Century Gothic" panose="020B0502020202020204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66B9CE7B-1BCA-48CD-B0F5-3BE5B3F5B10A}"/>
                      </a:ext>
                    </a:extLst>
                  </p:cNvPr>
                  <p:cNvSpPr txBox="1"/>
                  <p:nvPr/>
                </p:nvSpPr>
                <p:spPr>
                  <a:xfrm>
                    <a:off x="5715000" y="3547646"/>
                    <a:ext cx="68580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>
                        <a:latin typeface="Century Gothic" panose="020B0502020202020204" pitchFamily="34" charset="0"/>
                      </a:rPr>
                      <a:t>s = 0</a:t>
                    </a:r>
                  </a:p>
                </p:txBody>
              </p:sp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60E85AF5-F6C3-44E2-B2C2-E4C07AAFA643}"/>
                      </a:ext>
                    </a:extLst>
                  </p:cNvPr>
                  <p:cNvSpPr txBox="1"/>
                  <p:nvPr/>
                </p:nvSpPr>
                <p:spPr>
                  <a:xfrm>
                    <a:off x="3824068" y="2065608"/>
                    <a:ext cx="68580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>
                        <a:latin typeface="Century Gothic" panose="020B0502020202020204" pitchFamily="34" charset="0"/>
                      </a:rPr>
                      <a:t>5785</a:t>
                    </a:r>
                  </a:p>
                </p:txBody>
              </p:sp>
            </p:grp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D8FF817-7027-4BB8-A443-D8AF48F89320}"/>
                  </a:ext>
                </a:extLst>
              </p:cNvPr>
              <p:cNvSpPr txBox="1"/>
              <p:nvPr/>
            </p:nvSpPr>
            <p:spPr>
              <a:xfrm>
                <a:off x="5715000" y="3124200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s = 1</a:t>
                </a: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878504-F4DD-4695-A85D-1FADD636C3E7}"/>
                </a:ext>
              </a:extLst>
            </p:cNvPr>
            <p:cNvSpPr/>
            <p:nvPr/>
          </p:nvSpPr>
          <p:spPr>
            <a:xfrm>
              <a:off x="1752600" y="1417638"/>
              <a:ext cx="3429000" cy="24685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D0285749-A5F0-4FF5-A6E2-8486F94C6422}"/>
              </a:ext>
            </a:extLst>
          </p:cNvPr>
          <p:cNvGrpSpPr/>
          <p:nvPr/>
        </p:nvGrpSpPr>
        <p:grpSpPr>
          <a:xfrm>
            <a:off x="5410200" y="1419664"/>
            <a:ext cx="3429000" cy="2468562"/>
            <a:chOff x="1752600" y="1417638"/>
            <a:chExt cx="3429000" cy="2468562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2192DBE7-8C4C-4E17-B9D2-43E996A2E661}"/>
                </a:ext>
              </a:extLst>
            </p:cNvPr>
            <p:cNvGrpSpPr/>
            <p:nvPr/>
          </p:nvGrpSpPr>
          <p:grpSpPr>
            <a:xfrm>
              <a:off x="1752600" y="1524000"/>
              <a:ext cx="3429000" cy="1938754"/>
              <a:chOff x="2971800" y="1524000"/>
              <a:chExt cx="3429000" cy="1938754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487E5F8C-9B9E-4B5C-B085-002701E61F5F}"/>
                  </a:ext>
                </a:extLst>
              </p:cNvPr>
              <p:cNvGrpSpPr/>
              <p:nvPr/>
            </p:nvGrpSpPr>
            <p:grpSpPr>
              <a:xfrm>
                <a:off x="2971800" y="1524000"/>
                <a:ext cx="3124200" cy="1752600"/>
                <a:chOff x="2971800" y="1524000"/>
                <a:chExt cx="3124200" cy="1752600"/>
              </a:xfrm>
            </p:grpSpPr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D4416EE9-EC96-4DF9-A809-5BD2A835FA5E}"/>
                    </a:ext>
                  </a:extLst>
                </p:cNvPr>
                <p:cNvSpPr txBox="1"/>
                <p:nvPr/>
              </p:nvSpPr>
              <p:spPr>
                <a:xfrm>
                  <a:off x="4038600" y="1524000"/>
                  <a:ext cx="6858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Century Gothic" panose="020B0502020202020204" pitchFamily="34" charset="0"/>
                    </a:rPr>
                    <a:t>B</a:t>
                  </a:r>
                </a:p>
              </p:txBody>
            </p:sp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B5347475-9DEB-40D9-814C-8D0C21D857CE}"/>
                    </a:ext>
                  </a:extLst>
                </p:cNvPr>
                <p:cNvGrpSpPr/>
                <p:nvPr/>
              </p:nvGrpSpPr>
              <p:grpSpPr>
                <a:xfrm>
                  <a:off x="2971800" y="1524000"/>
                  <a:ext cx="3124200" cy="1752600"/>
                  <a:chOff x="2971800" y="1524000"/>
                  <a:chExt cx="3124200" cy="1752600"/>
                </a:xfrm>
              </p:grpSpPr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7968B559-AE94-40BD-9635-6C9152D074F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800" y="2065850"/>
                    <a:ext cx="68580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>
                        <a:latin typeface="Century Gothic" panose="020B0502020202020204" pitchFamily="34" charset="0"/>
                      </a:rPr>
                      <a:t>A</a:t>
                    </a:r>
                  </a:p>
                </p:txBody>
              </p:sp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6AAF0BFA-FCC7-45EE-BDD0-80109CA40E7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800" y="2480846"/>
                    <a:ext cx="68580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>
                        <a:latin typeface="Century Gothic" panose="020B0502020202020204" pitchFamily="34" charset="0"/>
                      </a:rPr>
                      <a:t>B</a:t>
                    </a:r>
                  </a:p>
                </p:txBody>
              </p:sp>
              <p:sp>
                <p:nvSpPr>
                  <p:cNvPr id="116" name="TextBox 115">
                    <a:extLst>
                      <a:ext uri="{FF2B5EF4-FFF2-40B4-BE49-F238E27FC236}">
                        <a16:creationId xmlns:a16="http://schemas.microsoft.com/office/drawing/2014/main" id="{9D1DE69B-CA42-482D-BD27-28C58BD3CF4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800" y="2938046"/>
                    <a:ext cx="68580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>
                        <a:latin typeface="Century Gothic" panose="020B0502020202020204" pitchFamily="34" charset="0"/>
                      </a:rPr>
                      <a:t>C</a:t>
                    </a:r>
                  </a:p>
                </p:txBody>
              </p:sp>
              <p:sp>
                <p:nvSpPr>
                  <p:cNvPr id="119" name="TextBox 118">
                    <a:extLst>
                      <a:ext uri="{FF2B5EF4-FFF2-40B4-BE49-F238E27FC236}">
                        <a16:creationId xmlns:a16="http://schemas.microsoft.com/office/drawing/2014/main" id="{578D4436-C42F-4B0D-90B5-30BA378A46FF}"/>
                      </a:ext>
                    </a:extLst>
                  </p:cNvPr>
                  <p:cNvSpPr txBox="1"/>
                  <p:nvPr/>
                </p:nvSpPr>
                <p:spPr>
                  <a:xfrm>
                    <a:off x="4724400" y="1524000"/>
                    <a:ext cx="68580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>
                        <a:latin typeface="Century Gothic" panose="020B0502020202020204" pitchFamily="34" charset="0"/>
                      </a:rPr>
                      <a:t>C</a:t>
                    </a:r>
                  </a:p>
                </p:txBody>
              </p:sp>
              <p:sp>
                <p:nvSpPr>
                  <p:cNvPr id="120" name="TextBox 119">
                    <a:extLst>
                      <a:ext uri="{FF2B5EF4-FFF2-40B4-BE49-F238E27FC236}">
                        <a16:creationId xmlns:a16="http://schemas.microsoft.com/office/drawing/2014/main" id="{5330A438-6C9E-4FDE-B794-E0090ABB475C}"/>
                      </a:ext>
                    </a:extLst>
                  </p:cNvPr>
                  <p:cNvSpPr txBox="1"/>
                  <p:nvPr/>
                </p:nvSpPr>
                <p:spPr>
                  <a:xfrm>
                    <a:off x="5410200" y="1524000"/>
                    <a:ext cx="68580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>
                        <a:latin typeface="Century Gothic" panose="020B0502020202020204" pitchFamily="34" charset="0"/>
                      </a:rPr>
                      <a:t>D</a:t>
                    </a:r>
                  </a:p>
                </p:txBody>
              </p:sp>
              <p:sp>
                <p:nvSpPr>
                  <p:cNvPr id="126" name="TextBox 125">
                    <a:extLst>
                      <a:ext uri="{FF2B5EF4-FFF2-40B4-BE49-F238E27FC236}">
                        <a16:creationId xmlns:a16="http://schemas.microsoft.com/office/drawing/2014/main" id="{ED5E3B0A-F087-40BF-B05E-004BA1EFF5FE}"/>
                      </a:ext>
                    </a:extLst>
                  </p:cNvPr>
                  <p:cNvSpPr txBox="1"/>
                  <p:nvPr/>
                </p:nvSpPr>
                <p:spPr>
                  <a:xfrm>
                    <a:off x="3824068" y="2065608"/>
                    <a:ext cx="68580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>
                        <a:latin typeface="Century Gothic" panose="020B0502020202020204" pitchFamily="34" charset="0"/>
                      </a:rPr>
                      <a:t>A</a:t>
                    </a:r>
                  </a:p>
                </p:txBody>
              </p:sp>
            </p:grpSp>
          </p:grp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6E98BB6-2796-47DB-AA4A-D59EB4556BDE}"/>
                  </a:ext>
                </a:extLst>
              </p:cNvPr>
              <p:cNvSpPr txBox="1"/>
              <p:nvPr/>
            </p:nvSpPr>
            <p:spPr>
              <a:xfrm>
                <a:off x="5715000" y="3124200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s = 1</a:t>
                </a:r>
              </a:p>
            </p:txBody>
          </p:sp>
        </p:grp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244A816-CA9C-4217-8837-0026E609D9C7}"/>
                </a:ext>
              </a:extLst>
            </p:cNvPr>
            <p:cNvSpPr/>
            <p:nvPr/>
          </p:nvSpPr>
          <p:spPr>
            <a:xfrm>
              <a:off x="1752600" y="1417638"/>
              <a:ext cx="3429000" cy="24685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8894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B2CF78DD-7EAC-45E9-8942-81122889CE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Example: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A is 13 x 5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B is 5 x 89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C is 89 x 3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D is 3 x 34.</a:t>
            </a:r>
          </a:p>
          <a:p>
            <a:pPr algn="just">
              <a:lnSpc>
                <a:spcPct val="150000"/>
              </a:lnSpc>
            </a:pPr>
            <a:endParaRPr lang="en-US" altLang="en-US" sz="1600" dirty="0">
              <a:latin typeface="Century Gothic" panose="020B0502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s = 1 : 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m</a:t>
            </a:r>
            <a:r>
              <a:rPr lang="en-US" sz="1600" baseline="-25000" dirty="0">
                <a:latin typeface="Century Gothic" panose="020B0502020202020204" pitchFamily="34" charset="0"/>
              </a:rPr>
              <a:t>i, </a:t>
            </a:r>
            <a:r>
              <a:rPr lang="en-US" sz="1600" baseline="-25000" dirty="0" err="1">
                <a:latin typeface="Century Gothic" panose="020B0502020202020204" pitchFamily="34" charset="0"/>
              </a:rPr>
              <a:t>i</a:t>
            </a:r>
            <a:r>
              <a:rPr lang="en-US" sz="1600" baseline="-25000" dirty="0">
                <a:latin typeface="Century Gothic" panose="020B0502020202020204" pitchFamily="34" charset="0"/>
              </a:rPr>
              <a:t> + 1</a:t>
            </a:r>
            <a:r>
              <a:rPr lang="en-US" sz="1600" baseline="-25000" dirty="0">
                <a:solidFill>
                  <a:prstClr val="black"/>
                </a:solidFill>
                <a:latin typeface="Century Gothic" panose="020B0502020202020204" pitchFamily="34" charset="0"/>
              </a:rPr>
              <a:t> 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= d</a:t>
            </a:r>
            <a:r>
              <a:rPr lang="en-US" sz="1600" baseline="-25000" dirty="0">
                <a:latin typeface="Century Gothic" panose="020B0502020202020204" pitchFamily="34" charset="0"/>
              </a:rPr>
              <a:t>i – 1 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d</a:t>
            </a:r>
            <a:r>
              <a:rPr lang="en-US" sz="1600" baseline="-25000" dirty="0">
                <a:latin typeface="Century Gothic" panose="020B0502020202020204" pitchFamily="34" charset="0"/>
              </a:rPr>
              <a:t>i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 </a:t>
            </a:r>
            <a:r>
              <a:rPr lang="en-US" altLang="en-US" sz="16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d</a:t>
            </a:r>
            <a:r>
              <a:rPr lang="en-US" sz="1600" baseline="-25000" dirty="0" err="1">
                <a:latin typeface="Century Gothic" panose="020B0502020202020204" pitchFamily="34" charset="0"/>
              </a:rPr>
              <a:t>i</a:t>
            </a:r>
            <a:r>
              <a:rPr lang="en-US" sz="1600" baseline="-25000" dirty="0">
                <a:latin typeface="Century Gothic" panose="020B0502020202020204" pitchFamily="34" charset="0"/>
              </a:rPr>
              <a:t> + 1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n-US" altLang="en-US" sz="16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m</a:t>
            </a:r>
            <a:r>
              <a:rPr lang="en-US" sz="1600" baseline="-25000" dirty="0" err="1">
                <a:latin typeface="Century Gothic" panose="020B0502020202020204" pitchFamily="34" charset="0"/>
              </a:rPr>
              <a:t>AB</a:t>
            </a:r>
            <a:r>
              <a:rPr lang="en-US" sz="1600" baseline="-25000" dirty="0">
                <a:solidFill>
                  <a:prstClr val="black"/>
                </a:solidFill>
                <a:latin typeface="Century Gothic" panose="020B0502020202020204" pitchFamily="34" charset="0"/>
              </a:rPr>
              <a:t> 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= 13 x 5 x 89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	       =  5785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	 </a:t>
            </a:r>
            <a:r>
              <a:rPr lang="en-US" altLang="en-US" sz="16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m</a:t>
            </a:r>
            <a:r>
              <a:rPr lang="en-US" sz="1600" baseline="-25000" dirty="0" err="1">
                <a:latin typeface="Century Gothic" panose="020B0502020202020204" pitchFamily="34" charset="0"/>
              </a:rPr>
              <a:t>BC</a:t>
            </a:r>
            <a:r>
              <a:rPr lang="en-US" sz="1600" baseline="-25000" dirty="0">
                <a:solidFill>
                  <a:prstClr val="black"/>
                </a:solidFill>
                <a:latin typeface="Century Gothic" panose="020B0502020202020204" pitchFamily="34" charset="0"/>
              </a:rPr>
              <a:t> 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= 5 x 89 x 3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	       =  </a:t>
            </a:r>
            <a:r>
              <a:rPr lang="en-US" altLang="en-US" sz="1600" b="1" dirty="0">
                <a:solidFill>
                  <a:prstClr val="black"/>
                </a:solidFill>
                <a:latin typeface="Century Gothic" panose="020B0502020202020204" pitchFamily="34" charset="0"/>
              </a:rPr>
              <a:t>1335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endParaRPr lang="en-US" altLang="en-US" sz="1600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  </a:t>
            </a:r>
          </a:p>
          <a:p>
            <a:pPr algn="just">
              <a:lnSpc>
                <a:spcPct val="150000"/>
              </a:lnSpc>
            </a:pPr>
            <a:endParaRPr lang="en-US" altLang="en-US" sz="1600" dirty="0">
              <a:latin typeface="Century Gothic" panose="020B0502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Chained Matrix Multiplication Problem</a:t>
            </a:r>
            <a:endParaRPr lang="en-US" alt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89B835-2C5E-415B-9A2B-52016DE8F6AA}"/>
              </a:ext>
            </a:extLst>
          </p:cNvPr>
          <p:cNvGrpSpPr/>
          <p:nvPr/>
        </p:nvGrpSpPr>
        <p:grpSpPr>
          <a:xfrm>
            <a:off x="1752600" y="1417638"/>
            <a:ext cx="3429000" cy="2468562"/>
            <a:chOff x="1752600" y="1417638"/>
            <a:chExt cx="3429000" cy="246856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818137B-B781-4597-BFBE-4FF1050866A6}"/>
                </a:ext>
              </a:extLst>
            </p:cNvPr>
            <p:cNvGrpSpPr/>
            <p:nvPr/>
          </p:nvGrpSpPr>
          <p:grpSpPr>
            <a:xfrm>
              <a:off x="1752600" y="1524000"/>
              <a:ext cx="3429000" cy="2362200"/>
              <a:chOff x="2971800" y="1524000"/>
              <a:chExt cx="3429000" cy="2362200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2F732B4D-50C0-4E94-A2D5-4D36915280A5}"/>
                  </a:ext>
                </a:extLst>
              </p:cNvPr>
              <p:cNvGrpSpPr/>
              <p:nvPr/>
            </p:nvGrpSpPr>
            <p:grpSpPr>
              <a:xfrm>
                <a:off x="2971800" y="1524000"/>
                <a:ext cx="3429000" cy="2362200"/>
                <a:chOff x="2971800" y="1524000"/>
                <a:chExt cx="3429000" cy="2362200"/>
              </a:xfrm>
            </p:grpSpPr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DD5E012-84E1-4B80-9329-D96C8022C535}"/>
                    </a:ext>
                  </a:extLst>
                </p:cNvPr>
                <p:cNvSpPr txBox="1"/>
                <p:nvPr/>
              </p:nvSpPr>
              <p:spPr>
                <a:xfrm>
                  <a:off x="4529796" y="2489054"/>
                  <a:ext cx="6858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>
                      <a:latin typeface="Century Gothic" panose="020B0502020202020204" pitchFamily="34" charset="0"/>
                    </a:rPr>
                    <a:t>1335</a:t>
                  </a:r>
                </a:p>
              </p:txBody>
            </p: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CD74ED62-E0B0-40EB-BD9D-C9589980DFA2}"/>
                    </a:ext>
                  </a:extLst>
                </p:cNvPr>
                <p:cNvGrpSpPr/>
                <p:nvPr/>
              </p:nvGrpSpPr>
              <p:grpSpPr>
                <a:xfrm>
                  <a:off x="2971800" y="1524000"/>
                  <a:ext cx="3429000" cy="2362200"/>
                  <a:chOff x="2971800" y="1524000"/>
                  <a:chExt cx="3429000" cy="2362200"/>
                </a:xfrm>
              </p:grpSpPr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65FE8708-A97A-4BDC-8443-B76140D65AF0}"/>
                      </a:ext>
                    </a:extLst>
                  </p:cNvPr>
                  <p:cNvSpPr txBox="1"/>
                  <p:nvPr/>
                </p:nvSpPr>
                <p:spPr>
                  <a:xfrm>
                    <a:off x="4038600" y="1524000"/>
                    <a:ext cx="68580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>
                        <a:latin typeface="Century Gothic" panose="020B0502020202020204" pitchFamily="34" charset="0"/>
                      </a:rPr>
                      <a:t>B</a:t>
                    </a:r>
                  </a:p>
                </p:txBody>
              </p:sp>
              <p:grpSp>
                <p:nvGrpSpPr>
                  <p:cNvPr id="56" name="Group 55">
                    <a:extLst>
                      <a:ext uri="{FF2B5EF4-FFF2-40B4-BE49-F238E27FC236}">
                        <a16:creationId xmlns:a16="http://schemas.microsoft.com/office/drawing/2014/main" id="{5ADB8198-5C25-4335-BD65-EA554CEDB73E}"/>
                      </a:ext>
                    </a:extLst>
                  </p:cNvPr>
                  <p:cNvGrpSpPr/>
                  <p:nvPr/>
                </p:nvGrpSpPr>
                <p:grpSpPr>
                  <a:xfrm>
                    <a:off x="2971800" y="1524000"/>
                    <a:ext cx="3429000" cy="2362200"/>
                    <a:chOff x="2971800" y="1524000"/>
                    <a:chExt cx="3429000" cy="2362200"/>
                  </a:xfrm>
                </p:grpSpPr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53AD1222-33C7-4328-B551-DDDE13E4493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71800" y="2065850"/>
                      <a:ext cx="68580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600" dirty="0">
                          <a:latin typeface="Century Gothic" panose="020B0502020202020204" pitchFamily="34" charset="0"/>
                        </a:rPr>
                        <a:t>A</a:t>
                      </a:r>
                    </a:p>
                  </p:txBody>
                </p:sp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337008C1-7794-473F-AEE1-5358434228D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71800" y="2480846"/>
                      <a:ext cx="68580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600" dirty="0">
                          <a:latin typeface="Century Gothic" panose="020B0502020202020204" pitchFamily="34" charset="0"/>
                        </a:rPr>
                        <a:t>B</a:t>
                      </a:r>
                    </a:p>
                  </p:txBody>
                </p:sp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E9DC560B-1E6F-4EE5-8EB6-1B1EB433C85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71800" y="2938046"/>
                      <a:ext cx="68580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600" dirty="0">
                          <a:latin typeface="Century Gothic" panose="020B0502020202020204" pitchFamily="34" charset="0"/>
                        </a:rPr>
                        <a:t>C</a:t>
                      </a:r>
                    </a:p>
                  </p:txBody>
                </p:sp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63BB4C65-4E12-453B-8230-BABF49E2937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71800" y="3395246"/>
                      <a:ext cx="68580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600" dirty="0">
                          <a:latin typeface="Century Gothic" panose="020B0502020202020204" pitchFamily="34" charset="0"/>
                        </a:rPr>
                        <a:t>D</a:t>
                      </a:r>
                    </a:p>
                  </p:txBody>
                </p:sp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82145C56-1812-4490-9910-AB4D46167A1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76600" y="1524000"/>
                      <a:ext cx="68580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600" dirty="0">
                          <a:latin typeface="Century Gothic" panose="020B0502020202020204" pitchFamily="34" charset="0"/>
                        </a:rPr>
                        <a:t>A</a:t>
                      </a:r>
                    </a:p>
                  </p:txBody>
                </p:sp>
                <p:sp>
                  <p:nvSpPr>
                    <p:cNvPr id="62" name="TextBox 61">
                      <a:extLst>
                        <a:ext uri="{FF2B5EF4-FFF2-40B4-BE49-F238E27FC236}">
                          <a16:creationId xmlns:a16="http://schemas.microsoft.com/office/drawing/2014/main" id="{D22B438C-F372-4A83-B2FD-F1E67EAC1EA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24400" y="1524000"/>
                      <a:ext cx="68580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600" dirty="0">
                          <a:latin typeface="Century Gothic" panose="020B0502020202020204" pitchFamily="34" charset="0"/>
                        </a:rPr>
                        <a:t>C</a:t>
                      </a:r>
                    </a:p>
                  </p:txBody>
                </p:sp>
                <p:sp>
                  <p:nvSpPr>
                    <p:cNvPr id="63" name="TextBox 62">
                      <a:extLst>
                        <a:ext uri="{FF2B5EF4-FFF2-40B4-BE49-F238E27FC236}">
                          <a16:creationId xmlns:a16="http://schemas.microsoft.com/office/drawing/2014/main" id="{A01D6323-9DD4-4334-B789-CD93355A3C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10200" y="1524000"/>
                      <a:ext cx="68580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600" dirty="0">
                          <a:latin typeface="Century Gothic" panose="020B0502020202020204" pitchFamily="34" charset="0"/>
                        </a:rPr>
                        <a:t>D</a:t>
                      </a:r>
                    </a:p>
                  </p:txBody>
                </p:sp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id="{D5EFE607-CE4F-4E42-A35A-541CF23E18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24200" y="2057400"/>
                      <a:ext cx="68580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</a:p>
                  </p:txBody>
                </p:sp>
                <p:sp>
                  <p:nvSpPr>
                    <p:cNvPr id="65" name="TextBox 64">
                      <a:extLst>
                        <a:ext uri="{FF2B5EF4-FFF2-40B4-BE49-F238E27FC236}">
                          <a16:creationId xmlns:a16="http://schemas.microsoft.com/office/drawing/2014/main" id="{D388D763-D530-4377-A25E-06A5D3FDBF3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38136" y="2480846"/>
                      <a:ext cx="68580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</a:p>
                  </p:txBody>
                </p:sp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AFA33528-0FE1-4B0D-98A9-5476C94AEE7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57932" y="2938046"/>
                      <a:ext cx="68580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</a:p>
                  </p:txBody>
                </p:sp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71E8B610-15CB-40B9-A945-BB5E53A6C05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23804" y="3352800"/>
                      <a:ext cx="68580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</a:p>
                  </p:txBody>
                </p:sp>
                <p:sp>
                  <p:nvSpPr>
                    <p:cNvPr id="68" name="TextBox 67">
                      <a:extLst>
                        <a:ext uri="{FF2B5EF4-FFF2-40B4-BE49-F238E27FC236}">
                          <a16:creationId xmlns:a16="http://schemas.microsoft.com/office/drawing/2014/main" id="{66B9CE7B-1BCA-48CD-B0F5-3BE5B3F5B10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15000" y="3547646"/>
                      <a:ext cx="68580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600" dirty="0">
                          <a:latin typeface="Century Gothic" panose="020B0502020202020204" pitchFamily="34" charset="0"/>
                        </a:rPr>
                        <a:t>s = 0</a:t>
                      </a:r>
                    </a:p>
                  </p:txBody>
                </p:sp>
                <p:sp>
                  <p:nvSpPr>
                    <p:cNvPr id="69" name="TextBox 68">
                      <a:extLst>
                        <a:ext uri="{FF2B5EF4-FFF2-40B4-BE49-F238E27FC236}">
                          <a16:creationId xmlns:a16="http://schemas.microsoft.com/office/drawing/2014/main" id="{60E85AF5-F6C3-44E2-B2C2-E4C07AAFA64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24068" y="2065608"/>
                      <a:ext cx="68580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5785</a:t>
                      </a:r>
                    </a:p>
                  </p:txBody>
                </p:sp>
              </p:grpSp>
            </p:grp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D8FF817-7027-4BB8-A443-D8AF48F89320}"/>
                  </a:ext>
                </a:extLst>
              </p:cNvPr>
              <p:cNvSpPr txBox="1"/>
              <p:nvPr/>
            </p:nvSpPr>
            <p:spPr>
              <a:xfrm>
                <a:off x="5715000" y="3124200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s = 1</a:t>
                </a: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878504-F4DD-4695-A85D-1FADD636C3E7}"/>
                </a:ext>
              </a:extLst>
            </p:cNvPr>
            <p:cNvSpPr/>
            <p:nvPr/>
          </p:nvSpPr>
          <p:spPr>
            <a:xfrm>
              <a:off x="1752600" y="1417638"/>
              <a:ext cx="3429000" cy="24685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D0285749-A5F0-4FF5-A6E2-8486F94C6422}"/>
              </a:ext>
            </a:extLst>
          </p:cNvPr>
          <p:cNvGrpSpPr/>
          <p:nvPr/>
        </p:nvGrpSpPr>
        <p:grpSpPr>
          <a:xfrm>
            <a:off x="5410200" y="1419664"/>
            <a:ext cx="3429000" cy="2468562"/>
            <a:chOff x="1752600" y="1417638"/>
            <a:chExt cx="3429000" cy="2468562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2192DBE7-8C4C-4E17-B9D2-43E996A2E661}"/>
                </a:ext>
              </a:extLst>
            </p:cNvPr>
            <p:cNvGrpSpPr/>
            <p:nvPr/>
          </p:nvGrpSpPr>
          <p:grpSpPr>
            <a:xfrm>
              <a:off x="1752600" y="1524000"/>
              <a:ext cx="3429000" cy="1938754"/>
              <a:chOff x="2971800" y="1524000"/>
              <a:chExt cx="3429000" cy="1938754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17D9AAFB-6B34-4E09-AB0C-DBEE220682A3}"/>
                  </a:ext>
                </a:extLst>
              </p:cNvPr>
              <p:cNvGrpSpPr/>
              <p:nvPr/>
            </p:nvGrpSpPr>
            <p:grpSpPr>
              <a:xfrm>
                <a:off x="2971800" y="1524000"/>
                <a:ext cx="3124200" cy="1752600"/>
                <a:chOff x="2971800" y="1524000"/>
                <a:chExt cx="3124200" cy="1752600"/>
              </a:xfrm>
            </p:grpSpPr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D493848-67DC-48AB-8873-39E4BEDDEF1C}"/>
                    </a:ext>
                  </a:extLst>
                </p:cNvPr>
                <p:cNvSpPr txBox="1"/>
                <p:nvPr/>
              </p:nvSpPr>
              <p:spPr>
                <a:xfrm>
                  <a:off x="4529796" y="2489054"/>
                  <a:ext cx="6858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>
                      <a:latin typeface="Century Gothic" panose="020B0502020202020204" pitchFamily="34" charset="0"/>
                    </a:rPr>
                    <a:t>B</a:t>
                  </a:r>
                </a:p>
              </p:txBody>
            </p:sp>
            <p:grpSp>
              <p:nvGrpSpPr>
                <p:cNvPr id="111" name="Group 110">
                  <a:extLst>
                    <a:ext uri="{FF2B5EF4-FFF2-40B4-BE49-F238E27FC236}">
                      <a16:creationId xmlns:a16="http://schemas.microsoft.com/office/drawing/2014/main" id="{487E5F8C-9B9E-4B5C-B085-002701E61F5F}"/>
                    </a:ext>
                  </a:extLst>
                </p:cNvPr>
                <p:cNvGrpSpPr/>
                <p:nvPr/>
              </p:nvGrpSpPr>
              <p:grpSpPr>
                <a:xfrm>
                  <a:off x="2971800" y="1524000"/>
                  <a:ext cx="3124200" cy="1752600"/>
                  <a:chOff x="2971800" y="1524000"/>
                  <a:chExt cx="3124200" cy="1752600"/>
                </a:xfrm>
              </p:grpSpPr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D4416EE9-EC96-4DF9-A809-5BD2A835FA5E}"/>
                      </a:ext>
                    </a:extLst>
                  </p:cNvPr>
                  <p:cNvSpPr txBox="1"/>
                  <p:nvPr/>
                </p:nvSpPr>
                <p:spPr>
                  <a:xfrm>
                    <a:off x="4038600" y="1524000"/>
                    <a:ext cx="68580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>
                        <a:latin typeface="Century Gothic" panose="020B0502020202020204" pitchFamily="34" charset="0"/>
                      </a:rPr>
                      <a:t>B</a:t>
                    </a:r>
                  </a:p>
                </p:txBody>
              </p:sp>
              <p:grpSp>
                <p:nvGrpSpPr>
                  <p:cNvPr id="113" name="Group 112">
                    <a:extLst>
                      <a:ext uri="{FF2B5EF4-FFF2-40B4-BE49-F238E27FC236}">
                        <a16:creationId xmlns:a16="http://schemas.microsoft.com/office/drawing/2014/main" id="{B5347475-9DEB-40D9-814C-8D0C21D857CE}"/>
                      </a:ext>
                    </a:extLst>
                  </p:cNvPr>
                  <p:cNvGrpSpPr/>
                  <p:nvPr/>
                </p:nvGrpSpPr>
                <p:grpSpPr>
                  <a:xfrm>
                    <a:off x="2971800" y="1524000"/>
                    <a:ext cx="3124200" cy="1752600"/>
                    <a:chOff x="2971800" y="1524000"/>
                    <a:chExt cx="3124200" cy="1752600"/>
                  </a:xfrm>
                </p:grpSpPr>
                <p:sp>
                  <p:nvSpPr>
                    <p:cNvPr id="114" name="TextBox 113">
                      <a:extLst>
                        <a:ext uri="{FF2B5EF4-FFF2-40B4-BE49-F238E27FC236}">
                          <a16:creationId xmlns:a16="http://schemas.microsoft.com/office/drawing/2014/main" id="{7968B559-AE94-40BD-9635-6C9152D074F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71800" y="2065850"/>
                      <a:ext cx="68580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600" dirty="0">
                          <a:latin typeface="Century Gothic" panose="020B0502020202020204" pitchFamily="34" charset="0"/>
                        </a:rPr>
                        <a:t>A</a:t>
                      </a:r>
                    </a:p>
                  </p:txBody>
                </p:sp>
                <p:sp>
                  <p:nvSpPr>
                    <p:cNvPr id="115" name="TextBox 114">
                      <a:extLst>
                        <a:ext uri="{FF2B5EF4-FFF2-40B4-BE49-F238E27FC236}">
                          <a16:creationId xmlns:a16="http://schemas.microsoft.com/office/drawing/2014/main" id="{6AAF0BFA-FCC7-45EE-BDD0-80109CA40E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71800" y="2480846"/>
                      <a:ext cx="68580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600" dirty="0">
                          <a:latin typeface="Century Gothic" panose="020B0502020202020204" pitchFamily="34" charset="0"/>
                        </a:rPr>
                        <a:t>B</a:t>
                      </a:r>
                    </a:p>
                  </p:txBody>
                </p:sp>
                <p:sp>
                  <p:nvSpPr>
                    <p:cNvPr id="116" name="TextBox 115">
                      <a:extLst>
                        <a:ext uri="{FF2B5EF4-FFF2-40B4-BE49-F238E27FC236}">
                          <a16:creationId xmlns:a16="http://schemas.microsoft.com/office/drawing/2014/main" id="{9D1DE69B-CA42-482D-BD27-28C58BD3CF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71800" y="2938046"/>
                      <a:ext cx="68580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600" dirty="0">
                          <a:latin typeface="Century Gothic" panose="020B0502020202020204" pitchFamily="34" charset="0"/>
                        </a:rPr>
                        <a:t>C</a:t>
                      </a:r>
                    </a:p>
                  </p:txBody>
                </p:sp>
                <p:sp>
                  <p:nvSpPr>
                    <p:cNvPr id="119" name="TextBox 118">
                      <a:extLst>
                        <a:ext uri="{FF2B5EF4-FFF2-40B4-BE49-F238E27FC236}">
                          <a16:creationId xmlns:a16="http://schemas.microsoft.com/office/drawing/2014/main" id="{578D4436-C42F-4B0D-90B5-30BA378A46F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24400" y="1524000"/>
                      <a:ext cx="68580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600" dirty="0">
                          <a:latin typeface="Century Gothic" panose="020B0502020202020204" pitchFamily="34" charset="0"/>
                        </a:rPr>
                        <a:t>C</a:t>
                      </a:r>
                    </a:p>
                  </p:txBody>
                </p:sp>
                <p:sp>
                  <p:nvSpPr>
                    <p:cNvPr id="120" name="TextBox 119">
                      <a:extLst>
                        <a:ext uri="{FF2B5EF4-FFF2-40B4-BE49-F238E27FC236}">
                          <a16:creationId xmlns:a16="http://schemas.microsoft.com/office/drawing/2014/main" id="{5330A438-6C9E-4FDE-B794-E0090ABB475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10200" y="1524000"/>
                      <a:ext cx="68580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600" dirty="0">
                          <a:latin typeface="Century Gothic" panose="020B0502020202020204" pitchFamily="34" charset="0"/>
                        </a:rPr>
                        <a:t>D</a:t>
                      </a:r>
                    </a:p>
                  </p:txBody>
                </p:sp>
                <p:sp>
                  <p:nvSpPr>
                    <p:cNvPr id="126" name="TextBox 125">
                      <a:extLst>
                        <a:ext uri="{FF2B5EF4-FFF2-40B4-BE49-F238E27FC236}">
                          <a16:creationId xmlns:a16="http://schemas.microsoft.com/office/drawing/2014/main" id="{ED5E3B0A-F087-40BF-B05E-004BA1EFF5F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24068" y="2065608"/>
                      <a:ext cx="68580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A</a:t>
                      </a:r>
                    </a:p>
                  </p:txBody>
                </p:sp>
              </p:grpSp>
            </p:grpSp>
          </p:grp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6E98BB6-2796-47DB-AA4A-D59EB4556BDE}"/>
                  </a:ext>
                </a:extLst>
              </p:cNvPr>
              <p:cNvSpPr txBox="1"/>
              <p:nvPr/>
            </p:nvSpPr>
            <p:spPr>
              <a:xfrm>
                <a:off x="5715000" y="3124200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s = 1</a:t>
                </a:r>
              </a:p>
            </p:txBody>
          </p:sp>
        </p:grp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244A816-CA9C-4217-8837-0026E609D9C7}"/>
                </a:ext>
              </a:extLst>
            </p:cNvPr>
            <p:cNvSpPr/>
            <p:nvPr/>
          </p:nvSpPr>
          <p:spPr>
            <a:xfrm>
              <a:off x="1752600" y="1417638"/>
              <a:ext cx="3429000" cy="24685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93804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B2CF78DD-7EAC-45E9-8942-81122889CE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Example: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A is 13 x 5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B is 5 x 89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C is 89 x 3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D is 3 x 34.</a:t>
            </a:r>
          </a:p>
          <a:p>
            <a:pPr algn="just">
              <a:lnSpc>
                <a:spcPct val="150000"/>
              </a:lnSpc>
            </a:pPr>
            <a:endParaRPr lang="en-US" altLang="en-US" sz="1600" dirty="0">
              <a:latin typeface="Century Gothic" panose="020B0502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s = 1 : 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m</a:t>
            </a:r>
            <a:r>
              <a:rPr lang="en-US" sz="1600" baseline="-25000" dirty="0">
                <a:latin typeface="Century Gothic" panose="020B0502020202020204" pitchFamily="34" charset="0"/>
              </a:rPr>
              <a:t>i, </a:t>
            </a:r>
            <a:r>
              <a:rPr lang="en-US" sz="1600" baseline="-25000" dirty="0" err="1">
                <a:latin typeface="Century Gothic" panose="020B0502020202020204" pitchFamily="34" charset="0"/>
              </a:rPr>
              <a:t>i</a:t>
            </a:r>
            <a:r>
              <a:rPr lang="en-US" sz="1600" baseline="-25000" dirty="0">
                <a:latin typeface="Century Gothic" panose="020B0502020202020204" pitchFamily="34" charset="0"/>
              </a:rPr>
              <a:t> + 1</a:t>
            </a:r>
            <a:r>
              <a:rPr lang="en-US" sz="1600" baseline="-25000" dirty="0">
                <a:solidFill>
                  <a:prstClr val="black"/>
                </a:solidFill>
                <a:latin typeface="Century Gothic" panose="020B0502020202020204" pitchFamily="34" charset="0"/>
              </a:rPr>
              <a:t> 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= d</a:t>
            </a:r>
            <a:r>
              <a:rPr lang="en-US" sz="1600" baseline="-25000" dirty="0">
                <a:latin typeface="Century Gothic" panose="020B0502020202020204" pitchFamily="34" charset="0"/>
              </a:rPr>
              <a:t>i – 1 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d</a:t>
            </a:r>
            <a:r>
              <a:rPr lang="en-US" sz="1600" baseline="-25000" dirty="0">
                <a:latin typeface="Century Gothic" panose="020B0502020202020204" pitchFamily="34" charset="0"/>
              </a:rPr>
              <a:t>i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 </a:t>
            </a:r>
            <a:r>
              <a:rPr lang="en-US" altLang="en-US" sz="16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d</a:t>
            </a:r>
            <a:r>
              <a:rPr lang="en-US" sz="1600" baseline="-25000" dirty="0" err="1">
                <a:latin typeface="Century Gothic" panose="020B0502020202020204" pitchFamily="34" charset="0"/>
              </a:rPr>
              <a:t>i</a:t>
            </a:r>
            <a:r>
              <a:rPr lang="en-US" sz="1600" baseline="-25000" dirty="0">
                <a:latin typeface="Century Gothic" panose="020B0502020202020204" pitchFamily="34" charset="0"/>
              </a:rPr>
              <a:t> + 1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n-US" altLang="en-US" sz="16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m</a:t>
            </a:r>
            <a:r>
              <a:rPr lang="en-US" sz="1600" baseline="-25000" dirty="0" err="1">
                <a:latin typeface="Century Gothic" panose="020B0502020202020204" pitchFamily="34" charset="0"/>
              </a:rPr>
              <a:t>AB</a:t>
            </a:r>
            <a:r>
              <a:rPr lang="en-US" sz="1600" baseline="-25000" dirty="0">
                <a:solidFill>
                  <a:prstClr val="black"/>
                </a:solidFill>
                <a:latin typeface="Century Gothic" panose="020B0502020202020204" pitchFamily="34" charset="0"/>
              </a:rPr>
              <a:t> 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= 13 x 5 x 89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	       =  5785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	 </a:t>
            </a:r>
            <a:r>
              <a:rPr lang="en-US" altLang="en-US" sz="16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m</a:t>
            </a:r>
            <a:r>
              <a:rPr lang="en-US" sz="1600" baseline="-25000" dirty="0" err="1">
                <a:latin typeface="Century Gothic" panose="020B0502020202020204" pitchFamily="34" charset="0"/>
              </a:rPr>
              <a:t>BC</a:t>
            </a:r>
            <a:r>
              <a:rPr lang="en-US" sz="1600" baseline="-25000" dirty="0">
                <a:solidFill>
                  <a:prstClr val="black"/>
                </a:solidFill>
                <a:latin typeface="Century Gothic" panose="020B0502020202020204" pitchFamily="34" charset="0"/>
              </a:rPr>
              <a:t> 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= 5 x 89 x 3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	       =  1335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 	</a:t>
            </a:r>
            <a:r>
              <a:rPr lang="en-US" altLang="en-US" sz="16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m</a:t>
            </a:r>
            <a:r>
              <a:rPr lang="en-US" sz="1600" baseline="-25000" dirty="0" err="1">
                <a:latin typeface="Century Gothic" panose="020B0502020202020204" pitchFamily="34" charset="0"/>
              </a:rPr>
              <a:t>CD</a:t>
            </a:r>
            <a:r>
              <a:rPr lang="en-US" sz="1600" baseline="-25000" dirty="0">
                <a:solidFill>
                  <a:prstClr val="black"/>
                </a:solidFill>
                <a:latin typeface="Century Gothic" panose="020B0502020202020204" pitchFamily="34" charset="0"/>
              </a:rPr>
              <a:t> 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= 89 x 3 x 34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	       =  </a:t>
            </a:r>
            <a:r>
              <a:rPr lang="en-US" altLang="en-US" sz="1600" b="1" dirty="0">
                <a:solidFill>
                  <a:prstClr val="black"/>
                </a:solidFill>
                <a:latin typeface="Century Gothic" panose="020B0502020202020204" pitchFamily="34" charset="0"/>
              </a:rPr>
              <a:t>9078</a:t>
            </a:r>
            <a:endParaRPr lang="en-US" altLang="en-US" sz="1600" b="1" dirty="0">
              <a:latin typeface="Century Gothic" panose="020B0502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altLang="en-US" sz="1600" dirty="0">
              <a:latin typeface="Century Gothic" panose="020B0502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Chained Matrix Multiplication Problem</a:t>
            </a:r>
            <a:endParaRPr lang="en-US" alt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89B835-2C5E-415B-9A2B-52016DE8F6AA}"/>
              </a:ext>
            </a:extLst>
          </p:cNvPr>
          <p:cNvGrpSpPr/>
          <p:nvPr/>
        </p:nvGrpSpPr>
        <p:grpSpPr>
          <a:xfrm>
            <a:off x="1752600" y="1417638"/>
            <a:ext cx="3429000" cy="2468562"/>
            <a:chOff x="1752600" y="1417638"/>
            <a:chExt cx="3429000" cy="246856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818137B-B781-4597-BFBE-4FF1050866A6}"/>
                </a:ext>
              </a:extLst>
            </p:cNvPr>
            <p:cNvGrpSpPr/>
            <p:nvPr/>
          </p:nvGrpSpPr>
          <p:grpSpPr>
            <a:xfrm>
              <a:off x="1752600" y="1524000"/>
              <a:ext cx="3429000" cy="2362200"/>
              <a:chOff x="2971800" y="1524000"/>
              <a:chExt cx="3429000" cy="2362200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2F732B4D-50C0-4E94-A2D5-4D36915280A5}"/>
                  </a:ext>
                </a:extLst>
              </p:cNvPr>
              <p:cNvGrpSpPr/>
              <p:nvPr/>
            </p:nvGrpSpPr>
            <p:grpSpPr>
              <a:xfrm>
                <a:off x="2971800" y="1524000"/>
                <a:ext cx="3429000" cy="2362200"/>
                <a:chOff x="2971800" y="1524000"/>
                <a:chExt cx="3429000" cy="2362200"/>
              </a:xfrm>
            </p:grpSpPr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DD5E012-84E1-4B80-9329-D96C8022C535}"/>
                    </a:ext>
                  </a:extLst>
                </p:cNvPr>
                <p:cNvSpPr txBox="1"/>
                <p:nvPr/>
              </p:nvSpPr>
              <p:spPr>
                <a:xfrm>
                  <a:off x="4529796" y="2489054"/>
                  <a:ext cx="6858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Century Gothic" panose="020B0502020202020204" pitchFamily="34" charset="0"/>
                    </a:rPr>
                    <a:t>1335</a:t>
                  </a:r>
                </a:p>
              </p:txBody>
            </p: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CD74ED62-E0B0-40EB-BD9D-C9589980DFA2}"/>
                    </a:ext>
                  </a:extLst>
                </p:cNvPr>
                <p:cNvGrpSpPr/>
                <p:nvPr/>
              </p:nvGrpSpPr>
              <p:grpSpPr>
                <a:xfrm>
                  <a:off x="2971800" y="1524000"/>
                  <a:ext cx="3429000" cy="2362200"/>
                  <a:chOff x="2971800" y="1524000"/>
                  <a:chExt cx="3429000" cy="2362200"/>
                </a:xfrm>
              </p:grpSpPr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65FE8708-A97A-4BDC-8443-B76140D65AF0}"/>
                      </a:ext>
                    </a:extLst>
                  </p:cNvPr>
                  <p:cNvSpPr txBox="1"/>
                  <p:nvPr/>
                </p:nvSpPr>
                <p:spPr>
                  <a:xfrm>
                    <a:off x="4038600" y="1524000"/>
                    <a:ext cx="68580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>
                        <a:latin typeface="Century Gothic" panose="020B0502020202020204" pitchFamily="34" charset="0"/>
                      </a:rPr>
                      <a:t>B</a:t>
                    </a:r>
                  </a:p>
                </p:txBody>
              </p:sp>
              <p:grpSp>
                <p:nvGrpSpPr>
                  <p:cNvPr id="56" name="Group 55">
                    <a:extLst>
                      <a:ext uri="{FF2B5EF4-FFF2-40B4-BE49-F238E27FC236}">
                        <a16:creationId xmlns:a16="http://schemas.microsoft.com/office/drawing/2014/main" id="{5ADB8198-5C25-4335-BD65-EA554CEDB73E}"/>
                      </a:ext>
                    </a:extLst>
                  </p:cNvPr>
                  <p:cNvGrpSpPr/>
                  <p:nvPr/>
                </p:nvGrpSpPr>
                <p:grpSpPr>
                  <a:xfrm>
                    <a:off x="2971800" y="1524000"/>
                    <a:ext cx="3429000" cy="2362200"/>
                    <a:chOff x="2971800" y="1524000"/>
                    <a:chExt cx="3429000" cy="2362200"/>
                  </a:xfrm>
                </p:grpSpPr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53AD1222-33C7-4328-B551-DDDE13E4493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71800" y="2065850"/>
                      <a:ext cx="68580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600" dirty="0">
                          <a:latin typeface="Century Gothic" panose="020B0502020202020204" pitchFamily="34" charset="0"/>
                        </a:rPr>
                        <a:t>A</a:t>
                      </a:r>
                    </a:p>
                  </p:txBody>
                </p:sp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337008C1-7794-473F-AEE1-5358434228D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71800" y="2480846"/>
                      <a:ext cx="68580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600" dirty="0">
                          <a:latin typeface="Century Gothic" panose="020B0502020202020204" pitchFamily="34" charset="0"/>
                        </a:rPr>
                        <a:t>B</a:t>
                      </a:r>
                    </a:p>
                  </p:txBody>
                </p:sp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E9DC560B-1E6F-4EE5-8EB6-1B1EB433C85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71800" y="2938046"/>
                      <a:ext cx="68580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600" dirty="0">
                          <a:latin typeface="Century Gothic" panose="020B0502020202020204" pitchFamily="34" charset="0"/>
                        </a:rPr>
                        <a:t>C</a:t>
                      </a:r>
                    </a:p>
                  </p:txBody>
                </p:sp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63BB4C65-4E12-453B-8230-BABF49E2937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71800" y="3395246"/>
                      <a:ext cx="68580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600" dirty="0">
                          <a:latin typeface="Century Gothic" panose="020B0502020202020204" pitchFamily="34" charset="0"/>
                        </a:rPr>
                        <a:t>D</a:t>
                      </a:r>
                    </a:p>
                  </p:txBody>
                </p:sp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82145C56-1812-4490-9910-AB4D46167A1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76600" y="1524000"/>
                      <a:ext cx="68580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600" dirty="0">
                          <a:latin typeface="Century Gothic" panose="020B0502020202020204" pitchFamily="34" charset="0"/>
                        </a:rPr>
                        <a:t>A</a:t>
                      </a:r>
                    </a:p>
                  </p:txBody>
                </p:sp>
                <p:sp>
                  <p:nvSpPr>
                    <p:cNvPr id="62" name="TextBox 61">
                      <a:extLst>
                        <a:ext uri="{FF2B5EF4-FFF2-40B4-BE49-F238E27FC236}">
                          <a16:creationId xmlns:a16="http://schemas.microsoft.com/office/drawing/2014/main" id="{D22B438C-F372-4A83-B2FD-F1E67EAC1EA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24400" y="1524000"/>
                      <a:ext cx="68580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600" dirty="0">
                          <a:latin typeface="Century Gothic" panose="020B0502020202020204" pitchFamily="34" charset="0"/>
                        </a:rPr>
                        <a:t>C</a:t>
                      </a:r>
                    </a:p>
                  </p:txBody>
                </p:sp>
                <p:sp>
                  <p:nvSpPr>
                    <p:cNvPr id="63" name="TextBox 62">
                      <a:extLst>
                        <a:ext uri="{FF2B5EF4-FFF2-40B4-BE49-F238E27FC236}">
                          <a16:creationId xmlns:a16="http://schemas.microsoft.com/office/drawing/2014/main" id="{A01D6323-9DD4-4334-B789-CD93355A3C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10200" y="1524000"/>
                      <a:ext cx="68580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600" dirty="0">
                          <a:latin typeface="Century Gothic" panose="020B0502020202020204" pitchFamily="34" charset="0"/>
                        </a:rPr>
                        <a:t>D</a:t>
                      </a:r>
                    </a:p>
                  </p:txBody>
                </p:sp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id="{D5EFE607-CE4F-4E42-A35A-541CF23E18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24200" y="2057400"/>
                      <a:ext cx="68580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</a:p>
                  </p:txBody>
                </p:sp>
                <p:sp>
                  <p:nvSpPr>
                    <p:cNvPr id="65" name="TextBox 64">
                      <a:extLst>
                        <a:ext uri="{FF2B5EF4-FFF2-40B4-BE49-F238E27FC236}">
                          <a16:creationId xmlns:a16="http://schemas.microsoft.com/office/drawing/2014/main" id="{D388D763-D530-4377-A25E-06A5D3FDBF3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38136" y="2480846"/>
                      <a:ext cx="68580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</a:p>
                  </p:txBody>
                </p:sp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AFA33528-0FE1-4B0D-98A9-5476C94AEE7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57932" y="2938046"/>
                      <a:ext cx="68580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</a:p>
                  </p:txBody>
                </p:sp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71E8B610-15CB-40B9-A945-BB5E53A6C05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23804" y="3352800"/>
                      <a:ext cx="68580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</a:p>
                  </p:txBody>
                </p:sp>
                <p:sp>
                  <p:nvSpPr>
                    <p:cNvPr id="68" name="TextBox 67">
                      <a:extLst>
                        <a:ext uri="{FF2B5EF4-FFF2-40B4-BE49-F238E27FC236}">
                          <a16:creationId xmlns:a16="http://schemas.microsoft.com/office/drawing/2014/main" id="{66B9CE7B-1BCA-48CD-B0F5-3BE5B3F5B10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15000" y="3547646"/>
                      <a:ext cx="68580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600" dirty="0">
                          <a:latin typeface="Century Gothic" panose="020B0502020202020204" pitchFamily="34" charset="0"/>
                        </a:rPr>
                        <a:t>s = 0</a:t>
                      </a:r>
                    </a:p>
                  </p:txBody>
                </p:sp>
                <p:sp>
                  <p:nvSpPr>
                    <p:cNvPr id="69" name="TextBox 68">
                      <a:extLst>
                        <a:ext uri="{FF2B5EF4-FFF2-40B4-BE49-F238E27FC236}">
                          <a16:creationId xmlns:a16="http://schemas.microsoft.com/office/drawing/2014/main" id="{60E85AF5-F6C3-44E2-B2C2-E4C07AAFA64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24068" y="2065608"/>
                      <a:ext cx="68580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5785</a:t>
                      </a:r>
                    </a:p>
                  </p:txBody>
                </p:sp>
              </p:grpSp>
            </p:grp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D8FF817-7027-4BB8-A443-D8AF48F89320}"/>
                  </a:ext>
                </a:extLst>
              </p:cNvPr>
              <p:cNvSpPr txBox="1"/>
              <p:nvPr/>
            </p:nvSpPr>
            <p:spPr>
              <a:xfrm>
                <a:off x="5715000" y="3124200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s = 1</a:t>
                </a: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878504-F4DD-4695-A85D-1FADD636C3E7}"/>
                </a:ext>
              </a:extLst>
            </p:cNvPr>
            <p:cNvSpPr/>
            <p:nvPr/>
          </p:nvSpPr>
          <p:spPr>
            <a:xfrm>
              <a:off x="1752600" y="1417638"/>
              <a:ext cx="3429000" cy="24685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D0285749-A5F0-4FF5-A6E2-8486F94C6422}"/>
              </a:ext>
            </a:extLst>
          </p:cNvPr>
          <p:cNvGrpSpPr/>
          <p:nvPr/>
        </p:nvGrpSpPr>
        <p:grpSpPr>
          <a:xfrm>
            <a:off x="5410200" y="1419664"/>
            <a:ext cx="3429000" cy="2468562"/>
            <a:chOff x="1752600" y="1417638"/>
            <a:chExt cx="3429000" cy="2468562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2192DBE7-8C4C-4E17-B9D2-43E996A2E661}"/>
                </a:ext>
              </a:extLst>
            </p:cNvPr>
            <p:cNvGrpSpPr/>
            <p:nvPr/>
          </p:nvGrpSpPr>
          <p:grpSpPr>
            <a:xfrm>
              <a:off x="1752600" y="1524000"/>
              <a:ext cx="3429000" cy="1938754"/>
              <a:chOff x="2971800" y="1524000"/>
              <a:chExt cx="3429000" cy="1938754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17D9AAFB-6B34-4E09-AB0C-DBEE220682A3}"/>
                  </a:ext>
                </a:extLst>
              </p:cNvPr>
              <p:cNvGrpSpPr/>
              <p:nvPr/>
            </p:nvGrpSpPr>
            <p:grpSpPr>
              <a:xfrm>
                <a:off x="2971800" y="1524000"/>
                <a:ext cx="3124200" cy="1752600"/>
                <a:chOff x="2971800" y="1524000"/>
                <a:chExt cx="3124200" cy="1752600"/>
              </a:xfrm>
            </p:grpSpPr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D493848-67DC-48AB-8873-39E4BEDDEF1C}"/>
                    </a:ext>
                  </a:extLst>
                </p:cNvPr>
                <p:cNvSpPr txBox="1"/>
                <p:nvPr/>
              </p:nvSpPr>
              <p:spPr>
                <a:xfrm>
                  <a:off x="4529796" y="2489054"/>
                  <a:ext cx="6858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Century Gothic" panose="020B0502020202020204" pitchFamily="34" charset="0"/>
                    </a:rPr>
                    <a:t>B</a:t>
                  </a:r>
                </a:p>
              </p:txBody>
            </p:sp>
            <p:grpSp>
              <p:nvGrpSpPr>
                <p:cNvPr id="111" name="Group 110">
                  <a:extLst>
                    <a:ext uri="{FF2B5EF4-FFF2-40B4-BE49-F238E27FC236}">
                      <a16:creationId xmlns:a16="http://schemas.microsoft.com/office/drawing/2014/main" id="{487E5F8C-9B9E-4B5C-B085-002701E61F5F}"/>
                    </a:ext>
                  </a:extLst>
                </p:cNvPr>
                <p:cNvGrpSpPr/>
                <p:nvPr/>
              </p:nvGrpSpPr>
              <p:grpSpPr>
                <a:xfrm>
                  <a:off x="2971800" y="1524000"/>
                  <a:ext cx="3124200" cy="1752600"/>
                  <a:chOff x="2971800" y="1524000"/>
                  <a:chExt cx="3124200" cy="1752600"/>
                </a:xfrm>
              </p:grpSpPr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D4416EE9-EC96-4DF9-A809-5BD2A835FA5E}"/>
                      </a:ext>
                    </a:extLst>
                  </p:cNvPr>
                  <p:cNvSpPr txBox="1"/>
                  <p:nvPr/>
                </p:nvSpPr>
                <p:spPr>
                  <a:xfrm>
                    <a:off x="4038600" y="1524000"/>
                    <a:ext cx="68580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>
                        <a:latin typeface="Century Gothic" panose="020B0502020202020204" pitchFamily="34" charset="0"/>
                      </a:rPr>
                      <a:t>B</a:t>
                    </a:r>
                  </a:p>
                </p:txBody>
              </p:sp>
              <p:grpSp>
                <p:nvGrpSpPr>
                  <p:cNvPr id="113" name="Group 112">
                    <a:extLst>
                      <a:ext uri="{FF2B5EF4-FFF2-40B4-BE49-F238E27FC236}">
                        <a16:creationId xmlns:a16="http://schemas.microsoft.com/office/drawing/2014/main" id="{B5347475-9DEB-40D9-814C-8D0C21D857CE}"/>
                      </a:ext>
                    </a:extLst>
                  </p:cNvPr>
                  <p:cNvGrpSpPr/>
                  <p:nvPr/>
                </p:nvGrpSpPr>
                <p:grpSpPr>
                  <a:xfrm>
                    <a:off x="2971800" y="1524000"/>
                    <a:ext cx="3124200" cy="1752600"/>
                    <a:chOff x="2971800" y="1524000"/>
                    <a:chExt cx="3124200" cy="1752600"/>
                  </a:xfrm>
                </p:grpSpPr>
                <p:sp>
                  <p:nvSpPr>
                    <p:cNvPr id="114" name="TextBox 113">
                      <a:extLst>
                        <a:ext uri="{FF2B5EF4-FFF2-40B4-BE49-F238E27FC236}">
                          <a16:creationId xmlns:a16="http://schemas.microsoft.com/office/drawing/2014/main" id="{7968B559-AE94-40BD-9635-6C9152D074F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71800" y="2065850"/>
                      <a:ext cx="68580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600" dirty="0">
                          <a:latin typeface="Century Gothic" panose="020B0502020202020204" pitchFamily="34" charset="0"/>
                        </a:rPr>
                        <a:t>A</a:t>
                      </a:r>
                    </a:p>
                  </p:txBody>
                </p:sp>
                <p:sp>
                  <p:nvSpPr>
                    <p:cNvPr id="115" name="TextBox 114">
                      <a:extLst>
                        <a:ext uri="{FF2B5EF4-FFF2-40B4-BE49-F238E27FC236}">
                          <a16:creationId xmlns:a16="http://schemas.microsoft.com/office/drawing/2014/main" id="{6AAF0BFA-FCC7-45EE-BDD0-80109CA40E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71800" y="2480846"/>
                      <a:ext cx="68580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600" dirty="0">
                          <a:latin typeface="Century Gothic" panose="020B0502020202020204" pitchFamily="34" charset="0"/>
                        </a:rPr>
                        <a:t>B</a:t>
                      </a:r>
                    </a:p>
                  </p:txBody>
                </p:sp>
                <p:sp>
                  <p:nvSpPr>
                    <p:cNvPr id="116" name="TextBox 115">
                      <a:extLst>
                        <a:ext uri="{FF2B5EF4-FFF2-40B4-BE49-F238E27FC236}">
                          <a16:creationId xmlns:a16="http://schemas.microsoft.com/office/drawing/2014/main" id="{9D1DE69B-CA42-482D-BD27-28C58BD3CF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71800" y="2938046"/>
                      <a:ext cx="68580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600" dirty="0">
                          <a:latin typeface="Century Gothic" panose="020B0502020202020204" pitchFamily="34" charset="0"/>
                        </a:rPr>
                        <a:t>C</a:t>
                      </a:r>
                    </a:p>
                  </p:txBody>
                </p:sp>
                <p:sp>
                  <p:nvSpPr>
                    <p:cNvPr id="119" name="TextBox 118">
                      <a:extLst>
                        <a:ext uri="{FF2B5EF4-FFF2-40B4-BE49-F238E27FC236}">
                          <a16:creationId xmlns:a16="http://schemas.microsoft.com/office/drawing/2014/main" id="{578D4436-C42F-4B0D-90B5-30BA378A46F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24400" y="1524000"/>
                      <a:ext cx="68580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600" dirty="0">
                          <a:latin typeface="Century Gothic" panose="020B0502020202020204" pitchFamily="34" charset="0"/>
                        </a:rPr>
                        <a:t>C</a:t>
                      </a:r>
                    </a:p>
                  </p:txBody>
                </p:sp>
                <p:sp>
                  <p:nvSpPr>
                    <p:cNvPr id="120" name="TextBox 119">
                      <a:extLst>
                        <a:ext uri="{FF2B5EF4-FFF2-40B4-BE49-F238E27FC236}">
                          <a16:creationId xmlns:a16="http://schemas.microsoft.com/office/drawing/2014/main" id="{5330A438-6C9E-4FDE-B794-E0090ABB475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10200" y="1524000"/>
                      <a:ext cx="68580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600" dirty="0">
                          <a:latin typeface="Century Gothic" panose="020B0502020202020204" pitchFamily="34" charset="0"/>
                        </a:rPr>
                        <a:t>D</a:t>
                      </a:r>
                    </a:p>
                  </p:txBody>
                </p:sp>
                <p:sp>
                  <p:nvSpPr>
                    <p:cNvPr id="126" name="TextBox 125">
                      <a:extLst>
                        <a:ext uri="{FF2B5EF4-FFF2-40B4-BE49-F238E27FC236}">
                          <a16:creationId xmlns:a16="http://schemas.microsoft.com/office/drawing/2014/main" id="{ED5E3B0A-F087-40BF-B05E-004BA1EFF5F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24068" y="2065608"/>
                      <a:ext cx="68580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A</a:t>
                      </a:r>
                    </a:p>
                  </p:txBody>
                </p:sp>
              </p:grpSp>
            </p:grpSp>
          </p:grp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6E98BB6-2796-47DB-AA4A-D59EB4556BDE}"/>
                  </a:ext>
                </a:extLst>
              </p:cNvPr>
              <p:cNvSpPr txBox="1"/>
              <p:nvPr/>
            </p:nvSpPr>
            <p:spPr>
              <a:xfrm>
                <a:off x="5715000" y="3124200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s = 1</a:t>
                </a:r>
              </a:p>
            </p:txBody>
          </p:sp>
        </p:grp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244A816-CA9C-4217-8837-0026E609D9C7}"/>
                </a:ext>
              </a:extLst>
            </p:cNvPr>
            <p:cNvSpPr/>
            <p:nvPr/>
          </p:nvSpPr>
          <p:spPr>
            <a:xfrm>
              <a:off x="1752600" y="1417638"/>
              <a:ext cx="3429000" cy="24685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9C4F5E06-7C3D-4856-AE34-01088AC2E759}"/>
              </a:ext>
            </a:extLst>
          </p:cNvPr>
          <p:cNvSpPr txBox="1"/>
          <p:nvPr/>
        </p:nvSpPr>
        <p:spPr>
          <a:xfrm>
            <a:off x="7662204" y="2940072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entury Gothic" panose="020B0502020202020204" pitchFamily="34" charset="0"/>
              </a:rPr>
              <a:t>C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ED40684-6337-46F2-A39A-C831EB975DE3}"/>
              </a:ext>
            </a:extLst>
          </p:cNvPr>
          <p:cNvSpPr txBox="1"/>
          <p:nvPr/>
        </p:nvSpPr>
        <p:spPr>
          <a:xfrm>
            <a:off x="4004604" y="2938046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entury Gothic" panose="020B0502020202020204" pitchFamily="34" charset="0"/>
              </a:rPr>
              <a:t>9078</a:t>
            </a:r>
          </a:p>
        </p:txBody>
      </p:sp>
    </p:spTree>
    <p:extLst>
      <p:ext uri="{BB962C8B-B14F-4D97-AF65-F5344CB8AC3E}">
        <p14:creationId xmlns:p14="http://schemas.microsoft.com/office/powerpoint/2010/main" val="28915192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B2CF78DD-7EAC-45E9-8942-81122889CE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Example: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A is 13 x 5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B is 5 x 89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C is 89 x 3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D is 3 x 34.</a:t>
            </a:r>
          </a:p>
          <a:p>
            <a:pPr algn="just">
              <a:lnSpc>
                <a:spcPct val="150000"/>
              </a:lnSpc>
            </a:pPr>
            <a:endParaRPr lang="en-US" altLang="en-US" sz="1600" dirty="0">
              <a:latin typeface="Century Gothic" panose="020B0502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s &gt; 1 : min(</a:t>
            </a:r>
            <a:r>
              <a:rPr lang="en-US" altLang="en-US" sz="16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m</a:t>
            </a:r>
            <a:r>
              <a:rPr lang="en-US" sz="1600" baseline="-25000" dirty="0" err="1">
                <a:latin typeface="Century Gothic" panose="020B0502020202020204" pitchFamily="34" charset="0"/>
              </a:rPr>
              <a:t>ik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 + </a:t>
            </a:r>
            <a:r>
              <a:rPr lang="en-US" altLang="en-US" sz="16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m</a:t>
            </a:r>
            <a:r>
              <a:rPr lang="en-US" sz="1600" baseline="-25000" dirty="0" err="1">
                <a:latin typeface="Century Gothic" panose="020B0502020202020204" pitchFamily="34" charset="0"/>
              </a:rPr>
              <a:t>k</a:t>
            </a:r>
            <a:r>
              <a:rPr lang="en-US" sz="1600" baseline="-25000" dirty="0">
                <a:latin typeface="Century Gothic" panose="020B0502020202020204" pitchFamily="34" charset="0"/>
              </a:rPr>
              <a:t> + 1, </a:t>
            </a:r>
            <a:r>
              <a:rPr lang="en-US" sz="1600" baseline="-25000" dirty="0" err="1">
                <a:latin typeface="Century Gothic" panose="020B0502020202020204" pitchFamily="34" charset="0"/>
              </a:rPr>
              <a:t>i</a:t>
            </a:r>
            <a:r>
              <a:rPr lang="en-US" sz="1600" baseline="-25000" dirty="0">
                <a:latin typeface="Century Gothic" panose="020B0502020202020204" pitchFamily="34" charset="0"/>
              </a:rPr>
              <a:t> + s</a:t>
            </a:r>
            <a:r>
              <a:rPr lang="en-US" sz="1600" dirty="0">
                <a:latin typeface="Century Gothic" panose="020B0502020202020204" pitchFamily="34" charset="0"/>
              </a:rPr>
              <a:t> +</a:t>
            </a:r>
            <a:r>
              <a:rPr lang="en-US" sz="1600" baseline="-25000" dirty="0">
                <a:latin typeface="Century Gothic" panose="020B0502020202020204" pitchFamily="34" charset="0"/>
              </a:rPr>
              <a:t> 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d</a:t>
            </a:r>
            <a:r>
              <a:rPr lang="en-US" sz="1600" baseline="-25000" dirty="0">
                <a:latin typeface="Century Gothic" panose="020B0502020202020204" pitchFamily="34" charset="0"/>
              </a:rPr>
              <a:t>i – 1 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d</a:t>
            </a:r>
            <a:r>
              <a:rPr lang="en-US" sz="1600" baseline="-25000" dirty="0">
                <a:latin typeface="Century Gothic" panose="020B0502020202020204" pitchFamily="34" charset="0"/>
              </a:rPr>
              <a:t>k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 d</a:t>
            </a:r>
            <a:r>
              <a:rPr lang="en-US" sz="1600" baseline="-25000" dirty="0">
                <a:latin typeface="Century Gothic" panose="020B0502020202020204" pitchFamily="34" charset="0"/>
              </a:rPr>
              <a:t>i + s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n-US" altLang="en-US" sz="16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m</a:t>
            </a:r>
            <a:r>
              <a:rPr lang="en-US" sz="1600" baseline="-25000" dirty="0" err="1">
                <a:latin typeface="Century Gothic" panose="020B0502020202020204" pitchFamily="34" charset="0"/>
              </a:rPr>
              <a:t>AC</a:t>
            </a:r>
            <a:r>
              <a:rPr lang="en-US" sz="1600" baseline="-25000" dirty="0">
                <a:solidFill>
                  <a:prstClr val="black"/>
                </a:solidFill>
                <a:latin typeface="Century Gothic" panose="020B0502020202020204" pitchFamily="34" charset="0"/>
              </a:rPr>
              <a:t> 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= min (</a:t>
            </a:r>
            <a:r>
              <a:rPr lang="en-US" altLang="en-US" sz="1600" b="1" dirty="0" err="1">
                <a:solidFill>
                  <a:prstClr val="black"/>
                </a:solidFill>
                <a:latin typeface="Century Gothic" panose="020B0502020202020204" pitchFamily="34" charset="0"/>
              </a:rPr>
              <a:t>m</a:t>
            </a:r>
            <a:r>
              <a:rPr lang="en-US" sz="1600" b="1" baseline="-25000" dirty="0" err="1">
                <a:latin typeface="Century Gothic" panose="020B0502020202020204" pitchFamily="34" charset="0"/>
              </a:rPr>
              <a:t>AA</a:t>
            </a:r>
            <a:r>
              <a:rPr lang="en-US" sz="1600" b="1" baseline="-25000" dirty="0">
                <a:latin typeface="Century Gothic" panose="020B0502020202020204" pitchFamily="34" charset="0"/>
              </a:rPr>
              <a:t>  </a:t>
            </a:r>
            <a:r>
              <a:rPr lang="en-US" altLang="en-US" sz="1600" b="1" dirty="0">
                <a:solidFill>
                  <a:prstClr val="black"/>
                </a:solidFill>
                <a:latin typeface="Century Gothic" panose="020B0502020202020204" pitchFamily="34" charset="0"/>
              </a:rPr>
              <a:t>+ </a:t>
            </a:r>
            <a:r>
              <a:rPr lang="en-US" altLang="en-US" sz="1600" b="1" dirty="0" err="1">
                <a:solidFill>
                  <a:prstClr val="black"/>
                </a:solidFill>
                <a:latin typeface="Century Gothic" panose="020B0502020202020204" pitchFamily="34" charset="0"/>
              </a:rPr>
              <a:t>m</a:t>
            </a:r>
            <a:r>
              <a:rPr lang="en-US" altLang="en-US" sz="1600" b="1" baseline="-25000" dirty="0" err="1">
                <a:latin typeface="Century Gothic" panose="020B0502020202020204" pitchFamily="34" charset="0"/>
              </a:rPr>
              <a:t>B</a:t>
            </a:r>
            <a:r>
              <a:rPr lang="en-US" sz="1600" b="1" baseline="-25000" dirty="0" err="1">
                <a:latin typeface="Century Gothic" panose="020B0502020202020204" pitchFamily="34" charset="0"/>
              </a:rPr>
              <a:t>C</a:t>
            </a:r>
            <a:r>
              <a:rPr lang="en-US" sz="1600" b="1" baseline="-25000" dirty="0">
                <a:latin typeface="Century Gothic" panose="020B0502020202020204" pitchFamily="34" charset="0"/>
              </a:rPr>
              <a:t> </a:t>
            </a:r>
            <a:r>
              <a:rPr lang="en-US" altLang="en-US" sz="1600" b="1" dirty="0">
                <a:solidFill>
                  <a:prstClr val="black"/>
                </a:solidFill>
                <a:latin typeface="Century Gothic" panose="020B0502020202020204" pitchFamily="34" charset="0"/>
              </a:rPr>
              <a:t>+ 13 x 5 x 3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, </a:t>
            </a:r>
            <a:r>
              <a:rPr lang="en-US" altLang="en-US" sz="16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m</a:t>
            </a:r>
            <a:r>
              <a:rPr lang="en-US" sz="1600" baseline="-25000" dirty="0" err="1">
                <a:latin typeface="Century Gothic" panose="020B0502020202020204" pitchFamily="34" charset="0"/>
              </a:rPr>
              <a:t>AB</a:t>
            </a:r>
            <a:r>
              <a:rPr lang="en-US" sz="1600" baseline="-25000" dirty="0">
                <a:latin typeface="Century Gothic" panose="020B0502020202020204" pitchFamily="34" charset="0"/>
              </a:rPr>
              <a:t> 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+ </a:t>
            </a:r>
            <a:r>
              <a:rPr lang="en-US" altLang="en-US" sz="16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m</a:t>
            </a:r>
            <a:r>
              <a:rPr lang="en-US" altLang="en-US" sz="1600" baseline="-25000" dirty="0" err="1">
                <a:latin typeface="Century Gothic" panose="020B0502020202020204" pitchFamily="34" charset="0"/>
              </a:rPr>
              <a:t>C</a:t>
            </a:r>
            <a:r>
              <a:rPr lang="en-US" sz="1600" baseline="-25000" dirty="0" err="1">
                <a:latin typeface="Century Gothic" panose="020B0502020202020204" pitchFamily="34" charset="0"/>
              </a:rPr>
              <a:t>C</a:t>
            </a:r>
            <a:r>
              <a:rPr lang="en-US" sz="1600" baseline="-25000" dirty="0">
                <a:latin typeface="Century Gothic" panose="020B0502020202020204" pitchFamily="34" charset="0"/>
              </a:rPr>
              <a:t> 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+ 13 x 89 x 3)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	       =  min (0 + 1335 + 195, 5785 + 0 + 3471)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	       = min (</a:t>
            </a:r>
            <a:r>
              <a:rPr lang="en-US" altLang="en-US" sz="1600" b="1" dirty="0">
                <a:solidFill>
                  <a:prstClr val="black"/>
                </a:solidFill>
                <a:latin typeface="Century Gothic" panose="020B0502020202020204" pitchFamily="34" charset="0"/>
              </a:rPr>
              <a:t>1530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, 9256) = </a:t>
            </a:r>
            <a:r>
              <a:rPr lang="en-US" altLang="en-US" sz="1600" b="1" dirty="0">
                <a:solidFill>
                  <a:prstClr val="black"/>
                </a:solidFill>
                <a:latin typeface="Century Gothic" panose="020B0502020202020204" pitchFamily="34" charset="0"/>
              </a:rPr>
              <a:t>1530</a:t>
            </a:r>
            <a:endParaRPr lang="en-US" altLang="en-US" sz="1600" b="1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1600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  </a:t>
            </a:r>
          </a:p>
          <a:p>
            <a:pPr algn="just">
              <a:lnSpc>
                <a:spcPct val="150000"/>
              </a:lnSpc>
            </a:pPr>
            <a:endParaRPr lang="en-US" altLang="en-US" sz="1600" dirty="0">
              <a:latin typeface="Century Gothic" panose="020B0502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Chained Matrix Multiplication Problem</a:t>
            </a:r>
            <a:endParaRPr lang="en-US" alt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89B835-2C5E-415B-9A2B-52016DE8F6AA}"/>
              </a:ext>
            </a:extLst>
          </p:cNvPr>
          <p:cNvGrpSpPr/>
          <p:nvPr/>
        </p:nvGrpSpPr>
        <p:grpSpPr>
          <a:xfrm>
            <a:off x="1752600" y="1417638"/>
            <a:ext cx="3429000" cy="2468562"/>
            <a:chOff x="1752600" y="1417638"/>
            <a:chExt cx="3429000" cy="246856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818137B-B781-4597-BFBE-4FF1050866A6}"/>
                </a:ext>
              </a:extLst>
            </p:cNvPr>
            <p:cNvGrpSpPr/>
            <p:nvPr/>
          </p:nvGrpSpPr>
          <p:grpSpPr>
            <a:xfrm>
              <a:off x="1752600" y="1524000"/>
              <a:ext cx="3429000" cy="2362200"/>
              <a:chOff x="2971800" y="1524000"/>
              <a:chExt cx="3429000" cy="2362200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81910B2C-57F9-4234-A0E3-37998201EF00}"/>
                  </a:ext>
                </a:extLst>
              </p:cNvPr>
              <p:cNvGrpSpPr/>
              <p:nvPr/>
            </p:nvGrpSpPr>
            <p:grpSpPr>
              <a:xfrm>
                <a:off x="2971800" y="1524000"/>
                <a:ext cx="3429000" cy="2362200"/>
                <a:chOff x="2971800" y="1524000"/>
                <a:chExt cx="3429000" cy="2362200"/>
              </a:xfrm>
            </p:grpSpPr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3FBFA5A-3530-48D5-A4C6-7E443E4687B8}"/>
                    </a:ext>
                  </a:extLst>
                </p:cNvPr>
                <p:cNvSpPr txBox="1"/>
                <p:nvPr/>
              </p:nvSpPr>
              <p:spPr>
                <a:xfrm>
                  <a:off x="4543864" y="2057642"/>
                  <a:ext cx="6858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>
                      <a:latin typeface="Century Gothic" panose="020B0502020202020204" pitchFamily="34" charset="0"/>
                    </a:rPr>
                    <a:t>1530</a:t>
                  </a:r>
                </a:p>
              </p:txBody>
            </p: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A6B7F445-598F-432D-8642-D2B48303560F}"/>
                    </a:ext>
                  </a:extLst>
                </p:cNvPr>
                <p:cNvGrpSpPr/>
                <p:nvPr/>
              </p:nvGrpSpPr>
              <p:grpSpPr>
                <a:xfrm>
                  <a:off x="2971800" y="1524000"/>
                  <a:ext cx="3429000" cy="2362200"/>
                  <a:chOff x="2971800" y="1524000"/>
                  <a:chExt cx="3429000" cy="2362200"/>
                </a:xfrm>
              </p:grpSpPr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3C03BA39-36C3-4EC2-B4E0-33602DCEBC5E}"/>
                      </a:ext>
                    </a:extLst>
                  </p:cNvPr>
                  <p:cNvSpPr txBox="1"/>
                  <p:nvPr/>
                </p:nvSpPr>
                <p:spPr>
                  <a:xfrm>
                    <a:off x="5223804" y="2938046"/>
                    <a:ext cx="68580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Century Gothic" panose="020B0502020202020204" pitchFamily="34" charset="0"/>
                      </a:rPr>
                      <a:t>9078</a:t>
                    </a:r>
                  </a:p>
                </p:txBody>
              </p:sp>
              <p:grpSp>
                <p:nvGrpSpPr>
                  <p:cNvPr id="52" name="Group 51">
                    <a:extLst>
                      <a:ext uri="{FF2B5EF4-FFF2-40B4-BE49-F238E27FC236}">
                        <a16:creationId xmlns:a16="http://schemas.microsoft.com/office/drawing/2014/main" id="{2F732B4D-50C0-4E94-A2D5-4D36915280A5}"/>
                      </a:ext>
                    </a:extLst>
                  </p:cNvPr>
                  <p:cNvGrpSpPr/>
                  <p:nvPr/>
                </p:nvGrpSpPr>
                <p:grpSpPr>
                  <a:xfrm>
                    <a:off x="2971800" y="1524000"/>
                    <a:ext cx="3429000" cy="2362200"/>
                    <a:chOff x="2971800" y="1524000"/>
                    <a:chExt cx="3429000" cy="2362200"/>
                  </a:xfrm>
                </p:grpSpPr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DDD5E012-84E1-4B80-9329-D96C8022C53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29796" y="2489054"/>
                      <a:ext cx="68580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1335</a:t>
                      </a:r>
                    </a:p>
                  </p:txBody>
                </p:sp>
                <p:grpSp>
                  <p:nvGrpSpPr>
                    <p:cNvPr id="54" name="Group 53">
                      <a:extLst>
                        <a:ext uri="{FF2B5EF4-FFF2-40B4-BE49-F238E27FC236}">
                          <a16:creationId xmlns:a16="http://schemas.microsoft.com/office/drawing/2014/main" id="{CD74ED62-E0B0-40EB-BD9D-C9589980DFA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971800" y="1524000"/>
                      <a:ext cx="3429000" cy="2362200"/>
                      <a:chOff x="2971800" y="1524000"/>
                      <a:chExt cx="3429000" cy="2362200"/>
                    </a:xfrm>
                  </p:grpSpPr>
                  <p:sp>
                    <p:nvSpPr>
                      <p:cNvPr id="55" name="TextBox 54">
                        <a:extLst>
                          <a:ext uri="{FF2B5EF4-FFF2-40B4-BE49-F238E27FC236}">
                            <a16:creationId xmlns:a16="http://schemas.microsoft.com/office/drawing/2014/main" id="{65FE8708-A97A-4BDC-8443-B76140D65AF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038600" y="1524000"/>
                        <a:ext cx="685800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600" dirty="0">
                            <a:latin typeface="Century Gothic" panose="020B0502020202020204" pitchFamily="34" charset="0"/>
                          </a:rPr>
                          <a:t>B</a:t>
                        </a:r>
                      </a:p>
                    </p:txBody>
                  </p:sp>
                  <p:grpSp>
                    <p:nvGrpSpPr>
                      <p:cNvPr id="56" name="Group 55">
                        <a:extLst>
                          <a:ext uri="{FF2B5EF4-FFF2-40B4-BE49-F238E27FC236}">
                            <a16:creationId xmlns:a16="http://schemas.microsoft.com/office/drawing/2014/main" id="{5ADB8198-5C25-4335-BD65-EA554CEDB73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971800" y="1524000"/>
                        <a:ext cx="3429000" cy="2362200"/>
                        <a:chOff x="2971800" y="1524000"/>
                        <a:chExt cx="3429000" cy="2362200"/>
                      </a:xfrm>
                    </p:grpSpPr>
                    <p:sp>
                      <p:nvSpPr>
                        <p:cNvPr id="57" name="TextBox 56">
                          <a:extLst>
                            <a:ext uri="{FF2B5EF4-FFF2-40B4-BE49-F238E27FC236}">
                              <a16:creationId xmlns:a16="http://schemas.microsoft.com/office/drawing/2014/main" id="{53AD1222-33C7-4328-B551-DDDE13E4493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971800" y="2065850"/>
                          <a:ext cx="685800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600" dirty="0">
                              <a:latin typeface="Century Gothic" panose="020B0502020202020204" pitchFamily="34" charset="0"/>
                            </a:rPr>
                            <a:t>A</a:t>
                          </a:r>
                        </a:p>
                      </p:txBody>
                    </p:sp>
                    <p:sp>
                      <p:nvSpPr>
                        <p:cNvPr id="58" name="TextBox 57">
                          <a:extLst>
                            <a:ext uri="{FF2B5EF4-FFF2-40B4-BE49-F238E27FC236}">
                              <a16:creationId xmlns:a16="http://schemas.microsoft.com/office/drawing/2014/main" id="{337008C1-7794-473F-AEE1-5358434228D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971800" y="2480846"/>
                          <a:ext cx="685800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600" dirty="0">
                              <a:latin typeface="Century Gothic" panose="020B0502020202020204" pitchFamily="34" charset="0"/>
                            </a:rPr>
                            <a:t>B</a:t>
                          </a:r>
                        </a:p>
                      </p:txBody>
                    </p:sp>
                    <p:sp>
                      <p:nvSpPr>
                        <p:cNvPr id="59" name="TextBox 58">
                          <a:extLst>
                            <a:ext uri="{FF2B5EF4-FFF2-40B4-BE49-F238E27FC236}">
                              <a16:creationId xmlns:a16="http://schemas.microsoft.com/office/drawing/2014/main" id="{E9DC560B-1E6F-4EE5-8EB6-1B1EB433C85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971800" y="2938046"/>
                          <a:ext cx="685800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600" dirty="0">
                              <a:latin typeface="Century Gothic" panose="020B0502020202020204" pitchFamily="34" charset="0"/>
                            </a:rPr>
                            <a:t>C</a:t>
                          </a:r>
                        </a:p>
                      </p:txBody>
                    </p:sp>
                    <p:sp>
                      <p:nvSpPr>
                        <p:cNvPr id="60" name="TextBox 59">
                          <a:extLst>
                            <a:ext uri="{FF2B5EF4-FFF2-40B4-BE49-F238E27FC236}">
                              <a16:creationId xmlns:a16="http://schemas.microsoft.com/office/drawing/2014/main" id="{63BB4C65-4E12-453B-8230-BABF49E2937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971800" y="3395246"/>
                          <a:ext cx="685800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600" dirty="0">
                              <a:latin typeface="Century Gothic" panose="020B0502020202020204" pitchFamily="34" charset="0"/>
                            </a:rPr>
                            <a:t>D</a:t>
                          </a:r>
                        </a:p>
                      </p:txBody>
                    </p:sp>
                    <p:sp>
                      <p:nvSpPr>
                        <p:cNvPr id="61" name="TextBox 60">
                          <a:extLst>
                            <a:ext uri="{FF2B5EF4-FFF2-40B4-BE49-F238E27FC236}">
                              <a16:creationId xmlns:a16="http://schemas.microsoft.com/office/drawing/2014/main" id="{82145C56-1812-4490-9910-AB4D46167A1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76600" y="1524000"/>
                          <a:ext cx="685800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600" dirty="0">
                              <a:latin typeface="Century Gothic" panose="020B0502020202020204" pitchFamily="34" charset="0"/>
                            </a:rPr>
                            <a:t>A</a:t>
                          </a:r>
                        </a:p>
                      </p:txBody>
                    </p:sp>
                    <p:sp>
                      <p:nvSpPr>
                        <p:cNvPr id="62" name="TextBox 61">
                          <a:extLst>
                            <a:ext uri="{FF2B5EF4-FFF2-40B4-BE49-F238E27FC236}">
                              <a16:creationId xmlns:a16="http://schemas.microsoft.com/office/drawing/2014/main" id="{D22B438C-F372-4A83-B2FD-F1E67EAC1EA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724400" y="1524000"/>
                          <a:ext cx="685800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600" dirty="0">
                              <a:latin typeface="Century Gothic" panose="020B0502020202020204" pitchFamily="34" charset="0"/>
                            </a:rPr>
                            <a:t>C</a:t>
                          </a:r>
                        </a:p>
                      </p:txBody>
                    </p:sp>
                    <p:sp>
                      <p:nvSpPr>
                        <p:cNvPr id="63" name="TextBox 62">
                          <a:extLst>
                            <a:ext uri="{FF2B5EF4-FFF2-40B4-BE49-F238E27FC236}">
                              <a16:creationId xmlns:a16="http://schemas.microsoft.com/office/drawing/2014/main" id="{A01D6323-9DD4-4334-B789-CD93355A3C9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410200" y="1524000"/>
                          <a:ext cx="685800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600" dirty="0">
                              <a:latin typeface="Century Gothic" panose="020B0502020202020204" pitchFamily="34" charset="0"/>
                            </a:rPr>
                            <a:t>D</a:t>
                          </a:r>
                        </a:p>
                      </p:txBody>
                    </p:sp>
                    <p:sp>
                      <p:nvSpPr>
                        <p:cNvPr id="64" name="TextBox 63">
                          <a:extLst>
                            <a:ext uri="{FF2B5EF4-FFF2-40B4-BE49-F238E27FC236}">
                              <a16:creationId xmlns:a16="http://schemas.microsoft.com/office/drawing/2014/main" id="{D5EFE607-CE4F-4E42-A35A-541CF23E18F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124200" y="2057400"/>
                          <a:ext cx="685800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1600" dirty="0">
                              <a:latin typeface="Century Gothic" panose="020B0502020202020204" pitchFamily="34" charset="0"/>
                            </a:rPr>
                            <a:t>0</a:t>
                          </a:r>
                        </a:p>
                      </p:txBody>
                    </p:sp>
                    <p:sp>
                      <p:nvSpPr>
                        <p:cNvPr id="65" name="TextBox 64">
                          <a:extLst>
                            <a:ext uri="{FF2B5EF4-FFF2-40B4-BE49-F238E27FC236}">
                              <a16:creationId xmlns:a16="http://schemas.microsoft.com/office/drawing/2014/main" id="{D388D763-D530-4377-A25E-06A5D3FDBF3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8136" y="2480846"/>
                          <a:ext cx="685800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1600" dirty="0">
                              <a:latin typeface="Century Gothic" panose="020B0502020202020204" pitchFamily="34" charset="0"/>
                            </a:rPr>
                            <a:t>0</a:t>
                          </a:r>
                        </a:p>
                      </p:txBody>
                    </p:sp>
                    <p:sp>
                      <p:nvSpPr>
                        <p:cNvPr id="66" name="TextBox 65">
                          <a:extLst>
                            <a:ext uri="{FF2B5EF4-FFF2-40B4-BE49-F238E27FC236}">
                              <a16:creationId xmlns:a16="http://schemas.microsoft.com/office/drawing/2014/main" id="{AFA33528-0FE1-4B0D-98A9-5476C94AEE7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557932" y="2938046"/>
                          <a:ext cx="685800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1600" dirty="0">
                              <a:latin typeface="Century Gothic" panose="020B0502020202020204" pitchFamily="34" charset="0"/>
                            </a:rPr>
                            <a:t>0</a:t>
                          </a:r>
                        </a:p>
                      </p:txBody>
                    </p:sp>
                    <p:sp>
                      <p:nvSpPr>
                        <p:cNvPr id="67" name="TextBox 66">
                          <a:extLst>
                            <a:ext uri="{FF2B5EF4-FFF2-40B4-BE49-F238E27FC236}">
                              <a16:creationId xmlns:a16="http://schemas.microsoft.com/office/drawing/2014/main" id="{71E8B610-15CB-40B9-A945-BB5E53A6C05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223804" y="3352800"/>
                          <a:ext cx="685800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1600" dirty="0">
                              <a:latin typeface="Century Gothic" panose="020B0502020202020204" pitchFamily="34" charset="0"/>
                            </a:rPr>
                            <a:t>0</a:t>
                          </a:r>
                        </a:p>
                      </p:txBody>
                    </p:sp>
                    <p:sp>
                      <p:nvSpPr>
                        <p:cNvPr id="68" name="TextBox 67">
                          <a:extLst>
                            <a:ext uri="{FF2B5EF4-FFF2-40B4-BE49-F238E27FC236}">
                              <a16:creationId xmlns:a16="http://schemas.microsoft.com/office/drawing/2014/main" id="{66B9CE7B-1BCA-48CD-B0F5-3BE5B3F5B10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715000" y="3547646"/>
                          <a:ext cx="685800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600" dirty="0">
                              <a:latin typeface="Century Gothic" panose="020B0502020202020204" pitchFamily="34" charset="0"/>
                            </a:rPr>
                            <a:t>s = 0</a:t>
                          </a:r>
                        </a:p>
                      </p:txBody>
                    </p:sp>
                    <p:sp>
                      <p:nvSpPr>
                        <p:cNvPr id="69" name="TextBox 68">
                          <a:extLst>
                            <a:ext uri="{FF2B5EF4-FFF2-40B4-BE49-F238E27FC236}">
                              <a16:creationId xmlns:a16="http://schemas.microsoft.com/office/drawing/2014/main" id="{60E85AF5-F6C3-44E2-B2C2-E4C07AAFA64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24068" y="2065608"/>
                          <a:ext cx="685800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1600" dirty="0">
                              <a:latin typeface="Century Gothic" panose="020B0502020202020204" pitchFamily="34" charset="0"/>
                            </a:rPr>
                            <a:t>5785</a:t>
                          </a:r>
                        </a:p>
                      </p:txBody>
                    </p:sp>
                  </p:grpSp>
                </p:grpSp>
              </p:grpSp>
            </p:grp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D8FF817-7027-4BB8-A443-D8AF48F89320}"/>
                  </a:ext>
                </a:extLst>
              </p:cNvPr>
              <p:cNvSpPr txBox="1"/>
              <p:nvPr/>
            </p:nvSpPr>
            <p:spPr>
              <a:xfrm>
                <a:off x="5715000" y="3124200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s = 1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3DA220F-F8C7-49A3-9DCA-E32028F46382}"/>
                  </a:ext>
                </a:extLst>
              </p:cNvPr>
              <p:cNvSpPr txBox="1"/>
              <p:nvPr/>
            </p:nvSpPr>
            <p:spPr>
              <a:xfrm>
                <a:off x="5715000" y="2667000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s = 2</a:t>
                </a: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878504-F4DD-4695-A85D-1FADD636C3E7}"/>
                </a:ext>
              </a:extLst>
            </p:cNvPr>
            <p:cNvSpPr/>
            <p:nvPr/>
          </p:nvSpPr>
          <p:spPr>
            <a:xfrm>
              <a:off x="1752600" y="1417638"/>
              <a:ext cx="3429000" cy="24685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D0285749-A5F0-4FF5-A6E2-8486F94C6422}"/>
              </a:ext>
            </a:extLst>
          </p:cNvPr>
          <p:cNvGrpSpPr/>
          <p:nvPr/>
        </p:nvGrpSpPr>
        <p:grpSpPr>
          <a:xfrm>
            <a:off x="5410200" y="1419664"/>
            <a:ext cx="3429000" cy="2468562"/>
            <a:chOff x="1752600" y="1417638"/>
            <a:chExt cx="3429000" cy="2468562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2192DBE7-8C4C-4E17-B9D2-43E996A2E661}"/>
                </a:ext>
              </a:extLst>
            </p:cNvPr>
            <p:cNvGrpSpPr/>
            <p:nvPr/>
          </p:nvGrpSpPr>
          <p:grpSpPr>
            <a:xfrm>
              <a:off x="1752600" y="1524000"/>
              <a:ext cx="3429000" cy="1938754"/>
              <a:chOff x="2971800" y="1524000"/>
              <a:chExt cx="3429000" cy="1938754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9ED52C43-C13A-4F6C-A5B4-AB3CD6F15465}"/>
                  </a:ext>
                </a:extLst>
              </p:cNvPr>
              <p:cNvGrpSpPr/>
              <p:nvPr/>
            </p:nvGrpSpPr>
            <p:grpSpPr>
              <a:xfrm>
                <a:off x="2971800" y="1524000"/>
                <a:ext cx="3124200" cy="1752600"/>
                <a:chOff x="2971800" y="1524000"/>
                <a:chExt cx="3124200" cy="1752600"/>
              </a:xfrm>
            </p:grpSpPr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06E672CF-C654-4A8D-ADD5-8AE5CA5EDD07}"/>
                    </a:ext>
                  </a:extLst>
                </p:cNvPr>
                <p:cNvSpPr txBox="1"/>
                <p:nvPr/>
              </p:nvSpPr>
              <p:spPr>
                <a:xfrm>
                  <a:off x="4543864" y="2057642"/>
                  <a:ext cx="6858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>
                      <a:latin typeface="Century Gothic" panose="020B0502020202020204" pitchFamily="34" charset="0"/>
                    </a:rPr>
                    <a:t>A</a:t>
                  </a:r>
                </a:p>
              </p:txBody>
            </p:sp>
            <p:grpSp>
              <p:nvGrpSpPr>
                <p:cNvPr id="107" name="Group 106">
                  <a:extLst>
                    <a:ext uri="{FF2B5EF4-FFF2-40B4-BE49-F238E27FC236}">
                      <a16:creationId xmlns:a16="http://schemas.microsoft.com/office/drawing/2014/main" id="{E4FE5EC2-20D7-4E58-A49D-17B0CCA7189A}"/>
                    </a:ext>
                  </a:extLst>
                </p:cNvPr>
                <p:cNvGrpSpPr/>
                <p:nvPr/>
              </p:nvGrpSpPr>
              <p:grpSpPr>
                <a:xfrm>
                  <a:off x="2971800" y="1524000"/>
                  <a:ext cx="3124200" cy="1752600"/>
                  <a:chOff x="2971800" y="1524000"/>
                  <a:chExt cx="3124200" cy="1752600"/>
                </a:xfrm>
              </p:grpSpPr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9F9349C2-131B-4429-A900-9DABB6E19138}"/>
                      </a:ext>
                    </a:extLst>
                  </p:cNvPr>
                  <p:cNvSpPr txBox="1"/>
                  <p:nvPr/>
                </p:nvSpPr>
                <p:spPr>
                  <a:xfrm>
                    <a:off x="5223804" y="2938046"/>
                    <a:ext cx="68580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Century Gothic" panose="020B0502020202020204" pitchFamily="34" charset="0"/>
                      </a:rPr>
                      <a:t>C</a:t>
                    </a:r>
                  </a:p>
                </p:txBody>
              </p:sp>
              <p:grpSp>
                <p:nvGrpSpPr>
                  <p:cNvPr id="109" name="Group 108">
                    <a:extLst>
                      <a:ext uri="{FF2B5EF4-FFF2-40B4-BE49-F238E27FC236}">
                        <a16:creationId xmlns:a16="http://schemas.microsoft.com/office/drawing/2014/main" id="{17D9AAFB-6B34-4E09-AB0C-DBEE220682A3}"/>
                      </a:ext>
                    </a:extLst>
                  </p:cNvPr>
                  <p:cNvGrpSpPr/>
                  <p:nvPr/>
                </p:nvGrpSpPr>
                <p:grpSpPr>
                  <a:xfrm>
                    <a:off x="2971800" y="1524000"/>
                    <a:ext cx="3124200" cy="1752600"/>
                    <a:chOff x="2971800" y="1524000"/>
                    <a:chExt cx="3124200" cy="1752600"/>
                  </a:xfrm>
                </p:grpSpPr>
                <p:sp>
                  <p:nvSpPr>
                    <p:cNvPr id="110" name="TextBox 109">
                      <a:extLst>
                        <a:ext uri="{FF2B5EF4-FFF2-40B4-BE49-F238E27FC236}">
                          <a16:creationId xmlns:a16="http://schemas.microsoft.com/office/drawing/2014/main" id="{8D493848-67DC-48AB-8873-39E4BEDDEF1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29796" y="2489054"/>
                      <a:ext cx="68580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B</a:t>
                      </a:r>
                    </a:p>
                  </p:txBody>
                </p:sp>
                <p:grpSp>
                  <p:nvGrpSpPr>
                    <p:cNvPr id="111" name="Group 110">
                      <a:extLst>
                        <a:ext uri="{FF2B5EF4-FFF2-40B4-BE49-F238E27FC236}">
                          <a16:creationId xmlns:a16="http://schemas.microsoft.com/office/drawing/2014/main" id="{487E5F8C-9B9E-4B5C-B085-002701E61F5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971800" y="1524000"/>
                      <a:ext cx="3124200" cy="1752600"/>
                      <a:chOff x="2971800" y="1524000"/>
                      <a:chExt cx="3124200" cy="1752600"/>
                    </a:xfrm>
                  </p:grpSpPr>
                  <p:sp>
                    <p:nvSpPr>
                      <p:cNvPr id="112" name="TextBox 111">
                        <a:extLst>
                          <a:ext uri="{FF2B5EF4-FFF2-40B4-BE49-F238E27FC236}">
                            <a16:creationId xmlns:a16="http://schemas.microsoft.com/office/drawing/2014/main" id="{D4416EE9-EC96-4DF9-A809-5BD2A835FA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038600" y="1524000"/>
                        <a:ext cx="685800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600" dirty="0">
                            <a:latin typeface="Century Gothic" panose="020B0502020202020204" pitchFamily="34" charset="0"/>
                          </a:rPr>
                          <a:t>B</a:t>
                        </a:r>
                      </a:p>
                    </p:txBody>
                  </p:sp>
                  <p:grpSp>
                    <p:nvGrpSpPr>
                      <p:cNvPr id="113" name="Group 112">
                        <a:extLst>
                          <a:ext uri="{FF2B5EF4-FFF2-40B4-BE49-F238E27FC236}">
                            <a16:creationId xmlns:a16="http://schemas.microsoft.com/office/drawing/2014/main" id="{B5347475-9DEB-40D9-814C-8D0C21D857C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971800" y="1524000"/>
                        <a:ext cx="3124200" cy="1752600"/>
                        <a:chOff x="2971800" y="1524000"/>
                        <a:chExt cx="3124200" cy="1752600"/>
                      </a:xfrm>
                    </p:grpSpPr>
                    <p:sp>
                      <p:nvSpPr>
                        <p:cNvPr id="114" name="TextBox 113">
                          <a:extLst>
                            <a:ext uri="{FF2B5EF4-FFF2-40B4-BE49-F238E27FC236}">
                              <a16:creationId xmlns:a16="http://schemas.microsoft.com/office/drawing/2014/main" id="{7968B559-AE94-40BD-9635-6C9152D074F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971800" y="2065850"/>
                          <a:ext cx="685800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600" dirty="0">
                              <a:latin typeface="Century Gothic" panose="020B0502020202020204" pitchFamily="34" charset="0"/>
                            </a:rPr>
                            <a:t>A</a:t>
                          </a:r>
                        </a:p>
                      </p:txBody>
                    </p:sp>
                    <p:sp>
                      <p:nvSpPr>
                        <p:cNvPr id="115" name="TextBox 114">
                          <a:extLst>
                            <a:ext uri="{FF2B5EF4-FFF2-40B4-BE49-F238E27FC236}">
                              <a16:creationId xmlns:a16="http://schemas.microsoft.com/office/drawing/2014/main" id="{6AAF0BFA-FCC7-45EE-BDD0-80109CA40E7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971800" y="2480846"/>
                          <a:ext cx="685800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600" dirty="0">
                              <a:latin typeface="Century Gothic" panose="020B0502020202020204" pitchFamily="34" charset="0"/>
                            </a:rPr>
                            <a:t>B</a:t>
                          </a:r>
                        </a:p>
                      </p:txBody>
                    </p:sp>
                    <p:sp>
                      <p:nvSpPr>
                        <p:cNvPr id="116" name="TextBox 115">
                          <a:extLst>
                            <a:ext uri="{FF2B5EF4-FFF2-40B4-BE49-F238E27FC236}">
                              <a16:creationId xmlns:a16="http://schemas.microsoft.com/office/drawing/2014/main" id="{9D1DE69B-CA42-482D-BD27-28C58BD3CF4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971800" y="2938046"/>
                          <a:ext cx="685800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600" dirty="0">
                              <a:latin typeface="Century Gothic" panose="020B0502020202020204" pitchFamily="34" charset="0"/>
                            </a:rPr>
                            <a:t>C</a:t>
                          </a:r>
                        </a:p>
                      </p:txBody>
                    </p:sp>
                    <p:sp>
                      <p:nvSpPr>
                        <p:cNvPr id="119" name="TextBox 118">
                          <a:extLst>
                            <a:ext uri="{FF2B5EF4-FFF2-40B4-BE49-F238E27FC236}">
                              <a16:creationId xmlns:a16="http://schemas.microsoft.com/office/drawing/2014/main" id="{578D4436-C42F-4B0D-90B5-30BA378A46F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724400" y="1524000"/>
                          <a:ext cx="685800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600" dirty="0">
                              <a:latin typeface="Century Gothic" panose="020B0502020202020204" pitchFamily="34" charset="0"/>
                            </a:rPr>
                            <a:t>C</a:t>
                          </a:r>
                        </a:p>
                      </p:txBody>
                    </p:sp>
                    <p:sp>
                      <p:nvSpPr>
                        <p:cNvPr id="120" name="TextBox 119">
                          <a:extLst>
                            <a:ext uri="{FF2B5EF4-FFF2-40B4-BE49-F238E27FC236}">
                              <a16:creationId xmlns:a16="http://schemas.microsoft.com/office/drawing/2014/main" id="{5330A438-6C9E-4FDE-B794-E0090ABB475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410200" y="1524000"/>
                          <a:ext cx="685800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600" dirty="0">
                              <a:latin typeface="Century Gothic" panose="020B0502020202020204" pitchFamily="34" charset="0"/>
                            </a:rPr>
                            <a:t>D</a:t>
                          </a:r>
                        </a:p>
                      </p:txBody>
                    </p:sp>
                    <p:sp>
                      <p:nvSpPr>
                        <p:cNvPr id="126" name="TextBox 125">
                          <a:extLst>
                            <a:ext uri="{FF2B5EF4-FFF2-40B4-BE49-F238E27FC236}">
                              <a16:creationId xmlns:a16="http://schemas.microsoft.com/office/drawing/2014/main" id="{ED5E3B0A-F087-40BF-B05E-004BA1EFF5F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24068" y="2065608"/>
                          <a:ext cx="685800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1600" dirty="0">
                              <a:latin typeface="Century Gothic" panose="020B0502020202020204" pitchFamily="34" charset="0"/>
                            </a:rPr>
                            <a:t>A</a:t>
                          </a:r>
                        </a:p>
                      </p:txBody>
                    </p:sp>
                  </p:grpSp>
                </p:grpSp>
              </p:grpSp>
            </p:grpSp>
          </p:grp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6E98BB6-2796-47DB-AA4A-D59EB4556BDE}"/>
                  </a:ext>
                </a:extLst>
              </p:cNvPr>
              <p:cNvSpPr txBox="1"/>
              <p:nvPr/>
            </p:nvSpPr>
            <p:spPr>
              <a:xfrm>
                <a:off x="5715000" y="3124200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s = 1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AE33012-1CD3-41DD-BAE0-E415106C3DB1}"/>
                  </a:ext>
                </a:extLst>
              </p:cNvPr>
              <p:cNvSpPr txBox="1"/>
              <p:nvPr/>
            </p:nvSpPr>
            <p:spPr>
              <a:xfrm>
                <a:off x="5715000" y="2667000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s = 2</a:t>
                </a:r>
              </a:p>
            </p:txBody>
          </p:sp>
        </p:grp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244A816-CA9C-4217-8837-0026E609D9C7}"/>
                </a:ext>
              </a:extLst>
            </p:cNvPr>
            <p:cNvSpPr/>
            <p:nvPr/>
          </p:nvSpPr>
          <p:spPr>
            <a:xfrm>
              <a:off x="1752600" y="1417638"/>
              <a:ext cx="3429000" cy="24685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74764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B2CF78DD-7EAC-45E9-8942-81122889CE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Example: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A is 13 x 5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B is 5 x 89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C is 89 x 3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D is 3 x 34.</a:t>
            </a:r>
          </a:p>
          <a:p>
            <a:pPr algn="just">
              <a:lnSpc>
                <a:spcPct val="150000"/>
              </a:lnSpc>
            </a:pPr>
            <a:endParaRPr lang="en-US" altLang="en-US" sz="1600" dirty="0">
              <a:latin typeface="Century Gothic" panose="020B0502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s &gt; 1 : min(</a:t>
            </a:r>
            <a:r>
              <a:rPr lang="en-US" altLang="en-US" sz="16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m</a:t>
            </a:r>
            <a:r>
              <a:rPr lang="en-US" sz="1600" baseline="-25000" dirty="0" err="1">
                <a:latin typeface="Century Gothic" panose="020B0502020202020204" pitchFamily="34" charset="0"/>
              </a:rPr>
              <a:t>ik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 + </a:t>
            </a:r>
            <a:r>
              <a:rPr lang="en-US" altLang="en-US" sz="16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m</a:t>
            </a:r>
            <a:r>
              <a:rPr lang="en-US" sz="1600" baseline="-25000" dirty="0" err="1">
                <a:latin typeface="Century Gothic" panose="020B0502020202020204" pitchFamily="34" charset="0"/>
              </a:rPr>
              <a:t>k</a:t>
            </a:r>
            <a:r>
              <a:rPr lang="en-US" sz="1600" baseline="-25000" dirty="0">
                <a:latin typeface="Century Gothic" panose="020B0502020202020204" pitchFamily="34" charset="0"/>
              </a:rPr>
              <a:t> + 1, </a:t>
            </a:r>
            <a:r>
              <a:rPr lang="en-US" sz="1600" baseline="-25000" dirty="0" err="1">
                <a:latin typeface="Century Gothic" panose="020B0502020202020204" pitchFamily="34" charset="0"/>
              </a:rPr>
              <a:t>i</a:t>
            </a:r>
            <a:r>
              <a:rPr lang="en-US" sz="1600" baseline="-25000" dirty="0">
                <a:latin typeface="Century Gothic" panose="020B0502020202020204" pitchFamily="34" charset="0"/>
              </a:rPr>
              <a:t> + s</a:t>
            </a:r>
            <a:r>
              <a:rPr lang="en-US" sz="1600" dirty="0">
                <a:latin typeface="Century Gothic" panose="020B0502020202020204" pitchFamily="34" charset="0"/>
              </a:rPr>
              <a:t> +</a:t>
            </a:r>
            <a:r>
              <a:rPr lang="en-US" sz="1600" baseline="-25000" dirty="0">
                <a:latin typeface="Century Gothic" panose="020B0502020202020204" pitchFamily="34" charset="0"/>
              </a:rPr>
              <a:t> 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d</a:t>
            </a:r>
            <a:r>
              <a:rPr lang="en-US" sz="1600" baseline="-25000" dirty="0">
                <a:latin typeface="Century Gothic" panose="020B0502020202020204" pitchFamily="34" charset="0"/>
              </a:rPr>
              <a:t>i – 1 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d</a:t>
            </a:r>
            <a:r>
              <a:rPr lang="en-US" sz="1600" baseline="-25000" dirty="0">
                <a:latin typeface="Century Gothic" panose="020B0502020202020204" pitchFamily="34" charset="0"/>
              </a:rPr>
              <a:t>k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 d</a:t>
            </a:r>
            <a:r>
              <a:rPr lang="en-US" sz="1600" baseline="-25000" dirty="0">
                <a:latin typeface="Century Gothic" panose="020B0502020202020204" pitchFamily="34" charset="0"/>
              </a:rPr>
              <a:t>i + s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n-US" altLang="en-US" sz="16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m</a:t>
            </a:r>
            <a:r>
              <a:rPr lang="en-US" sz="1600" baseline="-25000" dirty="0" err="1">
                <a:latin typeface="Century Gothic" panose="020B0502020202020204" pitchFamily="34" charset="0"/>
              </a:rPr>
              <a:t>AC</a:t>
            </a:r>
            <a:r>
              <a:rPr lang="en-US" sz="1600" baseline="-25000" dirty="0">
                <a:solidFill>
                  <a:prstClr val="black"/>
                </a:solidFill>
                <a:latin typeface="Century Gothic" panose="020B0502020202020204" pitchFamily="34" charset="0"/>
              </a:rPr>
              <a:t> 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= min (</a:t>
            </a:r>
            <a:r>
              <a:rPr lang="en-US" altLang="en-US" sz="16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m</a:t>
            </a:r>
            <a:r>
              <a:rPr lang="en-US" sz="1600" baseline="-25000" dirty="0" err="1">
                <a:latin typeface="Century Gothic" panose="020B0502020202020204" pitchFamily="34" charset="0"/>
              </a:rPr>
              <a:t>AA</a:t>
            </a:r>
            <a:r>
              <a:rPr lang="en-US" sz="1600" baseline="-25000" dirty="0">
                <a:latin typeface="Century Gothic" panose="020B0502020202020204" pitchFamily="34" charset="0"/>
              </a:rPr>
              <a:t>  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+ </a:t>
            </a:r>
            <a:r>
              <a:rPr lang="en-US" altLang="en-US" sz="16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m</a:t>
            </a:r>
            <a:r>
              <a:rPr lang="en-US" altLang="en-US" sz="1600" baseline="-25000" dirty="0" err="1">
                <a:latin typeface="Century Gothic" panose="020B0502020202020204" pitchFamily="34" charset="0"/>
              </a:rPr>
              <a:t>B</a:t>
            </a:r>
            <a:r>
              <a:rPr lang="en-US" sz="1600" baseline="-25000" dirty="0" err="1">
                <a:latin typeface="Century Gothic" panose="020B0502020202020204" pitchFamily="34" charset="0"/>
              </a:rPr>
              <a:t>C</a:t>
            </a:r>
            <a:r>
              <a:rPr lang="en-US" sz="1600" baseline="-25000" dirty="0">
                <a:latin typeface="Century Gothic" panose="020B0502020202020204" pitchFamily="34" charset="0"/>
              </a:rPr>
              <a:t> 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+ 13 x 5 x 3, </a:t>
            </a:r>
            <a:r>
              <a:rPr lang="en-US" altLang="en-US" sz="16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m</a:t>
            </a:r>
            <a:r>
              <a:rPr lang="en-US" sz="1600" baseline="-25000" dirty="0" err="1">
                <a:latin typeface="Century Gothic" panose="020B0502020202020204" pitchFamily="34" charset="0"/>
              </a:rPr>
              <a:t>AB</a:t>
            </a:r>
            <a:r>
              <a:rPr lang="en-US" sz="1600" baseline="-25000" dirty="0">
                <a:latin typeface="Century Gothic" panose="020B0502020202020204" pitchFamily="34" charset="0"/>
              </a:rPr>
              <a:t> 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+ </a:t>
            </a:r>
            <a:r>
              <a:rPr lang="en-US" altLang="en-US" sz="16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m</a:t>
            </a:r>
            <a:r>
              <a:rPr lang="en-US" altLang="en-US" sz="1600" baseline="-25000" dirty="0" err="1">
                <a:latin typeface="Century Gothic" panose="020B0502020202020204" pitchFamily="34" charset="0"/>
              </a:rPr>
              <a:t>C</a:t>
            </a:r>
            <a:r>
              <a:rPr lang="en-US" sz="1600" baseline="-25000" dirty="0" err="1">
                <a:latin typeface="Century Gothic" panose="020B0502020202020204" pitchFamily="34" charset="0"/>
              </a:rPr>
              <a:t>C</a:t>
            </a:r>
            <a:r>
              <a:rPr lang="en-US" sz="1600" baseline="-25000" dirty="0">
                <a:latin typeface="Century Gothic" panose="020B0502020202020204" pitchFamily="34" charset="0"/>
              </a:rPr>
              <a:t> 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+ 13 x 89 x 3)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	       =  min (0 + 1335 + 195, 5785 + 0 + 3471)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	       = min (1530, 9256) = 1530</a:t>
            </a:r>
            <a:endParaRPr lang="en-US" altLang="en-US" sz="1600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n-US" altLang="en-US" sz="16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m</a:t>
            </a:r>
            <a:r>
              <a:rPr lang="en-US" altLang="en-US" sz="1600" baseline="-25000" dirty="0" err="1">
                <a:latin typeface="Century Gothic" panose="020B0502020202020204" pitchFamily="34" charset="0"/>
              </a:rPr>
              <a:t>BD</a:t>
            </a:r>
            <a:r>
              <a:rPr lang="en-US" sz="1600" baseline="-25000" dirty="0">
                <a:solidFill>
                  <a:prstClr val="black"/>
                </a:solidFill>
                <a:latin typeface="Century Gothic" panose="020B0502020202020204" pitchFamily="34" charset="0"/>
              </a:rPr>
              <a:t> 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= min (</a:t>
            </a:r>
            <a:r>
              <a:rPr lang="en-US" altLang="en-US" sz="16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m</a:t>
            </a:r>
            <a:r>
              <a:rPr lang="en-US" altLang="en-US" sz="1600" baseline="-25000" dirty="0" err="1">
                <a:latin typeface="Century Gothic" panose="020B0502020202020204" pitchFamily="34" charset="0"/>
              </a:rPr>
              <a:t>BB</a:t>
            </a:r>
            <a:r>
              <a:rPr lang="en-US" sz="1600" baseline="-25000" dirty="0">
                <a:latin typeface="Century Gothic" panose="020B0502020202020204" pitchFamily="34" charset="0"/>
              </a:rPr>
              <a:t>  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+ </a:t>
            </a:r>
            <a:r>
              <a:rPr lang="en-US" altLang="en-US" sz="16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m</a:t>
            </a:r>
            <a:r>
              <a:rPr lang="en-US" sz="1600" baseline="-25000" dirty="0" err="1">
                <a:latin typeface="Century Gothic" panose="020B0502020202020204" pitchFamily="34" charset="0"/>
              </a:rPr>
              <a:t>CD</a:t>
            </a:r>
            <a:r>
              <a:rPr lang="en-US" sz="1600" baseline="-25000" dirty="0">
                <a:latin typeface="Century Gothic" panose="020B0502020202020204" pitchFamily="34" charset="0"/>
              </a:rPr>
              <a:t> 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+ 5 x 89 x 34, </a:t>
            </a:r>
            <a:r>
              <a:rPr lang="en-US" altLang="en-US" sz="1600" b="1" dirty="0" err="1">
                <a:solidFill>
                  <a:prstClr val="black"/>
                </a:solidFill>
                <a:latin typeface="Century Gothic" panose="020B0502020202020204" pitchFamily="34" charset="0"/>
              </a:rPr>
              <a:t>m</a:t>
            </a:r>
            <a:r>
              <a:rPr lang="en-US" sz="1600" b="1" baseline="-25000" dirty="0" err="1">
                <a:latin typeface="Century Gothic" panose="020B0502020202020204" pitchFamily="34" charset="0"/>
              </a:rPr>
              <a:t>BC</a:t>
            </a:r>
            <a:r>
              <a:rPr lang="en-US" altLang="en-US" sz="1600" b="1" dirty="0">
                <a:solidFill>
                  <a:prstClr val="black"/>
                </a:solidFill>
                <a:latin typeface="Century Gothic" panose="020B0502020202020204" pitchFamily="34" charset="0"/>
              </a:rPr>
              <a:t> + </a:t>
            </a:r>
            <a:r>
              <a:rPr lang="en-US" altLang="en-US" sz="1600" b="1" dirty="0" err="1">
                <a:solidFill>
                  <a:prstClr val="black"/>
                </a:solidFill>
                <a:latin typeface="Century Gothic" panose="020B0502020202020204" pitchFamily="34" charset="0"/>
              </a:rPr>
              <a:t>m</a:t>
            </a:r>
            <a:r>
              <a:rPr lang="en-US" sz="1600" b="1" baseline="-25000" dirty="0" err="1">
                <a:latin typeface="Century Gothic" panose="020B0502020202020204" pitchFamily="34" charset="0"/>
              </a:rPr>
              <a:t>DD</a:t>
            </a:r>
            <a:r>
              <a:rPr lang="en-US" sz="1600" b="1" baseline="-25000" dirty="0">
                <a:latin typeface="Century Gothic" panose="020B0502020202020204" pitchFamily="34" charset="0"/>
              </a:rPr>
              <a:t> </a:t>
            </a:r>
            <a:r>
              <a:rPr lang="en-US" altLang="en-US" sz="1600" b="1" dirty="0">
                <a:solidFill>
                  <a:prstClr val="black"/>
                </a:solidFill>
                <a:latin typeface="Century Gothic" panose="020B0502020202020204" pitchFamily="34" charset="0"/>
              </a:rPr>
              <a:t>+ 5 x 3 x 34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	       =  min (0 + 9078 + 15130, 1335 + 0 + 510)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	       = min (24208, </a:t>
            </a:r>
            <a:r>
              <a:rPr lang="en-US" altLang="en-US" sz="1600" b="1" dirty="0">
                <a:solidFill>
                  <a:prstClr val="black"/>
                </a:solidFill>
                <a:latin typeface="Century Gothic" panose="020B0502020202020204" pitchFamily="34" charset="0"/>
              </a:rPr>
              <a:t>1845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) = </a:t>
            </a:r>
            <a:r>
              <a:rPr lang="en-US" altLang="en-US" sz="1600" b="1" dirty="0">
                <a:solidFill>
                  <a:prstClr val="black"/>
                </a:solidFill>
                <a:latin typeface="Century Gothic" panose="020B0502020202020204" pitchFamily="34" charset="0"/>
              </a:rPr>
              <a:t>1845</a:t>
            </a:r>
            <a:endParaRPr lang="en-US" altLang="en-US" sz="1600" b="1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1600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  </a:t>
            </a:r>
          </a:p>
          <a:p>
            <a:pPr algn="just">
              <a:lnSpc>
                <a:spcPct val="150000"/>
              </a:lnSpc>
            </a:pPr>
            <a:endParaRPr lang="en-US" altLang="en-US" sz="1600" dirty="0">
              <a:latin typeface="Century Gothic" panose="020B0502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Chained Matrix Multiplication Problem</a:t>
            </a:r>
            <a:endParaRPr lang="en-US" alt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89B835-2C5E-415B-9A2B-52016DE8F6AA}"/>
              </a:ext>
            </a:extLst>
          </p:cNvPr>
          <p:cNvGrpSpPr/>
          <p:nvPr/>
        </p:nvGrpSpPr>
        <p:grpSpPr>
          <a:xfrm>
            <a:off x="1752600" y="1417638"/>
            <a:ext cx="3429000" cy="2468562"/>
            <a:chOff x="1752600" y="1417638"/>
            <a:chExt cx="3429000" cy="246856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818137B-B781-4597-BFBE-4FF1050866A6}"/>
                </a:ext>
              </a:extLst>
            </p:cNvPr>
            <p:cNvGrpSpPr/>
            <p:nvPr/>
          </p:nvGrpSpPr>
          <p:grpSpPr>
            <a:xfrm>
              <a:off x="1752600" y="1524000"/>
              <a:ext cx="3429000" cy="2362200"/>
              <a:chOff x="2971800" y="1524000"/>
              <a:chExt cx="3429000" cy="2362200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81910B2C-57F9-4234-A0E3-37998201EF00}"/>
                  </a:ext>
                </a:extLst>
              </p:cNvPr>
              <p:cNvGrpSpPr/>
              <p:nvPr/>
            </p:nvGrpSpPr>
            <p:grpSpPr>
              <a:xfrm>
                <a:off x="2971800" y="1524000"/>
                <a:ext cx="3429000" cy="2362200"/>
                <a:chOff x="2971800" y="1524000"/>
                <a:chExt cx="3429000" cy="2362200"/>
              </a:xfrm>
            </p:grpSpPr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3FBFA5A-3530-48D5-A4C6-7E443E4687B8}"/>
                    </a:ext>
                  </a:extLst>
                </p:cNvPr>
                <p:cNvSpPr txBox="1"/>
                <p:nvPr/>
              </p:nvSpPr>
              <p:spPr>
                <a:xfrm>
                  <a:off x="4543864" y="2057642"/>
                  <a:ext cx="6858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Century Gothic" panose="020B0502020202020204" pitchFamily="34" charset="0"/>
                    </a:rPr>
                    <a:t>1530</a:t>
                  </a:r>
                </a:p>
              </p:txBody>
            </p: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A6B7F445-598F-432D-8642-D2B48303560F}"/>
                    </a:ext>
                  </a:extLst>
                </p:cNvPr>
                <p:cNvGrpSpPr/>
                <p:nvPr/>
              </p:nvGrpSpPr>
              <p:grpSpPr>
                <a:xfrm>
                  <a:off x="2971800" y="1524000"/>
                  <a:ext cx="3429000" cy="2362200"/>
                  <a:chOff x="2971800" y="1524000"/>
                  <a:chExt cx="3429000" cy="2362200"/>
                </a:xfrm>
              </p:grpSpPr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3C03BA39-36C3-4EC2-B4E0-33602DCEBC5E}"/>
                      </a:ext>
                    </a:extLst>
                  </p:cNvPr>
                  <p:cNvSpPr txBox="1"/>
                  <p:nvPr/>
                </p:nvSpPr>
                <p:spPr>
                  <a:xfrm>
                    <a:off x="5223804" y="2938046"/>
                    <a:ext cx="68580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Century Gothic" panose="020B0502020202020204" pitchFamily="34" charset="0"/>
                      </a:rPr>
                      <a:t>9078</a:t>
                    </a:r>
                  </a:p>
                </p:txBody>
              </p:sp>
              <p:grpSp>
                <p:nvGrpSpPr>
                  <p:cNvPr id="52" name="Group 51">
                    <a:extLst>
                      <a:ext uri="{FF2B5EF4-FFF2-40B4-BE49-F238E27FC236}">
                        <a16:creationId xmlns:a16="http://schemas.microsoft.com/office/drawing/2014/main" id="{2F732B4D-50C0-4E94-A2D5-4D36915280A5}"/>
                      </a:ext>
                    </a:extLst>
                  </p:cNvPr>
                  <p:cNvGrpSpPr/>
                  <p:nvPr/>
                </p:nvGrpSpPr>
                <p:grpSpPr>
                  <a:xfrm>
                    <a:off x="2971800" y="1524000"/>
                    <a:ext cx="3429000" cy="2362200"/>
                    <a:chOff x="2971800" y="1524000"/>
                    <a:chExt cx="3429000" cy="2362200"/>
                  </a:xfrm>
                </p:grpSpPr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DDD5E012-84E1-4B80-9329-D96C8022C53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29796" y="2489054"/>
                      <a:ext cx="68580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1335</a:t>
                      </a:r>
                    </a:p>
                  </p:txBody>
                </p:sp>
                <p:grpSp>
                  <p:nvGrpSpPr>
                    <p:cNvPr id="54" name="Group 53">
                      <a:extLst>
                        <a:ext uri="{FF2B5EF4-FFF2-40B4-BE49-F238E27FC236}">
                          <a16:creationId xmlns:a16="http://schemas.microsoft.com/office/drawing/2014/main" id="{CD74ED62-E0B0-40EB-BD9D-C9589980DFA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971800" y="1524000"/>
                      <a:ext cx="3429000" cy="2362200"/>
                      <a:chOff x="2971800" y="1524000"/>
                      <a:chExt cx="3429000" cy="2362200"/>
                    </a:xfrm>
                  </p:grpSpPr>
                  <p:sp>
                    <p:nvSpPr>
                      <p:cNvPr id="55" name="TextBox 54">
                        <a:extLst>
                          <a:ext uri="{FF2B5EF4-FFF2-40B4-BE49-F238E27FC236}">
                            <a16:creationId xmlns:a16="http://schemas.microsoft.com/office/drawing/2014/main" id="{65FE8708-A97A-4BDC-8443-B76140D65AF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038600" y="1524000"/>
                        <a:ext cx="685800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600" dirty="0">
                            <a:latin typeface="Century Gothic" panose="020B0502020202020204" pitchFamily="34" charset="0"/>
                          </a:rPr>
                          <a:t>B</a:t>
                        </a:r>
                      </a:p>
                    </p:txBody>
                  </p:sp>
                  <p:grpSp>
                    <p:nvGrpSpPr>
                      <p:cNvPr id="56" name="Group 55">
                        <a:extLst>
                          <a:ext uri="{FF2B5EF4-FFF2-40B4-BE49-F238E27FC236}">
                            <a16:creationId xmlns:a16="http://schemas.microsoft.com/office/drawing/2014/main" id="{5ADB8198-5C25-4335-BD65-EA554CEDB73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971800" y="1524000"/>
                        <a:ext cx="3429000" cy="2362200"/>
                        <a:chOff x="2971800" y="1524000"/>
                        <a:chExt cx="3429000" cy="2362200"/>
                      </a:xfrm>
                    </p:grpSpPr>
                    <p:sp>
                      <p:nvSpPr>
                        <p:cNvPr id="57" name="TextBox 56">
                          <a:extLst>
                            <a:ext uri="{FF2B5EF4-FFF2-40B4-BE49-F238E27FC236}">
                              <a16:creationId xmlns:a16="http://schemas.microsoft.com/office/drawing/2014/main" id="{53AD1222-33C7-4328-B551-DDDE13E4493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971800" y="2065850"/>
                          <a:ext cx="685800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600" dirty="0">
                              <a:latin typeface="Century Gothic" panose="020B0502020202020204" pitchFamily="34" charset="0"/>
                            </a:rPr>
                            <a:t>A</a:t>
                          </a:r>
                        </a:p>
                      </p:txBody>
                    </p:sp>
                    <p:sp>
                      <p:nvSpPr>
                        <p:cNvPr id="58" name="TextBox 57">
                          <a:extLst>
                            <a:ext uri="{FF2B5EF4-FFF2-40B4-BE49-F238E27FC236}">
                              <a16:creationId xmlns:a16="http://schemas.microsoft.com/office/drawing/2014/main" id="{337008C1-7794-473F-AEE1-5358434228D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971800" y="2480846"/>
                          <a:ext cx="685800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600" dirty="0">
                              <a:latin typeface="Century Gothic" panose="020B0502020202020204" pitchFamily="34" charset="0"/>
                            </a:rPr>
                            <a:t>B</a:t>
                          </a:r>
                        </a:p>
                      </p:txBody>
                    </p:sp>
                    <p:sp>
                      <p:nvSpPr>
                        <p:cNvPr id="59" name="TextBox 58">
                          <a:extLst>
                            <a:ext uri="{FF2B5EF4-FFF2-40B4-BE49-F238E27FC236}">
                              <a16:creationId xmlns:a16="http://schemas.microsoft.com/office/drawing/2014/main" id="{E9DC560B-1E6F-4EE5-8EB6-1B1EB433C85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971800" y="2938046"/>
                          <a:ext cx="685800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600" dirty="0">
                              <a:latin typeface="Century Gothic" panose="020B0502020202020204" pitchFamily="34" charset="0"/>
                            </a:rPr>
                            <a:t>C</a:t>
                          </a:r>
                        </a:p>
                      </p:txBody>
                    </p:sp>
                    <p:sp>
                      <p:nvSpPr>
                        <p:cNvPr id="60" name="TextBox 59">
                          <a:extLst>
                            <a:ext uri="{FF2B5EF4-FFF2-40B4-BE49-F238E27FC236}">
                              <a16:creationId xmlns:a16="http://schemas.microsoft.com/office/drawing/2014/main" id="{63BB4C65-4E12-453B-8230-BABF49E2937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971800" y="3395246"/>
                          <a:ext cx="685800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600" dirty="0">
                              <a:latin typeface="Century Gothic" panose="020B0502020202020204" pitchFamily="34" charset="0"/>
                            </a:rPr>
                            <a:t>D</a:t>
                          </a:r>
                        </a:p>
                      </p:txBody>
                    </p:sp>
                    <p:sp>
                      <p:nvSpPr>
                        <p:cNvPr id="61" name="TextBox 60">
                          <a:extLst>
                            <a:ext uri="{FF2B5EF4-FFF2-40B4-BE49-F238E27FC236}">
                              <a16:creationId xmlns:a16="http://schemas.microsoft.com/office/drawing/2014/main" id="{82145C56-1812-4490-9910-AB4D46167A1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76600" y="1524000"/>
                          <a:ext cx="685800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600" dirty="0">
                              <a:latin typeface="Century Gothic" panose="020B0502020202020204" pitchFamily="34" charset="0"/>
                            </a:rPr>
                            <a:t>A</a:t>
                          </a:r>
                        </a:p>
                      </p:txBody>
                    </p:sp>
                    <p:sp>
                      <p:nvSpPr>
                        <p:cNvPr id="62" name="TextBox 61">
                          <a:extLst>
                            <a:ext uri="{FF2B5EF4-FFF2-40B4-BE49-F238E27FC236}">
                              <a16:creationId xmlns:a16="http://schemas.microsoft.com/office/drawing/2014/main" id="{D22B438C-F372-4A83-B2FD-F1E67EAC1EA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724400" y="1524000"/>
                          <a:ext cx="685800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600" dirty="0">
                              <a:latin typeface="Century Gothic" panose="020B0502020202020204" pitchFamily="34" charset="0"/>
                            </a:rPr>
                            <a:t>C</a:t>
                          </a:r>
                        </a:p>
                      </p:txBody>
                    </p:sp>
                    <p:sp>
                      <p:nvSpPr>
                        <p:cNvPr id="63" name="TextBox 62">
                          <a:extLst>
                            <a:ext uri="{FF2B5EF4-FFF2-40B4-BE49-F238E27FC236}">
                              <a16:creationId xmlns:a16="http://schemas.microsoft.com/office/drawing/2014/main" id="{A01D6323-9DD4-4334-B789-CD93355A3C9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410200" y="1524000"/>
                          <a:ext cx="685800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600" dirty="0">
                              <a:latin typeface="Century Gothic" panose="020B0502020202020204" pitchFamily="34" charset="0"/>
                            </a:rPr>
                            <a:t>D</a:t>
                          </a:r>
                        </a:p>
                      </p:txBody>
                    </p:sp>
                    <p:sp>
                      <p:nvSpPr>
                        <p:cNvPr id="64" name="TextBox 63">
                          <a:extLst>
                            <a:ext uri="{FF2B5EF4-FFF2-40B4-BE49-F238E27FC236}">
                              <a16:creationId xmlns:a16="http://schemas.microsoft.com/office/drawing/2014/main" id="{D5EFE607-CE4F-4E42-A35A-541CF23E18F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124200" y="2057400"/>
                          <a:ext cx="685800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1600" dirty="0">
                              <a:latin typeface="Century Gothic" panose="020B0502020202020204" pitchFamily="34" charset="0"/>
                            </a:rPr>
                            <a:t>0</a:t>
                          </a:r>
                        </a:p>
                      </p:txBody>
                    </p:sp>
                    <p:sp>
                      <p:nvSpPr>
                        <p:cNvPr id="65" name="TextBox 64">
                          <a:extLst>
                            <a:ext uri="{FF2B5EF4-FFF2-40B4-BE49-F238E27FC236}">
                              <a16:creationId xmlns:a16="http://schemas.microsoft.com/office/drawing/2014/main" id="{D388D763-D530-4377-A25E-06A5D3FDBF3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38136" y="2480846"/>
                          <a:ext cx="685800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1600" dirty="0">
                              <a:latin typeface="Century Gothic" panose="020B0502020202020204" pitchFamily="34" charset="0"/>
                            </a:rPr>
                            <a:t>0</a:t>
                          </a:r>
                        </a:p>
                      </p:txBody>
                    </p:sp>
                    <p:sp>
                      <p:nvSpPr>
                        <p:cNvPr id="66" name="TextBox 65">
                          <a:extLst>
                            <a:ext uri="{FF2B5EF4-FFF2-40B4-BE49-F238E27FC236}">
                              <a16:creationId xmlns:a16="http://schemas.microsoft.com/office/drawing/2014/main" id="{AFA33528-0FE1-4B0D-98A9-5476C94AEE7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557932" y="2938046"/>
                          <a:ext cx="685800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1600" dirty="0">
                              <a:latin typeface="Century Gothic" panose="020B0502020202020204" pitchFamily="34" charset="0"/>
                            </a:rPr>
                            <a:t>0</a:t>
                          </a:r>
                        </a:p>
                      </p:txBody>
                    </p:sp>
                    <p:sp>
                      <p:nvSpPr>
                        <p:cNvPr id="67" name="TextBox 66">
                          <a:extLst>
                            <a:ext uri="{FF2B5EF4-FFF2-40B4-BE49-F238E27FC236}">
                              <a16:creationId xmlns:a16="http://schemas.microsoft.com/office/drawing/2014/main" id="{71E8B610-15CB-40B9-A945-BB5E53A6C05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223804" y="3352800"/>
                          <a:ext cx="685800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1600" dirty="0">
                              <a:latin typeface="Century Gothic" panose="020B0502020202020204" pitchFamily="34" charset="0"/>
                            </a:rPr>
                            <a:t>0</a:t>
                          </a:r>
                        </a:p>
                      </p:txBody>
                    </p:sp>
                    <p:sp>
                      <p:nvSpPr>
                        <p:cNvPr id="68" name="TextBox 67">
                          <a:extLst>
                            <a:ext uri="{FF2B5EF4-FFF2-40B4-BE49-F238E27FC236}">
                              <a16:creationId xmlns:a16="http://schemas.microsoft.com/office/drawing/2014/main" id="{66B9CE7B-1BCA-48CD-B0F5-3BE5B3F5B10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715000" y="3547646"/>
                          <a:ext cx="685800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600" dirty="0">
                              <a:latin typeface="Century Gothic" panose="020B0502020202020204" pitchFamily="34" charset="0"/>
                            </a:rPr>
                            <a:t>s = 0</a:t>
                          </a:r>
                        </a:p>
                      </p:txBody>
                    </p:sp>
                    <p:sp>
                      <p:nvSpPr>
                        <p:cNvPr id="69" name="TextBox 68">
                          <a:extLst>
                            <a:ext uri="{FF2B5EF4-FFF2-40B4-BE49-F238E27FC236}">
                              <a16:creationId xmlns:a16="http://schemas.microsoft.com/office/drawing/2014/main" id="{60E85AF5-F6C3-44E2-B2C2-E4C07AAFA64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24068" y="2065608"/>
                          <a:ext cx="685800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1600" dirty="0">
                              <a:latin typeface="Century Gothic" panose="020B0502020202020204" pitchFamily="34" charset="0"/>
                            </a:rPr>
                            <a:t>5785</a:t>
                          </a:r>
                        </a:p>
                      </p:txBody>
                    </p:sp>
                  </p:grpSp>
                </p:grpSp>
              </p:grpSp>
            </p:grp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D8FF817-7027-4BB8-A443-D8AF48F89320}"/>
                  </a:ext>
                </a:extLst>
              </p:cNvPr>
              <p:cNvSpPr txBox="1"/>
              <p:nvPr/>
            </p:nvSpPr>
            <p:spPr>
              <a:xfrm>
                <a:off x="5715000" y="3124200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s = 1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3DA220F-F8C7-49A3-9DCA-E32028F46382}"/>
                  </a:ext>
                </a:extLst>
              </p:cNvPr>
              <p:cNvSpPr txBox="1"/>
              <p:nvPr/>
            </p:nvSpPr>
            <p:spPr>
              <a:xfrm>
                <a:off x="5715000" y="2667000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s = 2</a:t>
                </a: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878504-F4DD-4695-A85D-1FADD636C3E7}"/>
                </a:ext>
              </a:extLst>
            </p:cNvPr>
            <p:cNvSpPr/>
            <p:nvPr/>
          </p:nvSpPr>
          <p:spPr>
            <a:xfrm>
              <a:off x="1752600" y="1417638"/>
              <a:ext cx="3429000" cy="24685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D0285749-A5F0-4FF5-A6E2-8486F94C6422}"/>
              </a:ext>
            </a:extLst>
          </p:cNvPr>
          <p:cNvGrpSpPr/>
          <p:nvPr/>
        </p:nvGrpSpPr>
        <p:grpSpPr>
          <a:xfrm>
            <a:off x="5410200" y="1419664"/>
            <a:ext cx="3429000" cy="2468562"/>
            <a:chOff x="1752600" y="1417638"/>
            <a:chExt cx="3429000" cy="2468562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2192DBE7-8C4C-4E17-B9D2-43E996A2E661}"/>
                </a:ext>
              </a:extLst>
            </p:cNvPr>
            <p:cNvGrpSpPr/>
            <p:nvPr/>
          </p:nvGrpSpPr>
          <p:grpSpPr>
            <a:xfrm>
              <a:off x="1752600" y="1524000"/>
              <a:ext cx="3429000" cy="1938754"/>
              <a:chOff x="2971800" y="1524000"/>
              <a:chExt cx="3429000" cy="1938754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9ED52C43-C13A-4F6C-A5B4-AB3CD6F15465}"/>
                  </a:ext>
                </a:extLst>
              </p:cNvPr>
              <p:cNvGrpSpPr/>
              <p:nvPr/>
            </p:nvGrpSpPr>
            <p:grpSpPr>
              <a:xfrm>
                <a:off x="2971800" y="1524000"/>
                <a:ext cx="3124200" cy="1752600"/>
                <a:chOff x="2971800" y="1524000"/>
                <a:chExt cx="3124200" cy="1752600"/>
              </a:xfrm>
            </p:grpSpPr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06E672CF-C654-4A8D-ADD5-8AE5CA5EDD07}"/>
                    </a:ext>
                  </a:extLst>
                </p:cNvPr>
                <p:cNvSpPr txBox="1"/>
                <p:nvPr/>
              </p:nvSpPr>
              <p:spPr>
                <a:xfrm>
                  <a:off x="4543864" y="2057642"/>
                  <a:ext cx="6858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Century Gothic" panose="020B0502020202020204" pitchFamily="34" charset="0"/>
                    </a:rPr>
                    <a:t>A</a:t>
                  </a:r>
                </a:p>
              </p:txBody>
            </p:sp>
            <p:grpSp>
              <p:nvGrpSpPr>
                <p:cNvPr id="107" name="Group 106">
                  <a:extLst>
                    <a:ext uri="{FF2B5EF4-FFF2-40B4-BE49-F238E27FC236}">
                      <a16:creationId xmlns:a16="http://schemas.microsoft.com/office/drawing/2014/main" id="{E4FE5EC2-20D7-4E58-A49D-17B0CCA7189A}"/>
                    </a:ext>
                  </a:extLst>
                </p:cNvPr>
                <p:cNvGrpSpPr/>
                <p:nvPr/>
              </p:nvGrpSpPr>
              <p:grpSpPr>
                <a:xfrm>
                  <a:off x="2971800" y="1524000"/>
                  <a:ext cx="3124200" cy="1752600"/>
                  <a:chOff x="2971800" y="1524000"/>
                  <a:chExt cx="3124200" cy="1752600"/>
                </a:xfrm>
              </p:grpSpPr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9F9349C2-131B-4429-A900-9DABB6E19138}"/>
                      </a:ext>
                    </a:extLst>
                  </p:cNvPr>
                  <p:cNvSpPr txBox="1"/>
                  <p:nvPr/>
                </p:nvSpPr>
                <p:spPr>
                  <a:xfrm>
                    <a:off x="5223804" y="2938046"/>
                    <a:ext cx="68580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Century Gothic" panose="020B0502020202020204" pitchFamily="34" charset="0"/>
                      </a:rPr>
                      <a:t>C</a:t>
                    </a:r>
                  </a:p>
                </p:txBody>
              </p:sp>
              <p:grpSp>
                <p:nvGrpSpPr>
                  <p:cNvPr id="109" name="Group 108">
                    <a:extLst>
                      <a:ext uri="{FF2B5EF4-FFF2-40B4-BE49-F238E27FC236}">
                        <a16:creationId xmlns:a16="http://schemas.microsoft.com/office/drawing/2014/main" id="{17D9AAFB-6B34-4E09-AB0C-DBEE220682A3}"/>
                      </a:ext>
                    </a:extLst>
                  </p:cNvPr>
                  <p:cNvGrpSpPr/>
                  <p:nvPr/>
                </p:nvGrpSpPr>
                <p:grpSpPr>
                  <a:xfrm>
                    <a:off x="2971800" y="1524000"/>
                    <a:ext cx="3124200" cy="1752600"/>
                    <a:chOff x="2971800" y="1524000"/>
                    <a:chExt cx="3124200" cy="1752600"/>
                  </a:xfrm>
                </p:grpSpPr>
                <p:sp>
                  <p:nvSpPr>
                    <p:cNvPr id="110" name="TextBox 109">
                      <a:extLst>
                        <a:ext uri="{FF2B5EF4-FFF2-40B4-BE49-F238E27FC236}">
                          <a16:creationId xmlns:a16="http://schemas.microsoft.com/office/drawing/2014/main" id="{8D493848-67DC-48AB-8873-39E4BEDDEF1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29796" y="2489054"/>
                      <a:ext cx="68580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B</a:t>
                      </a:r>
                    </a:p>
                  </p:txBody>
                </p:sp>
                <p:grpSp>
                  <p:nvGrpSpPr>
                    <p:cNvPr id="111" name="Group 110">
                      <a:extLst>
                        <a:ext uri="{FF2B5EF4-FFF2-40B4-BE49-F238E27FC236}">
                          <a16:creationId xmlns:a16="http://schemas.microsoft.com/office/drawing/2014/main" id="{487E5F8C-9B9E-4B5C-B085-002701E61F5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971800" y="1524000"/>
                      <a:ext cx="3124200" cy="1752600"/>
                      <a:chOff x="2971800" y="1524000"/>
                      <a:chExt cx="3124200" cy="1752600"/>
                    </a:xfrm>
                  </p:grpSpPr>
                  <p:sp>
                    <p:nvSpPr>
                      <p:cNvPr id="112" name="TextBox 111">
                        <a:extLst>
                          <a:ext uri="{FF2B5EF4-FFF2-40B4-BE49-F238E27FC236}">
                            <a16:creationId xmlns:a16="http://schemas.microsoft.com/office/drawing/2014/main" id="{D4416EE9-EC96-4DF9-A809-5BD2A835FA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038600" y="1524000"/>
                        <a:ext cx="685800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600" dirty="0">
                            <a:latin typeface="Century Gothic" panose="020B0502020202020204" pitchFamily="34" charset="0"/>
                          </a:rPr>
                          <a:t>B</a:t>
                        </a:r>
                      </a:p>
                    </p:txBody>
                  </p:sp>
                  <p:grpSp>
                    <p:nvGrpSpPr>
                      <p:cNvPr id="113" name="Group 112">
                        <a:extLst>
                          <a:ext uri="{FF2B5EF4-FFF2-40B4-BE49-F238E27FC236}">
                            <a16:creationId xmlns:a16="http://schemas.microsoft.com/office/drawing/2014/main" id="{B5347475-9DEB-40D9-814C-8D0C21D857C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971800" y="1524000"/>
                        <a:ext cx="3124200" cy="1752600"/>
                        <a:chOff x="2971800" y="1524000"/>
                        <a:chExt cx="3124200" cy="1752600"/>
                      </a:xfrm>
                    </p:grpSpPr>
                    <p:sp>
                      <p:nvSpPr>
                        <p:cNvPr id="114" name="TextBox 113">
                          <a:extLst>
                            <a:ext uri="{FF2B5EF4-FFF2-40B4-BE49-F238E27FC236}">
                              <a16:creationId xmlns:a16="http://schemas.microsoft.com/office/drawing/2014/main" id="{7968B559-AE94-40BD-9635-6C9152D074F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971800" y="2065850"/>
                          <a:ext cx="685800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600" dirty="0">
                              <a:latin typeface="Century Gothic" panose="020B0502020202020204" pitchFamily="34" charset="0"/>
                            </a:rPr>
                            <a:t>A</a:t>
                          </a:r>
                        </a:p>
                      </p:txBody>
                    </p:sp>
                    <p:sp>
                      <p:nvSpPr>
                        <p:cNvPr id="115" name="TextBox 114">
                          <a:extLst>
                            <a:ext uri="{FF2B5EF4-FFF2-40B4-BE49-F238E27FC236}">
                              <a16:creationId xmlns:a16="http://schemas.microsoft.com/office/drawing/2014/main" id="{6AAF0BFA-FCC7-45EE-BDD0-80109CA40E7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971800" y="2480846"/>
                          <a:ext cx="685800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600" dirty="0">
                              <a:latin typeface="Century Gothic" panose="020B0502020202020204" pitchFamily="34" charset="0"/>
                            </a:rPr>
                            <a:t>B</a:t>
                          </a:r>
                        </a:p>
                      </p:txBody>
                    </p:sp>
                    <p:sp>
                      <p:nvSpPr>
                        <p:cNvPr id="116" name="TextBox 115">
                          <a:extLst>
                            <a:ext uri="{FF2B5EF4-FFF2-40B4-BE49-F238E27FC236}">
                              <a16:creationId xmlns:a16="http://schemas.microsoft.com/office/drawing/2014/main" id="{9D1DE69B-CA42-482D-BD27-28C58BD3CF4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971800" y="2938046"/>
                          <a:ext cx="685800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600" dirty="0">
                              <a:latin typeface="Century Gothic" panose="020B0502020202020204" pitchFamily="34" charset="0"/>
                            </a:rPr>
                            <a:t>C</a:t>
                          </a:r>
                        </a:p>
                      </p:txBody>
                    </p:sp>
                    <p:sp>
                      <p:nvSpPr>
                        <p:cNvPr id="119" name="TextBox 118">
                          <a:extLst>
                            <a:ext uri="{FF2B5EF4-FFF2-40B4-BE49-F238E27FC236}">
                              <a16:creationId xmlns:a16="http://schemas.microsoft.com/office/drawing/2014/main" id="{578D4436-C42F-4B0D-90B5-30BA378A46F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724400" y="1524000"/>
                          <a:ext cx="685800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600" dirty="0">
                              <a:latin typeface="Century Gothic" panose="020B0502020202020204" pitchFamily="34" charset="0"/>
                            </a:rPr>
                            <a:t>C</a:t>
                          </a:r>
                        </a:p>
                      </p:txBody>
                    </p:sp>
                    <p:sp>
                      <p:nvSpPr>
                        <p:cNvPr id="120" name="TextBox 119">
                          <a:extLst>
                            <a:ext uri="{FF2B5EF4-FFF2-40B4-BE49-F238E27FC236}">
                              <a16:creationId xmlns:a16="http://schemas.microsoft.com/office/drawing/2014/main" id="{5330A438-6C9E-4FDE-B794-E0090ABB475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410200" y="1524000"/>
                          <a:ext cx="685800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600" dirty="0">
                              <a:latin typeface="Century Gothic" panose="020B0502020202020204" pitchFamily="34" charset="0"/>
                            </a:rPr>
                            <a:t>D</a:t>
                          </a:r>
                        </a:p>
                      </p:txBody>
                    </p:sp>
                    <p:sp>
                      <p:nvSpPr>
                        <p:cNvPr id="126" name="TextBox 125">
                          <a:extLst>
                            <a:ext uri="{FF2B5EF4-FFF2-40B4-BE49-F238E27FC236}">
                              <a16:creationId xmlns:a16="http://schemas.microsoft.com/office/drawing/2014/main" id="{ED5E3B0A-F087-40BF-B05E-004BA1EFF5F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24068" y="2065608"/>
                          <a:ext cx="685800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1600" dirty="0">
                              <a:latin typeface="Century Gothic" panose="020B0502020202020204" pitchFamily="34" charset="0"/>
                            </a:rPr>
                            <a:t>A</a:t>
                          </a:r>
                        </a:p>
                      </p:txBody>
                    </p:sp>
                  </p:grpSp>
                </p:grpSp>
              </p:grpSp>
            </p:grpSp>
          </p:grp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6E98BB6-2796-47DB-AA4A-D59EB4556BDE}"/>
                  </a:ext>
                </a:extLst>
              </p:cNvPr>
              <p:cNvSpPr txBox="1"/>
              <p:nvPr/>
            </p:nvSpPr>
            <p:spPr>
              <a:xfrm>
                <a:off x="5715000" y="3124200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s = 1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AE33012-1CD3-41DD-BAE0-E415106C3DB1}"/>
                  </a:ext>
                </a:extLst>
              </p:cNvPr>
              <p:cNvSpPr txBox="1"/>
              <p:nvPr/>
            </p:nvSpPr>
            <p:spPr>
              <a:xfrm>
                <a:off x="5715000" y="2667000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s = 2</a:t>
                </a:r>
              </a:p>
            </p:txBody>
          </p:sp>
        </p:grp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244A816-CA9C-4217-8837-0026E609D9C7}"/>
                </a:ext>
              </a:extLst>
            </p:cNvPr>
            <p:cNvSpPr/>
            <p:nvPr/>
          </p:nvSpPr>
          <p:spPr>
            <a:xfrm>
              <a:off x="1752600" y="1417638"/>
              <a:ext cx="3429000" cy="24685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D693EE72-ED2A-4688-8B4C-1AA21766FB64}"/>
              </a:ext>
            </a:extLst>
          </p:cNvPr>
          <p:cNvSpPr txBox="1"/>
          <p:nvPr/>
        </p:nvSpPr>
        <p:spPr>
          <a:xfrm>
            <a:off x="7648136" y="248849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entury Gothic" panose="020B0502020202020204" pitchFamily="34" charset="0"/>
              </a:rPr>
              <a:t>C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10AB204-E8E8-4F9C-8DA1-8965C04A7A77}"/>
              </a:ext>
            </a:extLst>
          </p:cNvPr>
          <p:cNvSpPr txBox="1"/>
          <p:nvPr/>
        </p:nvSpPr>
        <p:spPr>
          <a:xfrm>
            <a:off x="3990536" y="2486464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entury Gothic" panose="020B0502020202020204" pitchFamily="34" charset="0"/>
              </a:rPr>
              <a:t>1845</a:t>
            </a:r>
          </a:p>
        </p:txBody>
      </p:sp>
    </p:spTree>
    <p:extLst>
      <p:ext uri="{BB962C8B-B14F-4D97-AF65-F5344CB8AC3E}">
        <p14:creationId xmlns:p14="http://schemas.microsoft.com/office/powerpoint/2010/main" val="20383227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B2CF78DD-7EAC-45E9-8942-81122889CE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Example: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A is 13 x 5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B is 5 x 89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C is 89 x 3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D is 3 x 34.</a:t>
            </a:r>
          </a:p>
          <a:p>
            <a:pPr algn="just">
              <a:lnSpc>
                <a:spcPct val="150000"/>
              </a:lnSpc>
            </a:pPr>
            <a:endParaRPr lang="en-US" altLang="en-US" sz="1600" dirty="0">
              <a:latin typeface="Century Gothic" panose="020B0502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s &gt; 1 : min(</a:t>
            </a:r>
            <a:r>
              <a:rPr lang="en-US" altLang="en-US" sz="16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m</a:t>
            </a:r>
            <a:r>
              <a:rPr lang="en-US" sz="1600" baseline="-25000" dirty="0" err="1">
                <a:latin typeface="Century Gothic" panose="020B0502020202020204" pitchFamily="34" charset="0"/>
              </a:rPr>
              <a:t>ik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 + </a:t>
            </a:r>
            <a:r>
              <a:rPr lang="en-US" altLang="en-US" sz="16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m</a:t>
            </a:r>
            <a:r>
              <a:rPr lang="en-US" sz="1600" baseline="-25000" dirty="0" err="1">
                <a:latin typeface="Century Gothic" panose="020B0502020202020204" pitchFamily="34" charset="0"/>
              </a:rPr>
              <a:t>k</a:t>
            </a:r>
            <a:r>
              <a:rPr lang="en-US" sz="1600" baseline="-25000" dirty="0">
                <a:latin typeface="Century Gothic" panose="020B0502020202020204" pitchFamily="34" charset="0"/>
              </a:rPr>
              <a:t> + 1, </a:t>
            </a:r>
            <a:r>
              <a:rPr lang="en-US" sz="1600" baseline="-25000" dirty="0" err="1">
                <a:latin typeface="Century Gothic" panose="020B0502020202020204" pitchFamily="34" charset="0"/>
              </a:rPr>
              <a:t>i</a:t>
            </a:r>
            <a:r>
              <a:rPr lang="en-US" sz="1600" baseline="-25000" dirty="0">
                <a:latin typeface="Century Gothic" panose="020B0502020202020204" pitchFamily="34" charset="0"/>
              </a:rPr>
              <a:t> + s</a:t>
            </a:r>
            <a:r>
              <a:rPr lang="en-US" sz="1600" dirty="0">
                <a:latin typeface="Century Gothic" panose="020B0502020202020204" pitchFamily="34" charset="0"/>
              </a:rPr>
              <a:t> +</a:t>
            </a:r>
            <a:r>
              <a:rPr lang="en-US" sz="1600" baseline="-25000" dirty="0">
                <a:latin typeface="Century Gothic" panose="020B0502020202020204" pitchFamily="34" charset="0"/>
              </a:rPr>
              <a:t> 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d</a:t>
            </a:r>
            <a:r>
              <a:rPr lang="en-US" sz="1600" baseline="-25000" dirty="0">
                <a:latin typeface="Century Gothic" panose="020B0502020202020204" pitchFamily="34" charset="0"/>
              </a:rPr>
              <a:t>i – 1 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d</a:t>
            </a:r>
            <a:r>
              <a:rPr lang="en-US" sz="1600" baseline="-25000" dirty="0">
                <a:latin typeface="Century Gothic" panose="020B0502020202020204" pitchFamily="34" charset="0"/>
              </a:rPr>
              <a:t>k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 d</a:t>
            </a:r>
            <a:r>
              <a:rPr lang="en-US" sz="1600" baseline="-25000" dirty="0">
                <a:latin typeface="Century Gothic" panose="020B0502020202020204" pitchFamily="34" charset="0"/>
              </a:rPr>
              <a:t>i + s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n-US" altLang="en-US" sz="16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m</a:t>
            </a:r>
            <a:r>
              <a:rPr lang="en-US" sz="1600" baseline="-25000" dirty="0" err="1">
                <a:latin typeface="Century Gothic" panose="020B0502020202020204" pitchFamily="34" charset="0"/>
              </a:rPr>
              <a:t>AD</a:t>
            </a:r>
            <a:r>
              <a:rPr lang="en-US" sz="1600" baseline="-25000" dirty="0">
                <a:solidFill>
                  <a:prstClr val="black"/>
                </a:solidFill>
                <a:latin typeface="Century Gothic" panose="020B0502020202020204" pitchFamily="34" charset="0"/>
              </a:rPr>
              <a:t> 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= min(</a:t>
            </a:r>
            <a:r>
              <a:rPr lang="en-US" altLang="en-US" sz="16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m</a:t>
            </a:r>
            <a:r>
              <a:rPr lang="en-US" sz="1600" baseline="-25000" dirty="0" err="1">
                <a:latin typeface="Century Gothic" panose="020B0502020202020204" pitchFamily="34" charset="0"/>
              </a:rPr>
              <a:t>AA</a:t>
            </a:r>
            <a:r>
              <a:rPr lang="en-US" sz="1600" baseline="-25000" dirty="0">
                <a:latin typeface="Century Gothic" panose="020B0502020202020204" pitchFamily="34" charset="0"/>
              </a:rPr>
              <a:t> 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+ </a:t>
            </a:r>
            <a:r>
              <a:rPr lang="en-US" altLang="en-US" sz="16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m</a:t>
            </a:r>
            <a:r>
              <a:rPr lang="en-US" altLang="en-US" sz="1600" baseline="-25000" dirty="0" err="1">
                <a:latin typeface="Century Gothic" panose="020B0502020202020204" pitchFamily="34" charset="0"/>
              </a:rPr>
              <a:t>BD</a:t>
            </a:r>
            <a:r>
              <a:rPr lang="en-US" sz="1600" baseline="-25000" dirty="0">
                <a:latin typeface="Century Gothic" panose="020B0502020202020204" pitchFamily="34" charset="0"/>
              </a:rPr>
              <a:t> 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+ 13 x 5 x 34, </a:t>
            </a:r>
            <a:r>
              <a:rPr lang="en-US" altLang="en-US" sz="16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m</a:t>
            </a:r>
            <a:r>
              <a:rPr lang="en-US" sz="1600" baseline="-25000" dirty="0" err="1">
                <a:latin typeface="Century Gothic" panose="020B0502020202020204" pitchFamily="34" charset="0"/>
              </a:rPr>
              <a:t>AB</a:t>
            </a:r>
            <a:r>
              <a:rPr lang="en-US" sz="1600" baseline="-25000" dirty="0">
                <a:latin typeface="Century Gothic" panose="020B0502020202020204" pitchFamily="34" charset="0"/>
              </a:rPr>
              <a:t> 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+ </a:t>
            </a:r>
            <a:r>
              <a:rPr lang="en-US" altLang="en-US" sz="16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m</a:t>
            </a:r>
            <a:r>
              <a:rPr lang="en-US" altLang="en-US" sz="1600" baseline="-25000" dirty="0" err="1">
                <a:latin typeface="Century Gothic" panose="020B0502020202020204" pitchFamily="34" charset="0"/>
              </a:rPr>
              <a:t>CD</a:t>
            </a:r>
            <a:r>
              <a:rPr lang="en-US" sz="1600" baseline="-25000" dirty="0">
                <a:latin typeface="Century Gothic" panose="020B0502020202020204" pitchFamily="34" charset="0"/>
              </a:rPr>
              <a:t> 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+ 13 x 89 x 34, </a:t>
            </a:r>
            <a:r>
              <a:rPr lang="en-US" altLang="en-US" sz="1600" b="1" dirty="0" err="1">
                <a:solidFill>
                  <a:prstClr val="black"/>
                </a:solidFill>
                <a:latin typeface="Century Gothic" panose="020B0502020202020204" pitchFamily="34" charset="0"/>
              </a:rPr>
              <a:t>m</a:t>
            </a:r>
            <a:r>
              <a:rPr lang="en-US" sz="1600" b="1" baseline="-25000" dirty="0" err="1">
                <a:latin typeface="Century Gothic" panose="020B0502020202020204" pitchFamily="34" charset="0"/>
              </a:rPr>
              <a:t>AC</a:t>
            </a:r>
            <a:r>
              <a:rPr lang="en-US" sz="1600" b="1" baseline="-25000" dirty="0">
                <a:latin typeface="Century Gothic" panose="020B0502020202020204" pitchFamily="34" charset="0"/>
              </a:rPr>
              <a:t> </a:t>
            </a:r>
            <a:r>
              <a:rPr lang="en-US" altLang="en-US" sz="1600" b="1" dirty="0">
                <a:solidFill>
                  <a:prstClr val="black"/>
                </a:solidFill>
                <a:latin typeface="Century Gothic" panose="020B0502020202020204" pitchFamily="34" charset="0"/>
              </a:rPr>
              <a:t>+ </a:t>
            </a:r>
            <a:r>
              <a:rPr lang="en-US" altLang="en-US" sz="1600" b="1" dirty="0" err="1">
                <a:solidFill>
                  <a:prstClr val="black"/>
                </a:solidFill>
                <a:latin typeface="Century Gothic" panose="020B0502020202020204" pitchFamily="34" charset="0"/>
              </a:rPr>
              <a:t>m</a:t>
            </a:r>
            <a:r>
              <a:rPr lang="en-US" altLang="en-US" sz="1600" b="1" baseline="-25000" dirty="0" err="1">
                <a:latin typeface="Century Gothic" panose="020B0502020202020204" pitchFamily="34" charset="0"/>
              </a:rPr>
              <a:t>DD</a:t>
            </a:r>
            <a:r>
              <a:rPr lang="en-US" sz="1600" b="1" baseline="-25000" dirty="0">
                <a:latin typeface="Century Gothic" panose="020B0502020202020204" pitchFamily="34" charset="0"/>
              </a:rPr>
              <a:t> </a:t>
            </a:r>
            <a:r>
              <a:rPr lang="en-US" altLang="en-US" sz="1600" b="1" dirty="0">
                <a:solidFill>
                  <a:prstClr val="black"/>
                </a:solidFill>
                <a:latin typeface="Century Gothic" panose="020B0502020202020204" pitchFamily="34" charset="0"/>
              </a:rPr>
              <a:t>+ 13 x 3 x 34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	       =  min (0 + 1845 + 2210, 5785 + 9078 + 39338, 1530 + 0 + 1326 )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	       = min (4055, 54201, </a:t>
            </a:r>
            <a:r>
              <a:rPr lang="en-US" altLang="en-US" sz="1600" b="1" dirty="0">
                <a:solidFill>
                  <a:prstClr val="black"/>
                </a:solidFill>
                <a:latin typeface="Century Gothic" panose="020B0502020202020204" pitchFamily="34" charset="0"/>
              </a:rPr>
              <a:t>2856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) = </a:t>
            </a:r>
            <a:r>
              <a:rPr lang="en-US" altLang="en-US" sz="1600" b="1" dirty="0">
                <a:solidFill>
                  <a:prstClr val="black"/>
                </a:solidFill>
                <a:latin typeface="Century Gothic" panose="020B0502020202020204" pitchFamily="34" charset="0"/>
              </a:rPr>
              <a:t>2856</a:t>
            </a:r>
            <a:endParaRPr lang="en-US" altLang="en-US" sz="1600" b="1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1600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  </a:t>
            </a:r>
          </a:p>
          <a:p>
            <a:pPr algn="just">
              <a:lnSpc>
                <a:spcPct val="150000"/>
              </a:lnSpc>
            </a:pPr>
            <a:endParaRPr lang="en-US" altLang="en-US" sz="1600" dirty="0">
              <a:latin typeface="Century Gothic" panose="020B0502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Chained Matrix Multiplication Problem</a:t>
            </a:r>
            <a:endParaRPr lang="en-US" alt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89B835-2C5E-415B-9A2B-52016DE8F6AA}"/>
              </a:ext>
            </a:extLst>
          </p:cNvPr>
          <p:cNvGrpSpPr/>
          <p:nvPr/>
        </p:nvGrpSpPr>
        <p:grpSpPr>
          <a:xfrm>
            <a:off x="1752600" y="1417638"/>
            <a:ext cx="3429000" cy="2468562"/>
            <a:chOff x="1752600" y="1417638"/>
            <a:chExt cx="3429000" cy="246856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AC3C7F1-DDAB-4DCB-B2A1-26543E1AAA9B}"/>
                </a:ext>
              </a:extLst>
            </p:cNvPr>
            <p:cNvGrpSpPr/>
            <p:nvPr/>
          </p:nvGrpSpPr>
          <p:grpSpPr>
            <a:xfrm>
              <a:off x="1752600" y="1524000"/>
              <a:ext cx="3429000" cy="2362200"/>
              <a:chOff x="2971800" y="1524000"/>
              <a:chExt cx="3429000" cy="2362200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B818137B-B781-4597-BFBE-4FF1050866A6}"/>
                  </a:ext>
                </a:extLst>
              </p:cNvPr>
              <p:cNvGrpSpPr/>
              <p:nvPr/>
            </p:nvGrpSpPr>
            <p:grpSpPr>
              <a:xfrm>
                <a:off x="2971800" y="1524000"/>
                <a:ext cx="3429000" cy="2362200"/>
                <a:chOff x="2971800" y="1524000"/>
                <a:chExt cx="3429000" cy="2362200"/>
              </a:xfrm>
            </p:grpSpPr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B641BD37-8C91-4586-9F43-A11E00279BA2}"/>
                    </a:ext>
                  </a:extLst>
                </p:cNvPr>
                <p:cNvGrpSpPr/>
                <p:nvPr/>
              </p:nvGrpSpPr>
              <p:grpSpPr>
                <a:xfrm>
                  <a:off x="2971800" y="1524000"/>
                  <a:ext cx="3429000" cy="2362200"/>
                  <a:chOff x="2971800" y="1524000"/>
                  <a:chExt cx="3429000" cy="2362200"/>
                </a:xfrm>
              </p:grpSpPr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31781967-4C20-461E-87AC-45E20A0380B7}"/>
                      </a:ext>
                    </a:extLst>
                  </p:cNvPr>
                  <p:cNvSpPr txBox="1"/>
                  <p:nvPr/>
                </p:nvSpPr>
                <p:spPr>
                  <a:xfrm>
                    <a:off x="5223804" y="2065850"/>
                    <a:ext cx="68580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>
                        <a:latin typeface="Century Gothic" panose="020B0502020202020204" pitchFamily="34" charset="0"/>
                      </a:rPr>
                      <a:t>2856</a:t>
                    </a:r>
                  </a:p>
                </p:txBody>
              </p:sp>
              <p:grpSp>
                <p:nvGrpSpPr>
                  <p:cNvPr id="46" name="Group 45">
                    <a:extLst>
                      <a:ext uri="{FF2B5EF4-FFF2-40B4-BE49-F238E27FC236}">
                        <a16:creationId xmlns:a16="http://schemas.microsoft.com/office/drawing/2014/main" id="{C6292CD7-441F-4FBA-ABD2-C74AA92BF4AE}"/>
                      </a:ext>
                    </a:extLst>
                  </p:cNvPr>
                  <p:cNvGrpSpPr/>
                  <p:nvPr/>
                </p:nvGrpSpPr>
                <p:grpSpPr>
                  <a:xfrm>
                    <a:off x="2971800" y="1524000"/>
                    <a:ext cx="3429000" cy="2362200"/>
                    <a:chOff x="2971800" y="1524000"/>
                    <a:chExt cx="3429000" cy="2362200"/>
                  </a:xfrm>
                </p:grpSpPr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CAB55D2E-6681-4817-867E-D32BC36C69C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09736" y="2486464"/>
                      <a:ext cx="68580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1845</a:t>
                      </a:r>
                    </a:p>
                  </p:txBody>
                </p:sp>
                <p:grpSp>
                  <p:nvGrpSpPr>
                    <p:cNvPr id="48" name="Group 47">
                      <a:extLst>
                        <a:ext uri="{FF2B5EF4-FFF2-40B4-BE49-F238E27FC236}">
                          <a16:creationId xmlns:a16="http://schemas.microsoft.com/office/drawing/2014/main" id="{81910B2C-57F9-4234-A0E3-37998201EF0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971800" y="1524000"/>
                      <a:ext cx="3429000" cy="2362200"/>
                      <a:chOff x="2971800" y="1524000"/>
                      <a:chExt cx="3429000" cy="2362200"/>
                    </a:xfrm>
                  </p:grpSpPr>
                  <p:sp>
                    <p:nvSpPr>
                      <p:cNvPr id="49" name="TextBox 48">
                        <a:extLst>
                          <a:ext uri="{FF2B5EF4-FFF2-40B4-BE49-F238E27FC236}">
                            <a16:creationId xmlns:a16="http://schemas.microsoft.com/office/drawing/2014/main" id="{03FBFA5A-3530-48D5-A4C6-7E443E4687B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543864" y="2057642"/>
                        <a:ext cx="685800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600" dirty="0">
                            <a:latin typeface="Century Gothic" panose="020B0502020202020204" pitchFamily="34" charset="0"/>
                          </a:rPr>
                          <a:t>1530</a:t>
                        </a:r>
                      </a:p>
                    </p:txBody>
                  </p:sp>
                  <p:grpSp>
                    <p:nvGrpSpPr>
                      <p:cNvPr id="50" name="Group 49">
                        <a:extLst>
                          <a:ext uri="{FF2B5EF4-FFF2-40B4-BE49-F238E27FC236}">
                            <a16:creationId xmlns:a16="http://schemas.microsoft.com/office/drawing/2014/main" id="{A6B7F445-598F-432D-8642-D2B48303560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971800" y="1524000"/>
                        <a:ext cx="3429000" cy="2362200"/>
                        <a:chOff x="2971800" y="1524000"/>
                        <a:chExt cx="3429000" cy="2362200"/>
                      </a:xfrm>
                    </p:grpSpPr>
                    <p:sp>
                      <p:nvSpPr>
                        <p:cNvPr id="51" name="TextBox 50">
                          <a:extLst>
                            <a:ext uri="{FF2B5EF4-FFF2-40B4-BE49-F238E27FC236}">
                              <a16:creationId xmlns:a16="http://schemas.microsoft.com/office/drawing/2014/main" id="{3C03BA39-36C3-4EC2-B4E0-33602DCEBC5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223804" y="2938046"/>
                          <a:ext cx="685800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1600" dirty="0">
                              <a:latin typeface="Century Gothic" panose="020B0502020202020204" pitchFamily="34" charset="0"/>
                            </a:rPr>
                            <a:t>9078</a:t>
                          </a:r>
                        </a:p>
                      </p:txBody>
                    </p:sp>
                    <p:grpSp>
                      <p:nvGrpSpPr>
                        <p:cNvPr id="52" name="Group 51">
                          <a:extLst>
                            <a:ext uri="{FF2B5EF4-FFF2-40B4-BE49-F238E27FC236}">
                              <a16:creationId xmlns:a16="http://schemas.microsoft.com/office/drawing/2014/main" id="{2F732B4D-50C0-4E94-A2D5-4D36915280A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971800" y="1524000"/>
                          <a:ext cx="3429000" cy="2362200"/>
                          <a:chOff x="2971800" y="1524000"/>
                          <a:chExt cx="3429000" cy="2362200"/>
                        </a:xfrm>
                      </p:grpSpPr>
                      <p:sp>
                        <p:nvSpPr>
                          <p:cNvPr id="53" name="TextBox 52">
                            <a:extLst>
                              <a:ext uri="{FF2B5EF4-FFF2-40B4-BE49-F238E27FC236}">
                                <a16:creationId xmlns:a16="http://schemas.microsoft.com/office/drawing/2014/main" id="{DDD5E012-84E1-4B80-9329-D96C8022C53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4529796" y="2489054"/>
                            <a:ext cx="685800" cy="33855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600" dirty="0">
                                <a:latin typeface="Century Gothic" panose="020B0502020202020204" pitchFamily="34" charset="0"/>
                              </a:rPr>
                              <a:t>1335</a:t>
                            </a:r>
                          </a:p>
                        </p:txBody>
                      </p:sp>
                      <p:grpSp>
                        <p:nvGrpSpPr>
                          <p:cNvPr id="54" name="Group 53">
                            <a:extLst>
                              <a:ext uri="{FF2B5EF4-FFF2-40B4-BE49-F238E27FC236}">
                                <a16:creationId xmlns:a16="http://schemas.microsoft.com/office/drawing/2014/main" id="{CD74ED62-E0B0-40EB-BD9D-C9589980DFA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971800" y="1524000"/>
                            <a:ext cx="3429000" cy="2362200"/>
                            <a:chOff x="2971800" y="1524000"/>
                            <a:chExt cx="3429000" cy="2362200"/>
                          </a:xfrm>
                        </p:grpSpPr>
                        <p:sp>
                          <p:nvSpPr>
                            <p:cNvPr id="55" name="TextBox 54">
                              <a:extLst>
                                <a:ext uri="{FF2B5EF4-FFF2-40B4-BE49-F238E27FC236}">
                                  <a16:creationId xmlns:a16="http://schemas.microsoft.com/office/drawing/2014/main" id="{65FE8708-A97A-4BDC-8443-B76140D65AF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038600" y="1524000"/>
                              <a:ext cx="685800" cy="338554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sz="1600" dirty="0">
                                  <a:latin typeface="Century Gothic" panose="020B0502020202020204" pitchFamily="34" charset="0"/>
                                </a:rPr>
                                <a:t>B</a:t>
                              </a:r>
                            </a:p>
                          </p:txBody>
                        </p:sp>
                        <p:grpSp>
                          <p:nvGrpSpPr>
                            <p:cNvPr id="56" name="Group 55">
                              <a:extLst>
                                <a:ext uri="{FF2B5EF4-FFF2-40B4-BE49-F238E27FC236}">
                                  <a16:creationId xmlns:a16="http://schemas.microsoft.com/office/drawing/2014/main" id="{5ADB8198-5C25-4335-BD65-EA554CEDB73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971800" y="1524000"/>
                              <a:ext cx="3429000" cy="2362200"/>
                              <a:chOff x="2971800" y="1524000"/>
                              <a:chExt cx="3429000" cy="2362200"/>
                            </a:xfrm>
                          </p:grpSpPr>
                          <p:sp>
                            <p:nvSpPr>
                              <p:cNvPr id="57" name="TextBox 56">
                                <a:extLst>
                                  <a:ext uri="{FF2B5EF4-FFF2-40B4-BE49-F238E27FC236}">
                                    <a16:creationId xmlns:a16="http://schemas.microsoft.com/office/drawing/2014/main" id="{53AD1222-33C7-4328-B551-DDDE13E44936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2971800" y="2065850"/>
                                <a:ext cx="685800" cy="338554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1600" dirty="0">
                                    <a:latin typeface="Century Gothic" panose="020B0502020202020204" pitchFamily="34" charset="0"/>
                                  </a:rPr>
                                  <a:t>A</a:t>
                                </a:r>
                              </a:p>
                            </p:txBody>
                          </p:sp>
                          <p:sp>
                            <p:nvSpPr>
                              <p:cNvPr id="58" name="TextBox 57">
                                <a:extLst>
                                  <a:ext uri="{FF2B5EF4-FFF2-40B4-BE49-F238E27FC236}">
                                    <a16:creationId xmlns:a16="http://schemas.microsoft.com/office/drawing/2014/main" id="{337008C1-7794-473F-AEE1-5358434228D7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2971800" y="2480846"/>
                                <a:ext cx="685800" cy="338554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1600" dirty="0">
                                    <a:latin typeface="Century Gothic" panose="020B0502020202020204" pitchFamily="34" charset="0"/>
                                  </a:rPr>
                                  <a:t>B</a:t>
                                </a:r>
                              </a:p>
                            </p:txBody>
                          </p:sp>
                          <p:sp>
                            <p:nvSpPr>
                              <p:cNvPr id="59" name="TextBox 58">
                                <a:extLst>
                                  <a:ext uri="{FF2B5EF4-FFF2-40B4-BE49-F238E27FC236}">
                                    <a16:creationId xmlns:a16="http://schemas.microsoft.com/office/drawing/2014/main" id="{E9DC560B-1E6F-4EE5-8EB6-1B1EB433C852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2971800" y="2938046"/>
                                <a:ext cx="685800" cy="338554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1600" dirty="0">
                                    <a:latin typeface="Century Gothic" panose="020B0502020202020204" pitchFamily="34" charset="0"/>
                                  </a:rPr>
                                  <a:t>C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TextBox 59">
                                <a:extLst>
                                  <a:ext uri="{FF2B5EF4-FFF2-40B4-BE49-F238E27FC236}">
                                    <a16:creationId xmlns:a16="http://schemas.microsoft.com/office/drawing/2014/main" id="{63BB4C65-4E12-453B-8230-BABF49E29377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2971800" y="3395246"/>
                                <a:ext cx="685800" cy="338554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1600" dirty="0">
                                    <a:latin typeface="Century Gothic" panose="020B0502020202020204" pitchFamily="34" charset="0"/>
                                  </a:rPr>
                                  <a:t>D</a:t>
                                </a:r>
                              </a:p>
                            </p:txBody>
                          </p:sp>
                          <p:sp>
                            <p:nvSpPr>
                              <p:cNvPr id="61" name="TextBox 60">
                                <a:extLst>
                                  <a:ext uri="{FF2B5EF4-FFF2-40B4-BE49-F238E27FC236}">
                                    <a16:creationId xmlns:a16="http://schemas.microsoft.com/office/drawing/2014/main" id="{82145C56-1812-4490-9910-AB4D46167A1A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276600" y="1524000"/>
                                <a:ext cx="685800" cy="338554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1600" dirty="0">
                                    <a:latin typeface="Century Gothic" panose="020B0502020202020204" pitchFamily="34" charset="0"/>
                                  </a:rPr>
                                  <a:t>A</a:t>
                                </a:r>
                              </a:p>
                            </p:txBody>
                          </p:sp>
                          <p:sp>
                            <p:nvSpPr>
                              <p:cNvPr id="62" name="TextBox 61">
                                <a:extLst>
                                  <a:ext uri="{FF2B5EF4-FFF2-40B4-BE49-F238E27FC236}">
                                    <a16:creationId xmlns:a16="http://schemas.microsoft.com/office/drawing/2014/main" id="{D22B438C-F372-4A83-B2FD-F1E67EAC1EAB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4724400" y="1524000"/>
                                <a:ext cx="685800" cy="338554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1600" dirty="0">
                                    <a:latin typeface="Century Gothic" panose="020B0502020202020204" pitchFamily="34" charset="0"/>
                                  </a:rPr>
                                  <a:t>C</a:t>
                                </a:r>
                              </a:p>
                            </p:txBody>
                          </p:sp>
                          <p:sp>
                            <p:nvSpPr>
                              <p:cNvPr id="63" name="TextBox 62">
                                <a:extLst>
                                  <a:ext uri="{FF2B5EF4-FFF2-40B4-BE49-F238E27FC236}">
                                    <a16:creationId xmlns:a16="http://schemas.microsoft.com/office/drawing/2014/main" id="{A01D6323-9DD4-4334-B789-CD93355A3C9F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5410200" y="1524000"/>
                                <a:ext cx="685800" cy="338554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1600" dirty="0">
                                    <a:latin typeface="Century Gothic" panose="020B0502020202020204" pitchFamily="34" charset="0"/>
                                  </a:rPr>
                                  <a:t>D</a:t>
                                </a:r>
                              </a:p>
                            </p:txBody>
                          </p:sp>
                          <p:sp>
                            <p:nvSpPr>
                              <p:cNvPr id="64" name="TextBox 63">
                                <a:extLst>
                                  <a:ext uri="{FF2B5EF4-FFF2-40B4-BE49-F238E27FC236}">
                                    <a16:creationId xmlns:a16="http://schemas.microsoft.com/office/drawing/2014/main" id="{D5EFE607-CE4F-4E42-A35A-541CF23E18F5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124200" y="2057400"/>
                                <a:ext cx="685800" cy="338554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sz="1600" dirty="0">
                                    <a:latin typeface="Century Gothic" panose="020B0502020202020204" pitchFamily="34" charset="0"/>
                                  </a:rPr>
                                  <a:t>0</a:t>
                                </a:r>
                              </a:p>
                            </p:txBody>
                          </p:sp>
                          <p:sp>
                            <p:nvSpPr>
                              <p:cNvPr id="65" name="TextBox 64">
                                <a:extLst>
                                  <a:ext uri="{FF2B5EF4-FFF2-40B4-BE49-F238E27FC236}">
                                    <a16:creationId xmlns:a16="http://schemas.microsoft.com/office/drawing/2014/main" id="{D388D763-D530-4377-A25E-06A5D3FDBF3B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838136" y="2480846"/>
                                <a:ext cx="685800" cy="338554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sz="1600" dirty="0">
                                    <a:latin typeface="Century Gothic" panose="020B0502020202020204" pitchFamily="34" charset="0"/>
                                  </a:rPr>
                                  <a:t>0</a:t>
                                </a:r>
                              </a:p>
                            </p:txBody>
                          </p:sp>
                          <p:sp>
                            <p:nvSpPr>
                              <p:cNvPr id="66" name="TextBox 65">
                                <a:extLst>
                                  <a:ext uri="{FF2B5EF4-FFF2-40B4-BE49-F238E27FC236}">
                                    <a16:creationId xmlns:a16="http://schemas.microsoft.com/office/drawing/2014/main" id="{AFA33528-0FE1-4B0D-98A9-5476C94AEE75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4557932" y="2938046"/>
                                <a:ext cx="685800" cy="338554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sz="1600" dirty="0">
                                    <a:latin typeface="Century Gothic" panose="020B0502020202020204" pitchFamily="34" charset="0"/>
                                  </a:rPr>
                                  <a:t>0</a:t>
                                </a:r>
                              </a:p>
                            </p:txBody>
                          </p:sp>
                          <p:sp>
                            <p:nvSpPr>
                              <p:cNvPr id="67" name="TextBox 66">
                                <a:extLst>
                                  <a:ext uri="{FF2B5EF4-FFF2-40B4-BE49-F238E27FC236}">
                                    <a16:creationId xmlns:a16="http://schemas.microsoft.com/office/drawing/2014/main" id="{71E8B610-15CB-40B9-A945-BB5E53A6C05E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5223804" y="3352800"/>
                                <a:ext cx="685800" cy="338554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sz="1600" dirty="0">
                                    <a:latin typeface="Century Gothic" panose="020B0502020202020204" pitchFamily="34" charset="0"/>
                                  </a:rPr>
                                  <a:t>0</a:t>
                                </a:r>
                              </a:p>
                            </p:txBody>
                          </p:sp>
                          <p:sp>
                            <p:nvSpPr>
                              <p:cNvPr id="68" name="TextBox 67">
                                <a:extLst>
                                  <a:ext uri="{FF2B5EF4-FFF2-40B4-BE49-F238E27FC236}">
                                    <a16:creationId xmlns:a16="http://schemas.microsoft.com/office/drawing/2014/main" id="{66B9CE7B-1BCA-48CD-B0F5-3BE5B3F5B10A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5715000" y="3547646"/>
                                <a:ext cx="685800" cy="338554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1600" dirty="0">
                                    <a:latin typeface="Century Gothic" panose="020B0502020202020204" pitchFamily="34" charset="0"/>
                                  </a:rPr>
                                  <a:t>s = 0</a:t>
                                </a:r>
                              </a:p>
                            </p:txBody>
                          </p:sp>
                          <p:sp>
                            <p:nvSpPr>
                              <p:cNvPr id="69" name="TextBox 68">
                                <a:extLst>
                                  <a:ext uri="{FF2B5EF4-FFF2-40B4-BE49-F238E27FC236}">
                                    <a16:creationId xmlns:a16="http://schemas.microsoft.com/office/drawing/2014/main" id="{60E85AF5-F6C3-44E2-B2C2-E4C07AAFA643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824068" y="2065608"/>
                                <a:ext cx="685800" cy="338554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sz="1600" dirty="0">
                                    <a:latin typeface="Century Gothic" panose="020B0502020202020204" pitchFamily="34" charset="0"/>
                                  </a:rPr>
                                  <a:t>5785</a:t>
                                </a:r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</p:grpSp>
            </p:grp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2D8FF817-7027-4BB8-A443-D8AF48F89320}"/>
                    </a:ext>
                  </a:extLst>
                </p:cNvPr>
                <p:cNvSpPr txBox="1"/>
                <p:nvPr/>
              </p:nvSpPr>
              <p:spPr>
                <a:xfrm>
                  <a:off x="5715000" y="3124200"/>
                  <a:ext cx="6858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Century Gothic" panose="020B0502020202020204" pitchFamily="34" charset="0"/>
                    </a:rPr>
                    <a:t>s = 1</a:t>
                  </a: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83DA220F-F8C7-49A3-9DCA-E32028F46382}"/>
                    </a:ext>
                  </a:extLst>
                </p:cNvPr>
                <p:cNvSpPr txBox="1"/>
                <p:nvPr/>
              </p:nvSpPr>
              <p:spPr>
                <a:xfrm>
                  <a:off x="5715000" y="2667000"/>
                  <a:ext cx="6858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Century Gothic" panose="020B0502020202020204" pitchFamily="34" charset="0"/>
                    </a:rPr>
                    <a:t>s = 2</a:t>
                  </a:r>
                </a:p>
              </p:txBody>
            </p: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40C3978-87C0-4DBC-A548-6E37DE1DA190}"/>
                  </a:ext>
                </a:extLst>
              </p:cNvPr>
              <p:cNvSpPr txBox="1"/>
              <p:nvPr/>
            </p:nvSpPr>
            <p:spPr>
              <a:xfrm>
                <a:off x="5715000" y="2209800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s = 3</a:t>
                </a: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878504-F4DD-4695-A85D-1FADD636C3E7}"/>
                </a:ext>
              </a:extLst>
            </p:cNvPr>
            <p:cNvSpPr/>
            <p:nvPr/>
          </p:nvSpPr>
          <p:spPr>
            <a:xfrm>
              <a:off x="1752600" y="1417638"/>
              <a:ext cx="3429000" cy="24685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D0285749-A5F0-4FF5-A6E2-8486F94C6422}"/>
              </a:ext>
            </a:extLst>
          </p:cNvPr>
          <p:cNvGrpSpPr/>
          <p:nvPr/>
        </p:nvGrpSpPr>
        <p:grpSpPr>
          <a:xfrm>
            <a:off x="5410200" y="1419664"/>
            <a:ext cx="3429000" cy="2468562"/>
            <a:chOff x="1752600" y="1417638"/>
            <a:chExt cx="3429000" cy="2468562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9A804C8F-EB0F-4A97-AFA9-ADC6CB2AD08F}"/>
                </a:ext>
              </a:extLst>
            </p:cNvPr>
            <p:cNvGrpSpPr/>
            <p:nvPr/>
          </p:nvGrpSpPr>
          <p:grpSpPr>
            <a:xfrm>
              <a:off x="1752600" y="1524000"/>
              <a:ext cx="3429000" cy="1938754"/>
              <a:chOff x="2971800" y="1524000"/>
              <a:chExt cx="3429000" cy="1938754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2192DBE7-8C4C-4E17-B9D2-43E996A2E661}"/>
                  </a:ext>
                </a:extLst>
              </p:cNvPr>
              <p:cNvGrpSpPr/>
              <p:nvPr/>
            </p:nvGrpSpPr>
            <p:grpSpPr>
              <a:xfrm>
                <a:off x="2971800" y="1524000"/>
                <a:ext cx="3429000" cy="1938754"/>
                <a:chOff x="2971800" y="1524000"/>
                <a:chExt cx="3429000" cy="1938754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9595CEC6-7591-41ED-8372-FEED09A921C5}"/>
                    </a:ext>
                  </a:extLst>
                </p:cNvPr>
                <p:cNvGrpSpPr/>
                <p:nvPr/>
              </p:nvGrpSpPr>
              <p:grpSpPr>
                <a:xfrm>
                  <a:off x="2971800" y="1524000"/>
                  <a:ext cx="3124200" cy="1752600"/>
                  <a:chOff x="2971800" y="1524000"/>
                  <a:chExt cx="3124200" cy="1752600"/>
                </a:xfrm>
              </p:grpSpPr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75E145DD-3F8A-4A82-BAA1-149CE701B701}"/>
                      </a:ext>
                    </a:extLst>
                  </p:cNvPr>
                  <p:cNvSpPr txBox="1"/>
                  <p:nvPr/>
                </p:nvSpPr>
                <p:spPr>
                  <a:xfrm>
                    <a:off x="5223804" y="2065850"/>
                    <a:ext cx="68580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>
                        <a:latin typeface="Century Gothic" panose="020B0502020202020204" pitchFamily="34" charset="0"/>
                      </a:rPr>
                      <a:t>C</a:t>
                    </a:r>
                  </a:p>
                </p:txBody>
              </p:sp>
              <p:grpSp>
                <p:nvGrpSpPr>
                  <p:cNvPr id="103" name="Group 102">
                    <a:extLst>
                      <a:ext uri="{FF2B5EF4-FFF2-40B4-BE49-F238E27FC236}">
                        <a16:creationId xmlns:a16="http://schemas.microsoft.com/office/drawing/2014/main" id="{1058786E-A74D-4321-A7F7-118FF6E6FE18}"/>
                      </a:ext>
                    </a:extLst>
                  </p:cNvPr>
                  <p:cNvGrpSpPr/>
                  <p:nvPr/>
                </p:nvGrpSpPr>
                <p:grpSpPr>
                  <a:xfrm>
                    <a:off x="2971800" y="1524000"/>
                    <a:ext cx="3124200" cy="1752600"/>
                    <a:chOff x="2971800" y="1524000"/>
                    <a:chExt cx="3124200" cy="1752600"/>
                  </a:xfrm>
                </p:grpSpPr>
                <p:sp>
                  <p:nvSpPr>
                    <p:cNvPr id="104" name="TextBox 103">
                      <a:extLst>
                        <a:ext uri="{FF2B5EF4-FFF2-40B4-BE49-F238E27FC236}">
                          <a16:creationId xmlns:a16="http://schemas.microsoft.com/office/drawing/2014/main" id="{295E68F4-68D3-486F-AF5F-C93CB2E938B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09736" y="2486464"/>
                      <a:ext cx="68580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C</a:t>
                      </a:r>
                    </a:p>
                  </p:txBody>
                </p:sp>
                <p:grpSp>
                  <p:nvGrpSpPr>
                    <p:cNvPr id="105" name="Group 104">
                      <a:extLst>
                        <a:ext uri="{FF2B5EF4-FFF2-40B4-BE49-F238E27FC236}">
                          <a16:creationId xmlns:a16="http://schemas.microsoft.com/office/drawing/2014/main" id="{9ED52C43-C13A-4F6C-A5B4-AB3CD6F154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971800" y="1524000"/>
                      <a:ext cx="3124200" cy="1752600"/>
                      <a:chOff x="2971800" y="1524000"/>
                      <a:chExt cx="3124200" cy="1752600"/>
                    </a:xfrm>
                  </p:grpSpPr>
                  <p:sp>
                    <p:nvSpPr>
                      <p:cNvPr id="106" name="TextBox 105">
                        <a:extLst>
                          <a:ext uri="{FF2B5EF4-FFF2-40B4-BE49-F238E27FC236}">
                            <a16:creationId xmlns:a16="http://schemas.microsoft.com/office/drawing/2014/main" id="{06E672CF-C654-4A8D-ADD5-8AE5CA5EDD0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543864" y="2057642"/>
                        <a:ext cx="685800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600" dirty="0">
                            <a:latin typeface="Century Gothic" panose="020B0502020202020204" pitchFamily="34" charset="0"/>
                          </a:rPr>
                          <a:t>A</a:t>
                        </a:r>
                      </a:p>
                    </p:txBody>
                  </p:sp>
                  <p:grpSp>
                    <p:nvGrpSpPr>
                      <p:cNvPr id="107" name="Group 106">
                        <a:extLst>
                          <a:ext uri="{FF2B5EF4-FFF2-40B4-BE49-F238E27FC236}">
                            <a16:creationId xmlns:a16="http://schemas.microsoft.com/office/drawing/2014/main" id="{E4FE5EC2-20D7-4E58-A49D-17B0CCA7189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971800" y="1524000"/>
                        <a:ext cx="3124200" cy="1752600"/>
                        <a:chOff x="2971800" y="1524000"/>
                        <a:chExt cx="3124200" cy="1752600"/>
                      </a:xfrm>
                    </p:grpSpPr>
                    <p:sp>
                      <p:nvSpPr>
                        <p:cNvPr id="108" name="TextBox 107">
                          <a:extLst>
                            <a:ext uri="{FF2B5EF4-FFF2-40B4-BE49-F238E27FC236}">
                              <a16:creationId xmlns:a16="http://schemas.microsoft.com/office/drawing/2014/main" id="{9F9349C2-131B-4429-A900-9DABB6E1913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223804" y="2938046"/>
                          <a:ext cx="685800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1600" dirty="0">
                              <a:latin typeface="Century Gothic" panose="020B0502020202020204" pitchFamily="34" charset="0"/>
                            </a:rPr>
                            <a:t>C</a:t>
                          </a:r>
                        </a:p>
                      </p:txBody>
                    </p:sp>
                    <p:grpSp>
                      <p:nvGrpSpPr>
                        <p:cNvPr id="109" name="Group 108">
                          <a:extLst>
                            <a:ext uri="{FF2B5EF4-FFF2-40B4-BE49-F238E27FC236}">
                              <a16:creationId xmlns:a16="http://schemas.microsoft.com/office/drawing/2014/main" id="{17D9AAFB-6B34-4E09-AB0C-DBEE220682A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971800" y="1524000"/>
                          <a:ext cx="3124200" cy="1752600"/>
                          <a:chOff x="2971800" y="1524000"/>
                          <a:chExt cx="3124200" cy="1752600"/>
                        </a:xfrm>
                      </p:grpSpPr>
                      <p:sp>
                        <p:nvSpPr>
                          <p:cNvPr id="110" name="TextBox 109">
                            <a:extLst>
                              <a:ext uri="{FF2B5EF4-FFF2-40B4-BE49-F238E27FC236}">
                                <a16:creationId xmlns:a16="http://schemas.microsoft.com/office/drawing/2014/main" id="{8D493848-67DC-48AB-8873-39E4BEDDEF1C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4529796" y="2489054"/>
                            <a:ext cx="685800" cy="33855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600" dirty="0">
                                <a:latin typeface="Century Gothic" panose="020B0502020202020204" pitchFamily="34" charset="0"/>
                              </a:rPr>
                              <a:t>B</a:t>
                            </a:r>
                          </a:p>
                        </p:txBody>
                      </p:sp>
                      <p:grpSp>
                        <p:nvGrpSpPr>
                          <p:cNvPr id="111" name="Group 110">
                            <a:extLst>
                              <a:ext uri="{FF2B5EF4-FFF2-40B4-BE49-F238E27FC236}">
                                <a16:creationId xmlns:a16="http://schemas.microsoft.com/office/drawing/2014/main" id="{487E5F8C-9B9E-4B5C-B085-002701E61F5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971800" y="1524000"/>
                            <a:ext cx="3124200" cy="1752600"/>
                            <a:chOff x="2971800" y="1524000"/>
                            <a:chExt cx="3124200" cy="1752600"/>
                          </a:xfrm>
                        </p:grpSpPr>
                        <p:sp>
                          <p:nvSpPr>
                            <p:cNvPr id="112" name="TextBox 111">
                              <a:extLst>
                                <a:ext uri="{FF2B5EF4-FFF2-40B4-BE49-F238E27FC236}">
                                  <a16:creationId xmlns:a16="http://schemas.microsoft.com/office/drawing/2014/main" id="{D4416EE9-EC96-4DF9-A809-5BD2A835FA5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038600" y="1524000"/>
                              <a:ext cx="685800" cy="338554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sz="1600" dirty="0">
                                  <a:latin typeface="Century Gothic" panose="020B0502020202020204" pitchFamily="34" charset="0"/>
                                </a:rPr>
                                <a:t>B</a:t>
                              </a:r>
                            </a:p>
                          </p:txBody>
                        </p:sp>
                        <p:grpSp>
                          <p:nvGrpSpPr>
                            <p:cNvPr id="113" name="Group 112">
                              <a:extLst>
                                <a:ext uri="{FF2B5EF4-FFF2-40B4-BE49-F238E27FC236}">
                                  <a16:creationId xmlns:a16="http://schemas.microsoft.com/office/drawing/2014/main" id="{B5347475-9DEB-40D9-814C-8D0C21D857C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971800" y="1524000"/>
                              <a:ext cx="3124200" cy="1752600"/>
                              <a:chOff x="2971800" y="1524000"/>
                              <a:chExt cx="3124200" cy="1752600"/>
                            </a:xfrm>
                          </p:grpSpPr>
                          <p:sp>
                            <p:nvSpPr>
                              <p:cNvPr id="114" name="TextBox 113">
                                <a:extLst>
                                  <a:ext uri="{FF2B5EF4-FFF2-40B4-BE49-F238E27FC236}">
                                    <a16:creationId xmlns:a16="http://schemas.microsoft.com/office/drawing/2014/main" id="{7968B559-AE94-40BD-9635-6C9152D074FC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2971800" y="2065850"/>
                                <a:ext cx="685800" cy="338554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1600" dirty="0">
                                    <a:latin typeface="Century Gothic" panose="020B0502020202020204" pitchFamily="34" charset="0"/>
                                  </a:rPr>
                                  <a:t>A</a:t>
                                </a:r>
                              </a:p>
                            </p:txBody>
                          </p:sp>
                          <p:sp>
                            <p:nvSpPr>
                              <p:cNvPr id="115" name="TextBox 114">
                                <a:extLst>
                                  <a:ext uri="{FF2B5EF4-FFF2-40B4-BE49-F238E27FC236}">
                                    <a16:creationId xmlns:a16="http://schemas.microsoft.com/office/drawing/2014/main" id="{6AAF0BFA-FCC7-45EE-BDD0-80109CA40E7E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2971800" y="2480846"/>
                                <a:ext cx="685800" cy="338554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1600" dirty="0">
                                    <a:latin typeface="Century Gothic" panose="020B0502020202020204" pitchFamily="34" charset="0"/>
                                  </a:rPr>
                                  <a:t>B</a:t>
                                </a:r>
                              </a:p>
                            </p:txBody>
                          </p:sp>
                          <p:sp>
                            <p:nvSpPr>
                              <p:cNvPr id="116" name="TextBox 115">
                                <a:extLst>
                                  <a:ext uri="{FF2B5EF4-FFF2-40B4-BE49-F238E27FC236}">
                                    <a16:creationId xmlns:a16="http://schemas.microsoft.com/office/drawing/2014/main" id="{9D1DE69B-CA42-482D-BD27-28C58BD3CF4E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2971800" y="2938046"/>
                                <a:ext cx="685800" cy="338554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1600" dirty="0">
                                    <a:latin typeface="Century Gothic" panose="020B0502020202020204" pitchFamily="34" charset="0"/>
                                  </a:rPr>
                                  <a:t>C</a:t>
                                </a:r>
                              </a:p>
                            </p:txBody>
                          </p:sp>
                          <p:sp>
                            <p:nvSpPr>
                              <p:cNvPr id="119" name="TextBox 118">
                                <a:extLst>
                                  <a:ext uri="{FF2B5EF4-FFF2-40B4-BE49-F238E27FC236}">
                                    <a16:creationId xmlns:a16="http://schemas.microsoft.com/office/drawing/2014/main" id="{578D4436-C42F-4B0D-90B5-30BA378A46FF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4724400" y="1524000"/>
                                <a:ext cx="685800" cy="338554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1600" dirty="0">
                                    <a:latin typeface="Century Gothic" panose="020B0502020202020204" pitchFamily="34" charset="0"/>
                                  </a:rPr>
                                  <a:t>C</a:t>
                                </a:r>
                              </a:p>
                            </p:txBody>
                          </p:sp>
                          <p:sp>
                            <p:nvSpPr>
                              <p:cNvPr id="120" name="TextBox 119">
                                <a:extLst>
                                  <a:ext uri="{FF2B5EF4-FFF2-40B4-BE49-F238E27FC236}">
                                    <a16:creationId xmlns:a16="http://schemas.microsoft.com/office/drawing/2014/main" id="{5330A438-6C9E-4FDE-B794-E0090ABB475C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5410200" y="1524000"/>
                                <a:ext cx="685800" cy="338554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1600" dirty="0">
                                    <a:latin typeface="Century Gothic" panose="020B0502020202020204" pitchFamily="34" charset="0"/>
                                  </a:rPr>
                                  <a:t>D</a:t>
                                </a:r>
                              </a:p>
                            </p:txBody>
                          </p:sp>
                          <p:sp>
                            <p:nvSpPr>
                              <p:cNvPr id="126" name="TextBox 125">
                                <a:extLst>
                                  <a:ext uri="{FF2B5EF4-FFF2-40B4-BE49-F238E27FC236}">
                                    <a16:creationId xmlns:a16="http://schemas.microsoft.com/office/drawing/2014/main" id="{ED5E3B0A-F087-40BF-B05E-004BA1EFF5FE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824068" y="2065608"/>
                                <a:ext cx="685800" cy="338554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sz="1600" dirty="0">
                                    <a:latin typeface="Century Gothic" panose="020B0502020202020204" pitchFamily="34" charset="0"/>
                                  </a:rPr>
                                  <a:t>A</a:t>
                                </a:r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</p:grpSp>
            </p:grp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16E98BB6-2796-47DB-AA4A-D59EB4556BDE}"/>
                    </a:ext>
                  </a:extLst>
                </p:cNvPr>
                <p:cNvSpPr txBox="1"/>
                <p:nvPr/>
              </p:nvSpPr>
              <p:spPr>
                <a:xfrm>
                  <a:off x="5715000" y="3124200"/>
                  <a:ext cx="6858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Century Gothic" panose="020B0502020202020204" pitchFamily="34" charset="0"/>
                    </a:rPr>
                    <a:t>s = 1</a:t>
                  </a: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2AE33012-1CD3-41DD-BAE0-E415106C3DB1}"/>
                    </a:ext>
                  </a:extLst>
                </p:cNvPr>
                <p:cNvSpPr txBox="1"/>
                <p:nvPr/>
              </p:nvSpPr>
              <p:spPr>
                <a:xfrm>
                  <a:off x="5715000" y="2667000"/>
                  <a:ext cx="6858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Century Gothic" panose="020B0502020202020204" pitchFamily="34" charset="0"/>
                    </a:rPr>
                    <a:t>s = 2</a:t>
                  </a:r>
                </a:p>
              </p:txBody>
            </p:sp>
          </p:grp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5569AC0-BB1A-4F23-9CED-EBD588C75F71}"/>
                  </a:ext>
                </a:extLst>
              </p:cNvPr>
              <p:cNvSpPr txBox="1"/>
              <p:nvPr/>
            </p:nvSpPr>
            <p:spPr>
              <a:xfrm>
                <a:off x="5715000" y="2209800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s = 3</a:t>
                </a:r>
              </a:p>
            </p:txBody>
          </p:sp>
        </p:grp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244A816-CA9C-4217-8837-0026E609D9C7}"/>
                </a:ext>
              </a:extLst>
            </p:cNvPr>
            <p:cNvSpPr/>
            <p:nvPr/>
          </p:nvSpPr>
          <p:spPr>
            <a:xfrm>
              <a:off x="1752600" y="1417638"/>
              <a:ext cx="3429000" cy="24685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77393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B2CF78DD-7EAC-45E9-8942-81122889CE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Example: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b="1" dirty="0">
                <a:latin typeface="Century Gothic" panose="020B0502020202020204" pitchFamily="34" charset="0"/>
              </a:rPr>
              <a:t>For optimal parenthesization: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A  B  C </a:t>
            </a:r>
            <a:r>
              <a:rPr lang="en-US" altLang="en-US" sz="16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|</a:t>
            </a:r>
            <a:r>
              <a:rPr lang="en-US" altLang="en-US" sz="1600" dirty="0">
                <a:latin typeface="Century Gothic" panose="020B0502020202020204" pitchFamily="34" charset="0"/>
              </a:rPr>
              <a:t> D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Century Gothic" panose="020B0502020202020204" pitchFamily="34" charset="0"/>
              </a:rPr>
              <a:t>Parenthesization is: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</a:t>
            </a:r>
            <a:r>
              <a:rPr lang="en-US" altLang="en-US" sz="1600" b="1" dirty="0">
                <a:latin typeface="Century Gothic" panose="020B0502020202020204" pitchFamily="34" charset="0"/>
              </a:rPr>
              <a:t>(</a:t>
            </a:r>
            <a:r>
              <a:rPr lang="en-US" altLang="en-US" sz="1600" dirty="0">
                <a:latin typeface="Century Gothic" panose="020B0502020202020204" pitchFamily="34" charset="0"/>
              </a:rPr>
              <a:t> A B C </a:t>
            </a:r>
            <a:r>
              <a:rPr lang="en-US" altLang="en-US" sz="1600" b="1" dirty="0">
                <a:latin typeface="Century Gothic" panose="020B0502020202020204" pitchFamily="34" charset="0"/>
              </a:rPr>
              <a:t>)</a:t>
            </a:r>
            <a:r>
              <a:rPr lang="en-US" altLang="en-US" sz="1600" dirty="0">
                <a:latin typeface="Century Gothic" panose="020B0502020202020204" pitchFamily="34" charset="0"/>
              </a:rPr>
              <a:t> D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  </a:t>
            </a:r>
          </a:p>
          <a:p>
            <a:pPr algn="just">
              <a:lnSpc>
                <a:spcPct val="150000"/>
              </a:lnSpc>
            </a:pPr>
            <a:endParaRPr lang="en-US" altLang="en-US" sz="1600" dirty="0">
              <a:latin typeface="Century Gothic" panose="020B0502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Chained Matrix Multiplication Problem</a:t>
            </a:r>
            <a:endParaRPr lang="en-US" altLang="en-US" dirty="0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D0285749-A5F0-4FF5-A6E2-8486F94C6422}"/>
              </a:ext>
            </a:extLst>
          </p:cNvPr>
          <p:cNvGrpSpPr/>
          <p:nvPr/>
        </p:nvGrpSpPr>
        <p:grpSpPr>
          <a:xfrm>
            <a:off x="5410200" y="1419664"/>
            <a:ext cx="3429000" cy="2468562"/>
            <a:chOff x="1752600" y="1417638"/>
            <a:chExt cx="3429000" cy="2468562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9A804C8F-EB0F-4A97-AFA9-ADC6CB2AD08F}"/>
                </a:ext>
              </a:extLst>
            </p:cNvPr>
            <p:cNvGrpSpPr/>
            <p:nvPr/>
          </p:nvGrpSpPr>
          <p:grpSpPr>
            <a:xfrm>
              <a:off x="1752600" y="1524000"/>
              <a:ext cx="3429000" cy="1938754"/>
              <a:chOff x="2971800" y="1524000"/>
              <a:chExt cx="3429000" cy="1938754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2192DBE7-8C4C-4E17-B9D2-43E996A2E661}"/>
                  </a:ext>
                </a:extLst>
              </p:cNvPr>
              <p:cNvGrpSpPr/>
              <p:nvPr/>
            </p:nvGrpSpPr>
            <p:grpSpPr>
              <a:xfrm>
                <a:off x="2971800" y="1524000"/>
                <a:ext cx="3429000" cy="1938754"/>
                <a:chOff x="2971800" y="1524000"/>
                <a:chExt cx="3429000" cy="1938754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9595CEC6-7591-41ED-8372-FEED09A921C5}"/>
                    </a:ext>
                  </a:extLst>
                </p:cNvPr>
                <p:cNvGrpSpPr/>
                <p:nvPr/>
              </p:nvGrpSpPr>
              <p:grpSpPr>
                <a:xfrm>
                  <a:off x="2971800" y="1524000"/>
                  <a:ext cx="3124200" cy="1752600"/>
                  <a:chOff x="2971800" y="1524000"/>
                  <a:chExt cx="3124200" cy="1752600"/>
                </a:xfrm>
              </p:grpSpPr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75E145DD-3F8A-4A82-BAA1-149CE701B701}"/>
                      </a:ext>
                    </a:extLst>
                  </p:cNvPr>
                  <p:cNvSpPr txBox="1"/>
                  <p:nvPr/>
                </p:nvSpPr>
                <p:spPr>
                  <a:xfrm>
                    <a:off x="5223804" y="2065850"/>
                    <a:ext cx="68580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>
                        <a:solidFill>
                          <a:srgbClr val="C00000"/>
                        </a:solidFill>
                        <a:latin typeface="Century Gothic" panose="020B0502020202020204" pitchFamily="34" charset="0"/>
                      </a:rPr>
                      <a:t>C</a:t>
                    </a:r>
                  </a:p>
                </p:txBody>
              </p:sp>
              <p:grpSp>
                <p:nvGrpSpPr>
                  <p:cNvPr id="103" name="Group 102">
                    <a:extLst>
                      <a:ext uri="{FF2B5EF4-FFF2-40B4-BE49-F238E27FC236}">
                        <a16:creationId xmlns:a16="http://schemas.microsoft.com/office/drawing/2014/main" id="{1058786E-A74D-4321-A7F7-118FF6E6FE18}"/>
                      </a:ext>
                    </a:extLst>
                  </p:cNvPr>
                  <p:cNvGrpSpPr/>
                  <p:nvPr/>
                </p:nvGrpSpPr>
                <p:grpSpPr>
                  <a:xfrm>
                    <a:off x="2971800" y="1524000"/>
                    <a:ext cx="3124200" cy="1752600"/>
                    <a:chOff x="2971800" y="1524000"/>
                    <a:chExt cx="3124200" cy="1752600"/>
                  </a:xfrm>
                </p:grpSpPr>
                <p:sp>
                  <p:nvSpPr>
                    <p:cNvPr id="104" name="TextBox 103">
                      <a:extLst>
                        <a:ext uri="{FF2B5EF4-FFF2-40B4-BE49-F238E27FC236}">
                          <a16:creationId xmlns:a16="http://schemas.microsoft.com/office/drawing/2014/main" id="{295E68F4-68D3-486F-AF5F-C93CB2E938B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09736" y="2486464"/>
                      <a:ext cx="68580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C</a:t>
                      </a:r>
                    </a:p>
                  </p:txBody>
                </p:sp>
                <p:grpSp>
                  <p:nvGrpSpPr>
                    <p:cNvPr id="105" name="Group 104">
                      <a:extLst>
                        <a:ext uri="{FF2B5EF4-FFF2-40B4-BE49-F238E27FC236}">
                          <a16:creationId xmlns:a16="http://schemas.microsoft.com/office/drawing/2014/main" id="{9ED52C43-C13A-4F6C-A5B4-AB3CD6F154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971800" y="1524000"/>
                      <a:ext cx="3124200" cy="1752600"/>
                      <a:chOff x="2971800" y="1524000"/>
                      <a:chExt cx="3124200" cy="1752600"/>
                    </a:xfrm>
                  </p:grpSpPr>
                  <p:sp>
                    <p:nvSpPr>
                      <p:cNvPr id="106" name="TextBox 105">
                        <a:extLst>
                          <a:ext uri="{FF2B5EF4-FFF2-40B4-BE49-F238E27FC236}">
                            <a16:creationId xmlns:a16="http://schemas.microsoft.com/office/drawing/2014/main" id="{06E672CF-C654-4A8D-ADD5-8AE5CA5EDD0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543864" y="2057642"/>
                        <a:ext cx="685800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600" dirty="0">
                            <a:latin typeface="Century Gothic" panose="020B0502020202020204" pitchFamily="34" charset="0"/>
                          </a:rPr>
                          <a:t>A</a:t>
                        </a:r>
                      </a:p>
                    </p:txBody>
                  </p:sp>
                  <p:grpSp>
                    <p:nvGrpSpPr>
                      <p:cNvPr id="107" name="Group 106">
                        <a:extLst>
                          <a:ext uri="{FF2B5EF4-FFF2-40B4-BE49-F238E27FC236}">
                            <a16:creationId xmlns:a16="http://schemas.microsoft.com/office/drawing/2014/main" id="{E4FE5EC2-20D7-4E58-A49D-17B0CCA7189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971800" y="1524000"/>
                        <a:ext cx="3124200" cy="1752600"/>
                        <a:chOff x="2971800" y="1524000"/>
                        <a:chExt cx="3124200" cy="1752600"/>
                      </a:xfrm>
                    </p:grpSpPr>
                    <p:sp>
                      <p:nvSpPr>
                        <p:cNvPr id="108" name="TextBox 107">
                          <a:extLst>
                            <a:ext uri="{FF2B5EF4-FFF2-40B4-BE49-F238E27FC236}">
                              <a16:creationId xmlns:a16="http://schemas.microsoft.com/office/drawing/2014/main" id="{9F9349C2-131B-4429-A900-9DABB6E1913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223804" y="2938046"/>
                          <a:ext cx="685800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1600" dirty="0">
                              <a:latin typeface="Century Gothic" panose="020B0502020202020204" pitchFamily="34" charset="0"/>
                            </a:rPr>
                            <a:t>C</a:t>
                          </a:r>
                        </a:p>
                      </p:txBody>
                    </p:sp>
                    <p:grpSp>
                      <p:nvGrpSpPr>
                        <p:cNvPr id="109" name="Group 108">
                          <a:extLst>
                            <a:ext uri="{FF2B5EF4-FFF2-40B4-BE49-F238E27FC236}">
                              <a16:creationId xmlns:a16="http://schemas.microsoft.com/office/drawing/2014/main" id="{17D9AAFB-6B34-4E09-AB0C-DBEE220682A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971800" y="1524000"/>
                          <a:ext cx="3124200" cy="1752600"/>
                          <a:chOff x="2971800" y="1524000"/>
                          <a:chExt cx="3124200" cy="1752600"/>
                        </a:xfrm>
                      </p:grpSpPr>
                      <p:sp>
                        <p:nvSpPr>
                          <p:cNvPr id="110" name="TextBox 109">
                            <a:extLst>
                              <a:ext uri="{FF2B5EF4-FFF2-40B4-BE49-F238E27FC236}">
                                <a16:creationId xmlns:a16="http://schemas.microsoft.com/office/drawing/2014/main" id="{8D493848-67DC-48AB-8873-39E4BEDDEF1C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4529796" y="2489054"/>
                            <a:ext cx="685800" cy="33855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600" dirty="0">
                                <a:latin typeface="Century Gothic" panose="020B0502020202020204" pitchFamily="34" charset="0"/>
                              </a:rPr>
                              <a:t>B</a:t>
                            </a:r>
                          </a:p>
                        </p:txBody>
                      </p:sp>
                      <p:grpSp>
                        <p:nvGrpSpPr>
                          <p:cNvPr id="111" name="Group 110">
                            <a:extLst>
                              <a:ext uri="{FF2B5EF4-FFF2-40B4-BE49-F238E27FC236}">
                                <a16:creationId xmlns:a16="http://schemas.microsoft.com/office/drawing/2014/main" id="{487E5F8C-9B9E-4B5C-B085-002701E61F5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971800" y="1524000"/>
                            <a:ext cx="3124200" cy="1752600"/>
                            <a:chOff x="2971800" y="1524000"/>
                            <a:chExt cx="3124200" cy="1752600"/>
                          </a:xfrm>
                        </p:grpSpPr>
                        <p:sp>
                          <p:nvSpPr>
                            <p:cNvPr id="112" name="TextBox 111">
                              <a:extLst>
                                <a:ext uri="{FF2B5EF4-FFF2-40B4-BE49-F238E27FC236}">
                                  <a16:creationId xmlns:a16="http://schemas.microsoft.com/office/drawing/2014/main" id="{D4416EE9-EC96-4DF9-A809-5BD2A835FA5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038600" y="1524000"/>
                              <a:ext cx="685800" cy="338554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sz="1600" dirty="0">
                                  <a:latin typeface="Century Gothic" panose="020B0502020202020204" pitchFamily="34" charset="0"/>
                                </a:rPr>
                                <a:t>B</a:t>
                              </a:r>
                            </a:p>
                          </p:txBody>
                        </p:sp>
                        <p:grpSp>
                          <p:nvGrpSpPr>
                            <p:cNvPr id="113" name="Group 112">
                              <a:extLst>
                                <a:ext uri="{FF2B5EF4-FFF2-40B4-BE49-F238E27FC236}">
                                  <a16:creationId xmlns:a16="http://schemas.microsoft.com/office/drawing/2014/main" id="{B5347475-9DEB-40D9-814C-8D0C21D857C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971800" y="1524000"/>
                              <a:ext cx="3124200" cy="1752600"/>
                              <a:chOff x="2971800" y="1524000"/>
                              <a:chExt cx="3124200" cy="1752600"/>
                            </a:xfrm>
                          </p:grpSpPr>
                          <p:sp>
                            <p:nvSpPr>
                              <p:cNvPr id="114" name="TextBox 113">
                                <a:extLst>
                                  <a:ext uri="{FF2B5EF4-FFF2-40B4-BE49-F238E27FC236}">
                                    <a16:creationId xmlns:a16="http://schemas.microsoft.com/office/drawing/2014/main" id="{7968B559-AE94-40BD-9635-6C9152D074FC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2971800" y="2065850"/>
                                <a:ext cx="685800" cy="338554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1600" dirty="0">
                                    <a:latin typeface="Century Gothic" panose="020B0502020202020204" pitchFamily="34" charset="0"/>
                                  </a:rPr>
                                  <a:t>A</a:t>
                                </a:r>
                              </a:p>
                            </p:txBody>
                          </p:sp>
                          <p:sp>
                            <p:nvSpPr>
                              <p:cNvPr id="115" name="TextBox 114">
                                <a:extLst>
                                  <a:ext uri="{FF2B5EF4-FFF2-40B4-BE49-F238E27FC236}">
                                    <a16:creationId xmlns:a16="http://schemas.microsoft.com/office/drawing/2014/main" id="{6AAF0BFA-FCC7-45EE-BDD0-80109CA40E7E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2971800" y="2480846"/>
                                <a:ext cx="685800" cy="338554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1600" dirty="0">
                                    <a:latin typeface="Century Gothic" panose="020B0502020202020204" pitchFamily="34" charset="0"/>
                                  </a:rPr>
                                  <a:t>B</a:t>
                                </a:r>
                              </a:p>
                            </p:txBody>
                          </p:sp>
                          <p:sp>
                            <p:nvSpPr>
                              <p:cNvPr id="116" name="TextBox 115">
                                <a:extLst>
                                  <a:ext uri="{FF2B5EF4-FFF2-40B4-BE49-F238E27FC236}">
                                    <a16:creationId xmlns:a16="http://schemas.microsoft.com/office/drawing/2014/main" id="{9D1DE69B-CA42-482D-BD27-28C58BD3CF4E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2971800" y="2938046"/>
                                <a:ext cx="685800" cy="338554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1600" dirty="0">
                                    <a:latin typeface="Century Gothic" panose="020B0502020202020204" pitchFamily="34" charset="0"/>
                                  </a:rPr>
                                  <a:t>C</a:t>
                                </a:r>
                              </a:p>
                            </p:txBody>
                          </p:sp>
                          <p:sp>
                            <p:nvSpPr>
                              <p:cNvPr id="119" name="TextBox 118">
                                <a:extLst>
                                  <a:ext uri="{FF2B5EF4-FFF2-40B4-BE49-F238E27FC236}">
                                    <a16:creationId xmlns:a16="http://schemas.microsoft.com/office/drawing/2014/main" id="{578D4436-C42F-4B0D-90B5-30BA378A46FF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4724400" y="1524000"/>
                                <a:ext cx="685800" cy="338554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1600" dirty="0">
                                    <a:latin typeface="Century Gothic" panose="020B0502020202020204" pitchFamily="34" charset="0"/>
                                  </a:rPr>
                                  <a:t>C</a:t>
                                </a:r>
                              </a:p>
                            </p:txBody>
                          </p:sp>
                          <p:sp>
                            <p:nvSpPr>
                              <p:cNvPr id="120" name="TextBox 119">
                                <a:extLst>
                                  <a:ext uri="{FF2B5EF4-FFF2-40B4-BE49-F238E27FC236}">
                                    <a16:creationId xmlns:a16="http://schemas.microsoft.com/office/drawing/2014/main" id="{5330A438-6C9E-4FDE-B794-E0090ABB475C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5410200" y="1524000"/>
                                <a:ext cx="685800" cy="338554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1600" dirty="0">
                                    <a:latin typeface="Century Gothic" panose="020B0502020202020204" pitchFamily="34" charset="0"/>
                                  </a:rPr>
                                  <a:t>D</a:t>
                                </a:r>
                              </a:p>
                            </p:txBody>
                          </p:sp>
                          <p:sp>
                            <p:nvSpPr>
                              <p:cNvPr id="126" name="TextBox 125">
                                <a:extLst>
                                  <a:ext uri="{FF2B5EF4-FFF2-40B4-BE49-F238E27FC236}">
                                    <a16:creationId xmlns:a16="http://schemas.microsoft.com/office/drawing/2014/main" id="{ED5E3B0A-F087-40BF-B05E-004BA1EFF5FE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824068" y="2065608"/>
                                <a:ext cx="685800" cy="338554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sz="1600" dirty="0">
                                    <a:latin typeface="Century Gothic" panose="020B0502020202020204" pitchFamily="34" charset="0"/>
                                  </a:rPr>
                                  <a:t>A</a:t>
                                </a:r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</p:grpSp>
            </p:grp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16E98BB6-2796-47DB-AA4A-D59EB4556BDE}"/>
                    </a:ext>
                  </a:extLst>
                </p:cNvPr>
                <p:cNvSpPr txBox="1"/>
                <p:nvPr/>
              </p:nvSpPr>
              <p:spPr>
                <a:xfrm>
                  <a:off x="5715000" y="3124200"/>
                  <a:ext cx="6858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Century Gothic" panose="020B0502020202020204" pitchFamily="34" charset="0"/>
                    </a:rPr>
                    <a:t>s = 1</a:t>
                  </a: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2AE33012-1CD3-41DD-BAE0-E415106C3DB1}"/>
                    </a:ext>
                  </a:extLst>
                </p:cNvPr>
                <p:cNvSpPr txBox="1"/>
                <p:nvPr/>
              </p:nvSpPr>
              <p:spPr>
                <a:xfrm>
                  <a:off x="5715000" y="2667000"/>
                  <a:ext cx="6858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Century Gothic" panose="020B0502020202020204" pitchFamily="34" charset="0"/>
                    </a:rPr>
                    <a:t>s = 2</a:t>
                  </a:r>
                </a:p>
              </p:txBody>
            </p:sp>
          </p:grp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5569AC0-BB1A-4F23-9CED-EBD588C75F71}"/>
                  </a:ext>
                </a:extLst>
              </p:cNvPr>
              <p:cNvSpPr txBox="1"/>
              <p:nvPr/>
            </p:nvSpPr>
            <p:spPr>
              <a:xfrm>
                <a:off x="5715000" y="2209800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s = 3</a:t>
                </a:r>
              </a:p>
            </p:txBody>
          </p:sp>
        </p:grp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244A816-CA9C-4217-8837-0026E609D9C7}"/>
                </a:ext>
              </a:extLst>
            </p:cNvPr>
            <p:cNvSpPr/>
            <p:nvPr/>
          </p:nvSpPr>
          <p:spPr>
            <a:xfrm>
              <a:off x="1752600" y="1417638"/>
              <a:ext cx="3429000" cy="24685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07604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B2CF78DD-7EAC-45E9-8942-81122889CE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Example: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b="1" dirty="0">
                <a:latin typeface="Century Gothic" panose="020B0502020202020204" pitchFamily="34" charset="0"/>
              </a:rPr>
              <a:t>For optimal parenthesization: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A </a:t>
            </a:r>
            <a:r>
              <a:rPr lang="en-US" altLang="en-US" sz="1600" b="1" dirty="0">
                <a:solidFill>
                  <a:srgbClr val="00B0F0"/>
                </a:solidFill>
                <a:latin typeface="Century Gothic" panose="020B0502020202020204" pitchFamily="34" charset="0"/>
              </a:rPr>
              <a:t>|</a:t>
            </a:r>
            <a:r>
              <a:rPr lang="en-US" altLang="en-US" sz="1600" dirty="0">
                <a:latin typeface="Century Gothic" panose="020B0502020202020204" pitchFamily="34" charset="0"/>
              </a:rPr>
              <a:t> B  C </a:t>
            </a:r>
            <a:r>
              <a:rPr lang="en-US" altLang="en-US" sz="16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|</a:t>
            </a:r>
            <a:r>
              <a:rPr lang="en-US" altLang="en-US" sz="1600" dirty="0">
                <a:latin typeface="Century Gothic" panose="020B0502020202020204" pitchFamily="34" charset="0"/>
              </a:rPr>
              <a:t> D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Century Gothic" panose="020B0502020202020204" pitchFamily="34" charset="0"/>
              </a:rPr>
              <a:t>Parenthesization is: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( A </a:t>
            </a:r>
            <a:r>
              <a:rPr lang="en-US" altLang="en-US" sz="1600" b="1" dirty="0">
                <a:latin typeface="Century Gothic" panose="020B0502020202020204" pitchFamily="34" charset="0"/>
              </a:rPr>
              <a:t>(</a:t>
            </a:r>
            <a:r>
              <a:rPr lang="en-US" altLang="en-US" sz="1600" dirty="0">
                <a:latin typeface="Century Gothic" panose="020B0502020202020204" pitchFamily="34" charset="0"/>
              </a:rPr>
              <a:t> B C </a:t>
            </a:r>
            <a:r>
              <a:rPr lang="en-US" altLang="en-US" sz="1600" b="1" dirty="0">
                <a:latin typeface="Century Gothic" panose="020B0502020202020204" pitchFamily="34" charset="0"/>
              </a:rPr>
              <a:t>)</a:t>
            </a:r>
            <a:r>
              <a:rPr lang="en-US" altLang="en-US" sz="1600" dirty="0">
                <a:latin typeface="Century Gothic" panose="020B0502020202020204" pitchFamily="34" charset="0"/>
              </a:rPr>
              <a:t> ) D .</a:t>
            </a:r>
          </a:p>
          <a:p>
            <a:pPr algn="just">
              <a:lnSpc>
                <a:spcPct val="150000"/>
              </a:lnSpc>
            </a:pPr>
            <a:endParaRPr lang="en-US" altLang="en-US" sz="1600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  </a:t>
            </a:r>
          </a:p>
          <a:p>
            <a:pPr algn="just">
              <a:lnSpc>
                <a:spcPct val="150000"/>
              </a:lnSpc>
            </a:pPr>
            <a:endParaRPr lang="en-US" altLang="en-US" sz="1600" dirty="0">
              <a:latin typeface="Century Gothic" panose="020B0502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Chained Matrix Multiplication Problem</a:t>
            </a:r>
            <a:endParaRPr lang="en-US" altLang="en-US" dirty="0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D0285749-A5F0-4FF5-A6E2-8486F94C6422}"/>
              </a:ext>
            </a:extLst>
          </p:cNvPr>
          <p:cNvGrpSpPr/>
          <p:nvPr/>
        </p:nvGrpSpPr>
        <p:grpSpPr>
          <a:xfrm>
            <a:off x="5410200" y="1419664"/>
            <a:ext cx="3429000" cy="2468562"/>
            <a:chOff x="1752600" y="1417638"/>
            <a:chExt cx="3429000" cy="2468562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9A804C8F-EB0F-4A97-AFA9-ADC6CB2AD08F}"/>
                </a:ext>
              </a:extLst>
            </p:cNvPr>
            <p:cNvGrpSpPr/>
            <p:nvPr/>
          </p:nvGrpSpPr>
          <p:grpSpPr>
            <a:xfrm>
              <a:off x="1752600" y="1524000"/>
              <a:ext cx="3429000" cy="1938754"/>
              <a:chOff x="2971800" y="1524000"/>
              <a:chExt cx="3429000" cy="1938754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2192DBE7-8C4C-4E17-B9D2-43E996A2E661}"/>
                  </a:ext>
                </a:extLst>
              </p:cNvPr>
              <p:cNvGrpSpPr/>
              <p:nvPr/>
            </p:nvGrpSpPr>
            <p:grpSpPr>
              <a:xfrm>
                <a:off x="2971800" y="1524000"/>
                <a:ext cx="3429000" cy="1938754"/>
                <a:chOff x="2971800" y="1524000"/>
                <a:chExt cx="3429000" cy="1938754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9595CEC6-7591-41ED-8372-FEED09A921C5}"/>
                    </a:ext>
                  </a:extLst>
                </p:cNvPr>
                <p:cNvGrpSpPr/>
                <p:nvPr/>
              </p:nvGrpSpPr>
              <p:grpSpPr>
                <a:xfrm>
                  <a:off x="2971800" y="1524000"/>
                  <a:ext cx="3124200" cy="1752600"/>
                  <a:chOff x="2971800" y="1524000"/>
                  <a:chExt cx="3124200" cy="1752600"/>
                </a:xfrm>
              </p:grpSpPr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75E145DD-3F8A-4A82-BAA1-149CE701B701}"/>
                      </a:ext>
                    </a:extLst>
                  </p:cNvPr>
                  <p:cNvSpPr txBox="1"/>
                  <p:nvPr/>
                </p:nvSpPr>
                <p:spPr>
                  <a:xfrm>
                    <a:off x="5223804" y="2065850"/>
                    <a:ext cx="68580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>
                        <a:solidFill>
                          <a:srgbClr val="C00000"/>
                        </a:solidFill>
                        <a:latin typeface="Century Gothic" panose="020B0502020202020204" pitchFamily="34" charset="0"/>
                      </a:rPr>
                      <a:t>C</a:t>
                    </a:r>
                  </a:p>
                </p:txBody>
              </p:sp>
              <p:grpSp>
                <p:nvGrpSpPr>
                  <p:cNvPr id="103" name="Group 102">
                    <a:extLst>
                      <a:ext uri="{FF2B5EF4-FFF2-40B4-BE49-F238E27FC236}">
                        <a16:creationId xmlns:a16="http://schemas.microsoft.com/office/drawing/2014/main" id="{1058786E-A74D-4321-A7F7-118FF6E6FE18}"/>
                      </a:ext>
                    </a:extLst>
                  </p:cNvPr>
                  <p:cNvGrpSpPr/>
                  <p:nvPr/>
                </p:nvGrpSpPr>
                <p:grpSpPr>
                  <a:xfrm>
                    <a:off x="2971800" y="1524000"/>
                    <a:ext cx="3124200" cy="1752600"/>
                    <a:chOff x="2971800" y="1524000"/>
                    <a:chExt cx="3124200" cy="1752600"/>
                  </a:xfrm>
                </p:grpSpPr>
                <p:sp>
                  <p:nvSpPr>
                    <p:cNvPr id="104" name="TextBox 103">
                      <a:extLst>
                        <a:ext uri="{FF2B5EF4-FFF2-40B4-BE49-F238E27FC236}">
                          <a16:creationId xmlns:a16="http://schemas.microsoft.com/office/drawing/2014/main" id="{295E68F4-68D3-486F-AF5F-C93CB2E938B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09736" y="2486464"/>
                      <a:ext cx="68580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C</a:t>
                      </a:r>
                    </a:p>
                  </p:txBody>
                </p:sp>
                <p:grpSp>
                  <p:nvGrpSpPr>
                    <p:cNvPr id="105" name="Group 104">
                      <a:extLst>
                        <a:ext uri="{FF2B5EF4-FFF2-40B4-BE49-F238E27FC236}">
                          <a16:creationId xmlns:a16="http://schemas.microsoft.com/office/drawing/2014/main" id="{9ED52C43-C13A-4F6C-A5B4-AB3CD6F154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971800" y="1524000"/>
                      <a:ext cx="3124200" cy="1752600"/>
                      <a:chOff x="2971800" y="1524000"/>
                      <a:chExt cx="3124200" cy="1752600"/>
                    </a:xfrm>
                  </p:grpSpPr>
                  <p:sp>
                    <p:nvSpPr>
                      <p:cNvPr id="106" name="TextBox 105">
                        <a:extLst>
                          <a:ext uri="{FF2B5EF4-FFF2-40B4-BE49-F238E27FC236}">
                            <a16:creationId xmlns:a16="http://schemas.microsoft.com/office/drawing/2014/main" id="{06E672CF-C654-4A8D-ADD5-8AE5CA5EDD0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543864" y="2057642"/>
                        <a:ext cx="685800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600" b="1" dirty="0">
                            <a:solidFill>
                              <a:srgbClr val="00B0F0"/>
                            </a:solidFill>
                            <a:latin typeface="Century Gothic" panose="020B0502020202020204" pitchFamily="34" charset="0"/>
                          </a:rPr>
                          <a:t>A</a:t>
                        </a:r>
                      </a:p>
                    </p:txBody>
                  </p:sp>
                  <p:grpSp>
                    <p:nvGrpSpPr>
                      <p:cNvPr id="107" name="Group 106">
                        <a:extLst>
                          <a:ext uri="{FF2B5EF4-FFF2-40B4-BE49-F238E27FC236}">
                            <a16:creationId xmlns:a16="http://schemas.microsoft.com/office/drawing/2014/main" id="{E4FE5EC2-20D7-4E58-A49D-17B0CCA7189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971800" y="1524000"/>
                        <a:ext cx="3124200" cy="1752600"/>
                        <a:chOff x="2971800" y="1524000"/>
                        <a:chExt cx="3124200" cy="1752600"/>
                      </a:xfrm>
                    </p:grpSpPr>
                    <p:sp>
                      <p:nvSpPr>
                        <p:cNvPr id="108" name="TextBox 107">
                          <a:extLst>
                            <a:ext uri="{FF2B5EF4-FFF2-40B4-BE49-F238E27FC236}">
                              <a16:creationId xmlns:a16="http://schemas.microsoft.com/office/drawing/2014/main" id="{9F9349C2-131B-4429-A900-9DABB6E1913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223804" y="2938046"/>
                          <a:ext cx="685800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1600" dirty="0">
                              <a:latin typeface="Century Gothic" panose="020B0502020202020204" pitchFamily="34" charset="0"/>
                            </a:rPr>
                            <a:t>C</a:t>
                          </a:r>
                        </a:p>
                      </p:txBody>
                    </p:sp>
                    <p:grpSp>
                      <p:nvGrpSpPr>
                        <p:cNvPr id="109" name="Group 108">
                          <a:extLst>
                            <a:ext uri="{FF2B5EF4-FFF2-40B4-BE49-F238E27FC236}">
                              <a16:creationId xmlns:a16="http://schemas.microsoft.com/office/drawing/2014/main" id="{17D9AAFB-6B34-4E09-AB0C-DBEE220682A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971800" y="1524000"/>
                          <a:ext cx="3124200" cy="1752600"/>
                          <a:chOff x="2971800" y="1524000"/>
                          <a:chExt cx="3124200" cy="1752600"/>
                        </a:xfrm>
                      </p:grpSpPr>
                      <p:sp>
                        <p:nvSpPr>
                          <p:cNvPr id="110" name="TextBox 109">
                            <a:extLst>
                              <a:ext uri="{FF2B5EF4-FFF2-40B4-BE49-F238E27FC236}">
                                <a16:creationId xmlns:a16="http://schemas.microsoft.com/office/drawing/2014/main" id="{8D493848-67DC-48AB-8873-39E4BEDDEF1C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4529796" y="2489054"/>
                            <a:ext cx="685800" cy="33855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600" dirty="0">
                                <a:latin typeface="Century Gothic" panose="020B0502020202020204" pitchFamily="34" charset="0"/>
                              </a:rPr>
                              <a:t>B</a:t>
                            </a:r>
                          </a:p>
                        </p:txBody>
                      </p:sp>
                      <p:grpSp>
                        <p:nvGrpSpPr>
                          <p:cNvPr id="111" name="Group 110">
                            <a:extLst>
                              <a:ext uri="{FF2B5EF4-FFF2-40B4-BE49-F238E27FC236}">
                                <a16:creationId xmlns:a16="http://schemas.microsoft.com/office/drawing/2014/main" id="{487E5F8C-9B9E-4B5C-B085-002701E61F5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971800" y="1524000"/>
                            <a:ext cx="3124200" cy="1752600"/>
                            <a:chOff x="2971800" y="1524000"/>
                            <a:chExt cx="3124200" cy="1752600"/>
                          </a:xfrm>
                        </p:grpSpPr>
                        <p:sp>
                          <p:nvSpPr>
                            <p:cNvPr id="112" name="TextBox 111">
                              <a:extLst>
                                <a:ext uri="{FF2B5EF4-FFF2-40B4-BE49-F238E27FC236}">
                                  <a16:creationId xmlns:a16="http://schemas.microsoft.com/office/drawing/2014/main" id="{D4416EE9-EC96-4DF9-A809-5BD2A835FA5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038600" y="1524000"/>
                              <a:ext cx="685800" cy="338554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sz="1600" dirty="0">
                                  <a:latin typeface="Century Gothic" panose="020B0502020202020204" pitchFamily="34" charset="0"/>
                                </a:rPr>
                                <a:t>B</a:t>
                              </a:r>
                            </a:p>
                          </p:txBody>
                        </p:sp>
                        <p:grpSp>
                          <p:nvGrpSpPr>
                            <p:cNvPr id="113" name="Group 112">
                              <a:extLst>
                                <a:ext uri="{FF2B5EF4-FFF2-40B4-BE49-F238E27FC236}">
                                  <a16:creationId xmlns:a16="http://schemas.microsoft.com/office/drawing/2014/main" id="{B5347475-9DEB-40D9-814C-8D0C21D857C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971800" y="1524000"/>
                              <a:ext cx="3124200" cy="1752600"/>
                              <a:chOff x="2971800" y="1524000"/>
                              <a:chExt cx="3124200" cy="1752600"/>
                            </a:xfrm>
                          </p:grpSpPr>
                          <p:sp>
                            <p:nvSpPr>
                              <p:cNvPr id="114" name="TextBox 113">
                                <a:extLst>
                                  <a:ext uri="{FF2B5EF4-FFF2-40B4-BE49-F238E27FC236}">
                                    <a16:creationId xmlns:a16="http://schemas.microsoft.com/office/drawing/2014/main" id="{7968B559-AE94-40BD-9635-6C9152D074FC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2971800" y="2065850"/>
                                <a:ext cx="685800" cy="338554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1600" dirty="0">
                                    <a:latin typeface="Century Gothic" panose="020B0502020202020204" pitchFamily="34" charset="0"/>
                                  </a:rPr>
                                  <a:t>A</a:t>
                                </a:r>
                              </a:p>
                            </p:txBody>
                          </p:sp>
                          <p:sp>
                            <p:nvSpPr>
                              <p:cNvPr id="115" name="TextBox 114">
                                <a:extLst>
                                  <a:ext uri="{FF2B5EF4-FFF2-40B4-BE49-F238E27FC236}">
                                    <a16:creationId xmlns:a16="http://schemas.microsoft.com/office/drawing/2014/main" id="{6AAF0BFA-FCC7-45EE-BDD0-80109CA40E7E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2971800" y="2480846"/>
                                <a:ext cx="685800" cy="338554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1600" dirty="0">
                                    <a:latin typeface="Century Gothic" panose="020B0502020202020204" pitchFamily="34" charset="0"/>
                                  </a:rPr>
                                  <a:t>B</a:t>
                                </a:r>
                              </a:p>
                            </p:txBody>
                          </p:sp>
                          <p:sp>
                            <p:nvSpPr>
                              <p:cNvPr id="116" name="TextBox 115">
                                <a:extLst>
                                  <a:ext uri="{FF2B5EF4-FFF2-40B4-BE49-F238E27FC236}">
                                    <a16:creationId xmlns:a16="http://schemas.microsoft.com/office/drawing/2014/main" id="{9D1DE69B-CA42-482D-BD27-28C58BD3CF4E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2971800" y="2938046"/>
                                <a:ext cx="685800" cy="338554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1600" dirty="0">
                                    <a:latin typeface="Century Gothic" panose="020B0502020202020204" pitchFamily="34" charset="0"/>
                                  </a:rPr>
                                  <a:t>C</a:t>
                                </a:r>
                              </a:p>
                            </p:txBody>
                          </p:sp>
                          <p:sp>
                            <p:nvSpPr>
                              <p:cNvPr id="119" name="TextBox 118">
                                <a:extLst>
                                  <a:ext uri="{FF2B5EF4-FFF2-40B4-BE49-F238E27FC236}">
                                    <a16:creationId xmlns:a16="http://schemas.microsoft.com/office/drawing/2014/main" id="{578D4436-C42F-4B0D-90B5-30BA378A46FF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4724400" y="1524000"/>
                                <a:ext cx="685800" cy="338554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1600" dirty="0">
                                    <a:latin typeface="Century Gothic" panose="020B0502020202020204" pitchFamily="34" charset="0"/>
                                  </a:rPr>
                                  <a:t>C</a:t>
                                </a:r>
                              </a:p>
                            </p:txBody>
                          </p:sp>
                          <p:sp>
                            <p:nvSpPr>
                              <p:cNvPr id="120" name="TextBox 119">
                                <a:extLst>
                                  <a:ext uri="{FF2B5EF4-FFF2-40B4-BE49-F238E27FC236}">
                                    <a16:creationId xmlns:a16="http://schemas.microsoft.com/office/drawing/2014/main" id="{5330A438-6C9E-4FDE-B794-E0090ABB475C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5410200" y="1524000"/>
                                <a:ext cx="685800" cy="338554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1600" dirty="0">
                                    <a:latin typeface="Century Gothic" panose="020B0502020202020204" pitchFamily="34" charset="0"/>
                                  </a:rPr>
                                  <a:t>D</a:t>
                                </a:r>
                              </a:p>
                            </p:txBody>
                          </p:sp>
                          <p:sp>
                            <p:nvSpPr>
                              <p:cNvPr id="126" name="TextBox 125">
                                <a:extLst>
                                  <a:ext uri="{FF2B5EF4-FFF2-40B4-BE49-F238E27FC236}">
                                    <a16:creationId xmlns:a16="http://schemas.microsoft.com/office/drawing/2014/main" id="{ED5E3B0A-F087-40BF-B05E-004BA1EFF5FE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824068" y="2065608"/>
                                <a:ext cx="685800" cy="338554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sz="1600" dirty="0">
                                    <a:latin typeface="Century Gothic" panose="020B0502020202020204" pitchFamily="34" charset="0"/>
                                  </a:rPr>
                                  <a:t>A</a:t>
                                </a:r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</p:grpSp>
            </p:grp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16E98BB6-2796-47DB-AA4A-D59EB4556BDE}"/>
                    </a:ext>
                  </a:extLst>
                </p:cNvPr>
                <p:cNvSpPr txBox="1"/>
                <p:nvPr/>
              </p:nvSpPr>
              <p:spPr>
                <a:xfrm>
                  <a:off x="5715000" y="3124200"/>
                  <a:ext cx="6858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Century Gothic" panose="020B0502020202020204" pitchFamily="34" charset="0"/>
                    </a:rPr>
                    <a:t>s = 1</a:t>
                  </a: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2AE33012-1CD3-41DD-BAE0-E415106C3DB1}"/>
                    </a:ext>
                  </a:extLst>
                </p:cNvPr>
                <p:cNvSpPr txBox="1"/>
                <p:nvPr/>
              </p:nvSpPr>
              <p:spPr>
                <a:xfrm>
                  <a:off x="5715000" y="2667000"/>
                  <a:ext cx="6858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Century Gothic" panose="020B0502020202020204" pitchFamily="34" charset="0"/>
                    </a:rPr>
                    <a:t>s = 2</a:t>
                  </a:r>
                </a:p>
              </p:txBody>
            </p:sp>
          </p:grp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5569AC0-BB1A-4F23-9CED-EBD588C75F71}"/>
                  </a:ext>
                </a:extLst>
              </p:cNvPr>
              <p:cNvSpPr txBox="1"/>
              <p:nvPr/>
            </p:nvSpPr>
            <p:spPr>
              <a:xfrm>
                <a:off x="5715000" y="2209800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s = 3</a:t>
                </a:r>
              </a:p>
            </p:txBody>
          </p:sp>
        </p:grp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244A816-CA9C-4217-8837-0026E609D9C7}"/>
                </a:ext>
              </a:extLst>
            </p:cNvPr>
            <p:cNvSpPr/>
            <p:nvPr/>
          </p:nvSpPr>
          <p:spPr>
            <a:xfrm>
              <a:off x="1752600" y="1417638"/>
              <a:ext cx="3429000" cy="24685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90177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B2CF78DD-7EAC-45E9-8942-81122889CE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Example: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b="1" dirty="0">
                <a:latin typeface="Century Gothic" panose="020B0502020202020204" pitchFamily="34" charset="0"/>
              </a:rPr>
              <a:t>For optimal parenthesization: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A </a:t>
            </a:r>
            <a:r>
              <a:rPr lang="en-US" altLang="en-US" sz="1600" b="1" dirty="0">
                <a:solidFill>
                  <a:srgbClr val="00B0F0"/>
                </a:solidFill>
                <a:latin typeface="Century Gothic" panose="020B0502020202020204" pitchFamily="34" charset="0"/>
              </a:rPr>
              <a:t>|</a:t>
            </a:r>
            <a:r>
              <a:rPr lang="en-US" altLang="en-US" sz="1600" dirty="0">
                <a:latin typeface="Century Gothic" panose="020B0502020202020204" pitchFamily="34" charset="0"/>
              </a:rPr>
              <a:t> B  C </a:t>
            </a:r>
            <a:r>
              <a:rPr lang="en-US" altLang="en-US" sz="16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|</a:t>
            </a:r>
            <a:r>
              <a:rPr lang="en-US" altLang="en-US" sz="1600" dirty="0">
                <a:latin typeface="Century Gothic" panose="020B0502020202020204" pitchFamily="34" charset="0"/>
              </a:rPr>
              <a:t> D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Century Gothic" panose="020B0502020202020204" pitchFamily="34" charset="0"/>
              </a:rPr>
              <a:t>Therefore, the optimal parenthesization is: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</a:t>
            </a:r>
            <a:r>
              <a:rPr lang="en-US" altLang="en-US" sz="1600" b="1" dirty="0">
                <a:latin typeface="Century Gothic" panose="020B0502020202020204" pitchFamily="34" charset="0"/>
              </a:rPr>
              <a:t> ( A ( B C ) ) D.</a:t>
            </a:r>
          </a:p>
          <a:p>
            <a:pPr algn="just">
              <a:lnSpc>
                <a:spcPct val="150000"/>
              </a:lnSpc>
            </a:pPr>
            <a:endParaRPr lang="en-US" altLang="en-US" sz="1600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  </a:t>
            </a:r>
          </a:p>
          <a:p>
            <a:pPr algn="just">
              <a:lnSpc>
                <a:spcPct val="150000"/>
              </a:lnSpc>
            </a:pPr>
            <a:endParaRPr lang="en-US" altLang="en-US" sz="1600" dirty="0">
              <a:latin typeface="Century Gothic" panose="020B0502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Chained Matrix Multiplication Problem</a:t>
            </a:r>
            <a:endParaRPr lang="en-US" altLang="en-US" dirty="0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D0285749-A5F0-4FF5-A6E2-8486F94C6422}"/>
              </a:ext>
            </a:extLst>
          </p:cNvPr>
          <p:cNvGrpSpPr/>
          <p:nvPr/>
        </p:nvGrpSpPr>
        <p:grpSpPr>
          <a:xfrm>
            <a:off x="5410200" y="1419664"/>
            <a:ext cx="3429000" cy="2468562"/>
            <a:chOff x="1752600" y="1417638"/>
            <a:chExt cx="3429000" cy="2468562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9A804C8F-EB0F-4A97-AFA9-ADC6CB2AD08F}"/>
                </a:ext>
              </a:extLst>
            </p:cNvPr>
            <p:cNvGrpSpPr/>
            <p:nvPr/>
          </p:nvGrpSpPr>
          <p:grpSpPr>
            <a:xfrm>
              <a:off x="1752600" y="1524000"/>
              <a:ext cx="3429000" cy="1938754"/>
              <a:chOff x="2971800" y="1524000"/>
              <a:chExt cx="3429000" cy="1938754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2192DBE7-8C4C-4E17-B9D2-43E996A2E661}"/>
                  </a:ext>
                </a:extLst>
              </p:cNvPr>
              <p:cNvGrpSpPr/>
              <p:nvPr/>
            </p:nvGrpSpPr>
            <p:grpSpPr>
              <a:xfrm>
                <a:off x="2971800" y="1524000"/>
                <a:ext cx="3429000" cy="1938754"/>
                <a:chOff x="2971800" y="1524000"/>
                <a:chExt cx="3429000" cy="1938754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9595CEC6-7591-41ED-8372-FEED09A921C5}"/>
                    </a:ext>
                  </a:extLst>
                </p:cNvPr>
                <p:cNvGrpSpPr/>
                <p:nvPr/>
              </p:nvGrpSpPr>
              <p:grpSpPr>
                <a:xfrm>
                  <a:off x="2971800" y="1524000"/>
                  <a:ext cx="3124200" cy="1752600"/>
                  <a:chOff x="2971800" y="1524000"/>
                  <a:chExt cx="3124200" cy="1752600"/>
                </a:xfrm>
              </p:grpSpPr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75E145DD-3F8A-4A82-BAA1-149CE701B701}"/>
                      </a:ext>
                    </a:extLst>
                  </p:cNvPr>
                  <p:cNvSpPr txBox="1"/>
                  <p:nvPr/>
                </p:nvSpPr>
                <p:spPr>
                  <a:xfrm>
                    <a:off x="5223804" y="2065850"/>
                    <a:ext cx="68580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>
                        <a:solidFill>
                          <a:srgbClr val="C00000"/>
                        </a:solidFill>
                        <a:latin typeface="Century Gothic" panose="020B0502020202020204" pitchFamily="34" charset="0"/>
                      </a:rPr>
                      <a:t>C</a:t>
                    </a:r>
                  </a:p>
                </p:txBody>
              </p:sp>
              <p:grpSp>
                <p:nvGrpSpPr>
                  <p:cNvPr id="103" name="Group 102">
                    <a:extLst>
                      <a:ext uri="{FF2B5EF4-FFF2-40B4-BE49-F238E27FC236}">
                        <a16:creationId xmlns:a16="http://schemas.microsoft.com/office/drawing/2014/main" id="{1058786E-A74D-4321-A7F7-118FF6E6FE18}"/>
                      </a:ext>
                    </a:extLst>
                  </p:cNvPr>
                  <p:cNvGrpSpPr/>
                  <p:nvPr/>
                </p:nvGrpSpPr>
                <p:grpSpPr>
                  <a:xfrm>
                    <a:off x="2971800" y="1524000"/>
                    <a:ext cx="3124200" cy="1752600"/>
                    <a:chOff x="2971800" y="1524000"/>
                    <a:chExt cx="3124200" cy="1752600"/>
                  </a:xfrm>
                </p:grpSpPr>
                <p:sp>
                  <p:nvSpPr>
                    <p:cNvPr id="104" name="TextBox 103">
                      <a:extLst>
                        <a:ext uri="{FF2B5EF4-FFF2-40B4-BE49-F238E27FC236}">
                          <a16:creationId xmlns:a16="http://schemas.microsoft.com/office/drawing/2014/main" id="{295E68F4-68D3-486F-AF5F-C93CB2E938B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09736" y="2486464"/>
                      <a:ext cx="68580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C</a:t>
                      </a:r>
                    </a:p>
                  </p:txBody>
                </p:sp>
                <p:grpSp>
                  <p:nvGrpSpPr>
                    <p:cNvPr id="105" name="Group 104">
                      <a:extLst>
                        <a:ext uri="{FF2B5EF4-FFF2-40B4-BE49-F238E27FC236}">
                          <a16:creationId xmlns:a16="http://schemas.microsoft.com/office/drawing/2014/main" id="{9ED52C43-C13A-4F6C-A5B4-AB3CD6F154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971800" y="1524000"/>
                      <a:ext cx="3124200" cy="1752600"/>
                      <a:chOff x="2971800" y="1524000"/>
                      <a:chExt cx="3124200" cy="1752600"/>
                    </a:xfrm>
                  </p:grpSpPr>
                  <p:sp>
                    <p:nvSpPr>
                      <p:cNvPr id="106" name="TextBox 105">
                        <a:extLst>
                          <a:ext uri="{FF2B5EF4-FFF2-40B4-BE49-F238E27FC236}">
                            <a16:creationId xmlns:a16="http://schemas.microsoft.com/office/drawing/2014/main" id="{06E672CF-C654-4A8D-ADD5-8AE5CA5EDD0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543864" y="2057642"/>
                        <a:ext cx="685800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600" b="1" dirty="0">
                            <a:solidFill>
                              <a:srgbClr val="00B0F0"/>
                            </a:solidFill>
                            <a:latin typeface="Century Gothic" panose="020B0502020202020204" pitchFamily="34" charset="0"/>
                          </a:rPr>
                          <a:t>A</a:t>
                        </a:r>
                      </a:p>
                    </p:txBody>
                  </p:sp>
                  <p:grpSp>
                    <p:nvGrpSpPr>
                      <p:cNvPr id="107" name="Group 106">
                        <a:extLst>
                          <a:ext uri="{FF2B5EF4-FFF2-40B4-BE49-F238E27FC236}">
                            <a16:creationId xmlns:a16="http://schemas.microsoft.com/office/drawing/2014/main" id="{E4FE5EC2-20D7-4E58-A49D-17B0CCA7189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971800" y="1524000"/>
                        <a:ext cx="3124200" cy="1752600"/>
                        <a:chOff x="2971800" y="1524000"/>
                        <a:chExt cx="3124200" cy="1752600"/>
                      </a:xfrm>
                    </p:grpSpPr>
                    <p:sp>
                      <p:nvSpPr>
                        <p:cNvPr id="108" name="TextBox 107">
                          <a:extLst>
                            <a:ext uri="{FF2B5EF4-FFF2-40B4-BE49-F238E27FC236}">
                              <a16:creationId xmlns:a16="http://schemas.microsoft.com/office/drawing/2014/main" id="{9F9349C2-131B-4429-A900-9DABB6E1913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223804" y="2938046"/>
                          <a:ext cx="685800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1600" dirty="0">
                              <a:latin typeface="Century Gothic" panose="020B0502020202020204" pitchFamily="34" charset="0"/>
                            </a:rPr>
                            <a:t>C</a:t>
                          </a:r>
                        </a:p>
                      </p:txBody>
                    </p:sp>
                    <p:grpSp>
                      <p:nvGrpSpPr>
                        <p:cNvPr id="109" name="Group 108">
                          <a:extLst>
                            <a:ext uri="{FF2B5EF4-FFF2-40B4-BE49-F238E27FC236}">
                              <a16:creationId xmlns:a16="http://schemas.microsoft.com/office/drawing/2014/main" id="{17D9AAFB-6B34-4E09-AB0C-DBEE220682A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971800" y="1524000"/>
                          <a:ext cx="3124200" cy="1752600"/>
                          <a:chOff x="2971800" y="1524000"/>
                          <a:chExt cx="3124200" cy="1752600"/>
                        </a:xfrm>
                      </p:grpSpPr>
                      <p:sp>
                        <p:nvSpPr>
                          <p:cNvPr id="110" name="TextBox 109">
                            <a:extLst>
                              <a:ext uri="{FF2B5EF4-FFF2-40B4-BE49-F238E27FC236}">
                                <a16:creationId xmlns:a16="http://schemas.microsoft.com/office/drawing/2014/main" id="{8D493848-67DC-48AB-8873-39E4BEDDEF1C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4529796" y="2489054"/>
                            <a:ext cx="685800" cy="33855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600" dirty="0">
                                <a:latin typeface="Century Gothic" panose="020B0502020202020204" pitchFamily="34" charset="0"/>
                              </a:rPr>
                              <a:t>B</a:t>
                            </a:r>
                          </a:p>
                        </p:txBody>
                      </p:sp>
                      <p:grpSp>
                        <p:nvGrpSpPr>
                          <p:cNvPr id="111" name="Group 110">
                            <a:extLst>
                              <a:ext uri="{FF2B5EF4-FFF2-40B4-BE49-F238E27FC236}">
                                <a16:creationId xmlns:a16="http://schemas.microsoft.com/office/drawing/2014/main" id="{487E5F8C-9B9E-4B5C-B085-002701E61F5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971800" y="1524000"/>
                            <a:ext cx="3124200" cy="1752600"/>
                            <a:chOff x="2971800" y="1524000"/>
                            <a:chExt cx="3124200" cy="1752600"/>
                          </a:xfrm>
                        </p:grpSpPr>
                        <p:sp>
                          <p:nvSpPr>
                            <p:cNvPr id="112" name="TextBox 111">
                              <a:extLst>
                                <a:ext uri="{FF2B5EF4-FFF2-40B4-BE49-F238E27FC236}">
                                  <a16:creationId xmlns:a16="http://schemas.microsoft.com/office/drawing/2014/main" id="{D4416EE9-EC96-4DF9-A809-5BD2A835FA5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038600" y="1524000"/>
                              <a:ext cx="685800" cy="338554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sz="1600" dirty="0">
                                  <a:latin typeface="Century Gothic" panose="020B0502020202020204" pitchFamily="34" charset="0"/>
                                </a:rPr>
                                <a:t>B</a:t>
                              </a:r>
                            </a:p>
                          </p:txBody>
                        </p:sp>
                        <p:grpSp>
                          <p:nvGrpSpPr>
                            <p:cNvPr id="113" name="Group 112">
                              <a:extLst>
                                <a:ext uri="{FF2B5EF4-FFF2-40B4-BE49-F238E27FC236}">
                                  <a16:creationId xmlns:a16="http://schemas.microsoft.com/office/drawing/2014/main" id="{B5347475-9DEB-40D9-814C-8D0C21D857C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971800" y="1524000"/>
                              <a:ext cx="3124200" cy="1752600"/>
                              <a:chOff x="2971800" y="1524000"/>
                              <a:chExt cx="3124200" cy="1752600"/>
                            </a:xfrm>
                          </p:grpSpPr>
                          <p:sp>
                            <p:nvSpPr>
                              <p:cNvPr id="114" name="TextBox 113">
                                <a:extLst>
                                  <a:ext uri="{FF2B5EF4-FFF2-40B4-BE49-F238E27FC236}">
                                    <a16:creationId xmlns:a16="http://schemas.microsoft.com/office/drawing/2014/main" id="{7968B559-AE94-40BD-9635-6C9152D074FC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2971800" y="2065850"/>
                                <a:ext cx="685800" cy="338554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1600" dirty="0">
                                    <a:latin typeface="Century Gothic" panose="020B0502020202020204" pitchFamily="34" charset="0"/>
                                  </a:rPr>
                                  <a:t>A</a:t>
                                </a:r>
                              </a:p>
                            </p:txBody>
                          </p:sp>
                          <p:sp>
                            <p:nvSpPr>
                              <p:cNvPr id="115" name="TextBox 114">
                                <a:extLst>
                                  <a:ext uri="{FF2B5EF4-FFF2-40B4-BE49-F238E27FC236}">
                                    <a16:creationId xmlns:a16="http://schemas.microsoft.com/office/drawing/2014/main" id="{6AAF0BFA-FCC7-45EE-BDD0-80109CA40E7E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2971800" y="2480846"/>
                                <a:ext cx="685800" cy="338554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1600" dirty="0">
                                    <a:latin typeface="Century Gothic" panose="020B0502020202020204" pitchFamily="34" charset="0"/>
                                  </a:rPr>
                                  <a:t>B</a:t>
                                </a:r>
                              </a:p>
                            </p:txBody>
                          </p:sp>
                          <p:sp>
                            <p:nvSpPr>
                              <p:cNvPr id="116" name="TextBox 115">
                                <a:extLst>
                                  <a:ext uri="{FF2B5EF4-FFF2-40B4-BE49-F238E27FC236}">
                                    <a16:creationId xmlns:a16="http://schemas.microsoft.com/office/drawing/2014/main" id="{9D1DE69B-CA42-482D-BD27-28C58BD3CF4E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2971800" y="2938046"/>
                                <a:ext cx="685800" cy="338554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1600" dirty="0">
                                    <a:latin typeface="Century Gothic" panose="020B0502020202020204" pitchFamily="34" charset="0"/>
                                  </a:rPr>
                                  <a:t>C</a:t>
                                </a:r>
                              </a:p>
                            </p:txBody>
                          </p:sp>
                          <p:sp>
                            <p:nvSpPr>
                              <p:cNvPr id="119" name="TextBox 118">
                                <a:extLst>
                                  <a:ext uri="{FF2B5EF4-FFF2-40B4-BE49-F238E27FC236}">
                                    <a16:creationId xmlns:a16="http://schemas.microsoft.com/office/drawing/2014/main" id="{578D4436-C42F-4B0D-90B5-30BA378A46FF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4724400" y="1524000"/>
                                <a:ext cx="685800" cy="338554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1600" dirty="0">
                                    <a:latin typeface="Century Gothic" panose="020B0502020202020204" pitchFamily="34" charset="0"/>
                                  </a:rPr>
                                  <a:t>C</a:t>
                                </a:r>
                              </a:p>
                            </p:txBody>
                          </p:sp>
                          <p:sp>
                            <p:nvSpPr>
                              <p:cNvPr id="120" name="TextBox 119">
                                <a:extLst>
                                  <a:ext uri="{FF2B5EF4-FFF2-40B4-BE49-F238E27FC236}">
                                    <a16:creationId xmlns:a16="http://schemas.microsoft.com/office/drawing/2014/main" id="{5330A438-6C9E-4FDE-B794-E0090ABB475C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5410200" y="1524000"/>
                                <a:ext cx="685800" cy="338554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1600" dirty="0">
                                    <a:latin typeface="Century Gothic" panose="020B0502020202020204" pitchFamily="34" charset="0"/>
                                  </a:rPr>
                                  <a:t>D</a:t>
                                </a:r>
                              </a:p>
                            </p:txBody>
                          </p:sp>
                          <p:sp>
                            <p:nvSpPr>
                              <p:cNvPr id="126" name="TextBox 125">
                                <a:extLst>
                                  <a:ext uri="{FF2B5EF4-FFF2-40B4-BE49-F238E27FC236}">
                                    <a16:creationId xmlns:a16="http://schemas.microsoft.com/office/drawing/2014/main" id="{ED5E3B0A-F087-40BF-B05E-004BA1EFF5FE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824068" y="2065608"/>
                                <a:ext cx="685800" cy="338554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sz="1600" dirty="0">
                                    <a:latin typeface="Century Gothic" panose="020B0502020202020204" pitchFamily="34" charset="0"/>
                                  </a:rPr>
                                  <a:t>A</a:t>
                                </a:r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</p:grpSp>
            </p:grp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16E98BB6-2796-47DB-AA4A-D59EB4556BDE}"/>
                    </a:ext>
                  </a:extLst>
                </p:cNvPr>
                <p:cNvSpPr txBox="1"/>
                <p:nvPr/>
              </p:nvSpPr>
              <p:spPr>
                <a:xfrm>
                  <a:off x="5715000" y="3124200"/>
                  <a:ext cx="6858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Century Gothic" panose="020B0502020202020204" pitchFamily="34" charset="0"/>
                    </a:rPr>
                    <a:t>s = 1</a:t>
                  </a: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2AE33012-1CD3-41DD-BAE0-E415106C3DB1}"/>
                    </a:ext>
                  </a:extLst>
                </p:cNvPr>
                <p:cNvSpPr txBox="1"/>
                <p:nvPr/>
              </p:nvSpPr>
              <p:spPr>
                <a:xfrm>
                  <a:off x="5715000" y="2667000"/>
                  <a:ext cx="6858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Century Gothic" panose="020B0502020202020204" pitchFamily="34" charset="0"/>
                    </a:rPr>
                    <a:t>s = 2</a:t>
                  </a:r>
                </a:p>
              </p:txBody>
            </p:sp>
          </p:grp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5569AC0-BB1A-4F23-9CED-EBD588C75F71}"/>
                  </a:ext>
                </a:extLst>
              </p:cNvPr>
              <p:cNvSpPr txBox="1"/>
              <p:nvPr/>
            </p:nvSpPr>
            <p:spPr>
              <a:xfrm>
                <a:off x="5715000" y="2209800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s = 3</a:t>
                </a:r>
              </a:p>
            </p:txBody>
          </p:sp>
        </p:grp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244A816-CA9C-4217-8837-0026E609D9C7}"/>
                </a:ext>
              </a:extLst>
            </p:cNvPr>
            <p:cNvSpPr/>
            <p:nvPr/>
          </p:nvSpPr>
          <p:spPr>
            <a:xfrm>
              <a:off x="1752600" y="1417638"/>
              <a:ext cx="3429000" cy="24685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1674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Chained Matrix Multiplication Problem</a:t>
            </a: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CF78DD-7EAC-45E9-8942-81122889CE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Suppose we want to calculate the product of more than two matrices.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solidFill>
                  <a:prstClr val="black"/>
                </a:solidFill>
                <a:latin typeface="Century Gothic" panose="020B0502020202020204" pitchFamily="34" charset="0"/>
              </a:rPr>
              <a:t>You are given: 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A set of matrices {</a:t>
            </a:r>
            <a:r>
              <a:rPr lang="en-US" sz="1600" dirty="0">
                <a:latin typeface="Century Gothic" panose="020B0502020202020204" pitchFamily="34" charset="0"/>
              </a:rPr>
              <a:t>M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, M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, M</a:t>
            </a:r>
            <a:r>
              <a:rPr lang="en-US" sz="1600" baseline="-25000" dirty="0">
                <a:latin typeface="Century Gothic" panose="020B0502020202020204" pitchFamily="34" charset="0"/>
              </a:rPr>
              <a:t>3</a:t>
            </a:r>
            <a:r>
              <a:rPr lang="en-US" sz="1600" dirty="0">
                <a:latin typeface="Century Gothic" panose="020B0502020202020204" pitchFamily="34" charset="0"/>
              </a:rPr>
              <a:t>,…, M</a:t>
            </a:r>
            <a:r>
              <a:rPr lang="en-US" sz="1600" baseline="-25000" dirty="0">
                <a:latin typeface="Century Gothic" panose="020B0502020202020204" pitchFamily="34" charset="0"/>
              </a:rPr>
              <a:t> n</a:t>
            </a:r>
            <a:r>
              <a:rPr lang="en-US" sz="1600" dirty="0">
                <a:latin typeface="Century Gothic" panose="020B0502020202020204" pitchFamily="34" charset="0"/>
              </a:rPr>
              <a:t>}.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solidFill>
                  <a:prstClr val="black"/>
                </a:solidFill>
                <a:latin typeface="Century Gothic" panose="020B0502020202020204" pitchFamily="34" charset="0"/>
              </a:rPr>
              <a:t>To calculate: 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The product of all the given matrices.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	M = </a:t>
            </a:r>
            <a:r>
              <a:rPr lang="en-US" sz="1600" dirty="0">
                <a:latin typeface="Century Gothic" panose="020B0502020202020204" pitchFamily="34" charset="0"/>
              </a:rPr>
              <a:t>M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 M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 M</a:t>
            </a:r>
            <a:r>
              <a:rPr lang="en-US" sz="1600" baseline="-25000" dirty="0">
                <a:latin typeface="Century Gothic" panose="020B0502020202020204" pitchFamily="34" charset="0"/>
              </a:rPr>
              <a:t>3</a:t>
            </a:r>
            <a:r>
              <a:rPr lang="en-US" sz="1600" dirty="0">
                <a:latin typeface="Century Gothic" panose="020B0502020202020204" pitchFamily="34" charset="0"/>
              </a:rPr>
              <a:t> … M</a:t>
            </a:r>
            <a:r>
              <a:rPr lang="en-US" sz="1600" baseline="-25000" dirty="0">
                <a:latin typeface="Century Gothic" panose="020B0502020202020204" pitchFamily="34" charset="0"/>
              </a:rPr>
              <a:t>n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600" baseline="-25000" dirty="0">
              <a:latin typeface="Century Gothic" panose="020B0502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Matrix multiplication is </a:t>
            </a:r>
            <a:r>
              <a:rPr lang="en-US" altLang="en-US" sz="1600" b="1" dirty="0">
                <a:solidFill>
                  <a:prstClr val="black"/>
                </a:solidFill>
                <a:latin typeface="Century Gothic" panose="020B0502020202020204" pitchFamily="34" charset="0"/>
              </a:rPr>
              <a:t>associative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 (we can perform the multiplication in multiple ways  by putting appropriate brackets) but not </a:t>
            </a:r>
            <a:r>
              <a:rPr lang="en-US" altLang="en-US" sz="1600" b="1" dirty="0">
                <a:solidFill>
                  <a:prstClr val="black"/>
                </a:solidFill>
                <a:latin typeface="Century Gothic" panose="020B0502020202020204" pitchFamily="34" charset="0"/>
              </a:rPr>
              <a:t>commutative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 (we cannot change the order).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We will get the same answers in a number of ways: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	M = (… ((</a:t>
            </a:r>
            <a:r>
              <a:rPr lang="en-US" sz="1600" dirty="0">
                <a:latin typeface="Century Gothic" panose="020B0502020202020204" pitchFamily="34" charset="0"/>
              </a:rPr>
              <a:t>M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 M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)M</a:t>
            </a:r>
            <a:r>
              <a:rPr lang="en-US" sz="1600" baseline="-25000" dirty="0">
                <a:latin typeface="Century Gothic" panose="020B0502020202020204" pitchFamily="34" charset="0"/>
              </a:rPr>
              <a:t>3</a:t>
            </a:r>
            <a:r>
              <a:rPr lang="en-US" sz="1600" dirty="0">
                <a:latin typeface="Century Gothic" panose="020B0502020202020204" pitchFamily="34" charset="0"/>
              </a:rPr>
              <a:t>)… M</a:t>
            </a:r>
            <a:r>
              <a:rPr lang="en-US" sz="1600" baseline="-25000" dirty="0">
                <a:latin typeface="Century Gothic" panose="020B0502020202020204" pitchFamily="34" charset="0"/>
              </a:rPr>
              <a:t> n</a:t>
            </a:r>
            <a:r>
              <a:rPr lang="en-US" sz="1600" dirty="0">
                <a:latin typeface="Century Gothic" panose="020B0502020202020204" pitchFamily="34" charset="0"/>
              </a:rPr>
              <a:t>)</a:t>
            </a:r>
            <a:endParaRPr lang="en-US" sz="1600" baseline="-25000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	    = (</a:t>
            </a:r>
            <a:r>
              <a:rPr lang="en-US" sz="1600" dirty="0">
                <a:latin typeface="Century Gothic" panose="020B0502020202020204" pitchFamily="34" charset="0"/>
              </a:rPr>
              <a:t>M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 (M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 (M</a:t>
            </a:r>
            <a:r>
              <a:rPr lang="en-US" sz="1600" baseline="-25000" dirty="0">
                <a:latin typeface="Century Gothic" panose="020B0502020202020204" pitchFamily="34" charset="0"/>
              </a:rPr>
              <a:t>3</a:t>
            </a:r>
            <a:r>
              <a:rPr lang="en-US" sz="1600" dirty="0">
                <a:latin typeface="Century Gothic" panose="020B0502020202020204" pitchFamily="34" charset="0"/>
              </a:rPr>
              <a:t> … (M</a:t>
            </a:r>
            <a:r>
              <a:rPr lang="en-US" sz="1600" baseline="-25000" dirty="0">
                <a:latin typeface="Century Gothic" panose="020B0502020202020204" pitchFamily="34" charset="0"/>
              </a:rPr>
              <a:t>n – 1 </a:t>
            </a:r>
            <a:r>
              <a:rPr lang="en-US" sz="1600" dirty="0">
                <a:latin typeface="Century Gothic" panose="020B0502020202020204" pitchFamily="34" charset="0"/>
              </a:rPr>
              <a:t>M</a:t>
            </a:r>
            <a:r>
              <a:rPr lang="en-US" sz="1600" baseline="-25000" dirty="0">
                <a:latin typeface="Century Gothic" panose="020B0502020202020204" pitchFamily="34" charset="0"/>
              </a:rPr>
              <a:t>n</a:t>
            </a:r>
            <a:r>
              <a:rPr lang="en-US" sz="1600" dirty="0">
                <a:latin typeface="Century Gothic" panose="020B0502020202020204" pitchFamily="34" charset="0"/>
              </a:rPr>
              <a:t>) … )))</a:t>
            </a:r>
            <a:endParaRPr lang="en-US" sz="1600" baseline="-25000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	    = ( … ((</a:t>
            </a:r>
            <a:r>
              <a:rPr lang="en-US" sz="1600" dirty="0">
                <a:latin typeface="Century Gothic" panose="020B0502020202020204" pitchFamily="34" charset="0"/>
              </a:rPr>
              <a:t>M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 M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) (M</a:t>
            </a:r>
            <a:r>
              <a:rPr lang="en-US" sz="1600" baseline="-25000" dirty="0">
                <a:latin typeface="Century Gothic" panose="020B0502020202020204" pitchFamily="34" charset="0"/>
              </a:rPr>
              <a:t>3</a:t>
            </a:r>
            <a:r>
              <a:rPr lang="en-US" sz="1600" dirty="0">
                <a:latin typeface="Century Gothic" panose="020B0502020202020204" pitchFamily="34" charset="0"/>
              </a:rPr>
              <a:t> M</a:t>
            </a:r>
            <a:r>
              <a:rPr lang="en-US" sz="1600" baseline="-25000" dirty="0">
                <a:latin typeface="Century Gothic" panose="020B0502020202020204" pitchFamily="34" charset="0"/>
              </a:rPr>
              <a:t>4</a:t>
            </a:r>
            <a:r>
              <a:rPr lang="en-US" sz="1600" dirty="0">
                <a:latin typeface="Century Gothic" panose="020B0502020202020204" pitchFamily="34" charset="0"/>
              </a:rPr>
              <a:t>))… 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       and so on.</a:t>
            </a:r>
          </a:p>
        </p:txBody>
      </p:sp>
    </p:spTree>
    <p:extLst>
      <p:ext uri="{BB962C8B-B14F-4D97-AF65-F5344CB8AC3E}">
        <p14:creationId xmlns:p14="http://schemas.microsoft.com/office/powerpoint/2010/main" val="325216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Chained Matrix Multiplication Problem</a:t>
            </a: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CF78DD-7EAC-45E9-8942-81122889CE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Do it yourself: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D = [30, 35, 15, 5, 10, 20, 25].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1600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  </a:t>
            </a:r>
          </a:p>
          <a:p>
            <a:pPr algn="just">
              <a:lnSpc>
                <a:spcPct val="150000"/>
              </a:lnSpc>
            </a:pPr>
            <a:endParaRPr lang="en-US" altLang="en-US" sz="1600" dirty="0">
              <a:latin typeface="Century Gothic" panose="020B0502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56C08AA-68E2-4DFE-BCBE-C9EA6DC43316}"/>
              </a:ext>
            </a:extLst>
          </p:cNvPr>
          <p:cNvGrpSpPr/>
          <p:nvPr/>
        </p:nvGrpSpPr>
        <p:grpSpPr>
          <a:xfrm>
            <a:off x="76200" y="2438400"/>
            <a:ext cx="4953000" cy="4267200"/>
            <a:chOff x="118404" y="2438400"/>
            <a:chExt cx="4953000" cy="4267200"/>
          </a:xfrm>
        </p:grpSpPr>
        <p:grpSp>
          <p:nvGrpSpPr>
            <p:cNvPr id="32769" name="Group 32768">
              <a:extLst>
                <a:ext uri="{FF2B5EF4-FFF2-40B4-BE49-F238E27FC236}">
                  <a16:creationId xmlns:a16="http://schemas.microsoft.com/office/drawing/2014/main" id="{E34F6ECD-AD19-4873-8E67-764D45D5DC67}"/>
                </a:ext>
              </a:extLst>
            </p:cNvPr>
            <p:cNvGrpSpPr/>
            <p:nvPr/>
          </p:nvGrpSpPr>
          <p:grpSpPr>
            <a:xfrm>
              <a:off x="118404" y="2590800"/>
              <a:ext cx="4953000" cy="3962400"/>
              <a:chOff x="3276600" y="2590800"/>
              <a:chExt cx="4953000" cy="3962400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2BE4965-1654-402E-8CBC-3FEFFCB8CCF2}"/>
                  </a:ext>
                </a:extLst>
              </p:cNvPr>
              <p:cNvSpPr txBox="1"/>
              <p:nvPr/>
            </p:nvSpPr>
            <p:spPr>
              <a:xfrm>
                <a:off x="3276600" y="3048000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A1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9BC8B03-FBC9-4199-AE67-943E7DDAFB22}"/>
                  </a:ext>
                </a:extLst>
              </p:cNvPr>
              <p:cNvSpPr txBox="1"/>
              <p:nvPr/>
            </p:nvSpPr>
            <p:spPr>
              <a:xfrm>
                <a:off x="3276600" y="3623846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A2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5F59F9C-E010-4AC9-9835-B5EB22960BDD}"/>
                  </a:ext>
                </a:extLst>
              </p:cNvPr>
              <p:cNvSpPr txBox="1"/>
              <p:nvPr/>
            </p:nvSpPr>
            <p:spPr>
              <a:xfrm>
                <a:off x="3276600" y="4233446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A3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B9C24F2-3A4E-47DA-8514-D8118E2D8088}"/>
                  </a:ext>
                </a:extLst>
              </p:cNvPr>
              <p:cNvSpPr txBox="1"/>
              <p:nvPr/>
            </p:nvSpPr>
            <p:spPr>
              <a:xfrm>
                <a:off x="3276600" y="4843046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A4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B8829C0-9F13-4BD8-914A-D1010264FC2B}"/>
                  </a:ext>
                </a:extLst>
              </p:cNvPr>
              <p:cNvSpPr txBox="1"/>
              <p:nvPr/>
            </p:nvSpPr>
            <p:spPr>
              <a:xfrm>
                <a:off x="4038600" y="2590800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A1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DCD056B-4A61-46A0-AACF-0E0F42CA729A}"/>
                  </a:ext>
                </a:extLst>
              </p:cNvPr>
              <p:cNvSpPr txBox="1"/>
              <p:nvPr/>
            </p:nvSpPr>
            <p:spPr>
              <a:xfrm>
                <a:off x="4648200" y="2590800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A2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37904B4-46A6-4E02-B59C-CEE9C2146210}"/>
                  </a:ext>
                </a:extLst>
              </p:cNvPr>
              <p:cNvSpPr txBox="1"/>
              <p:nvPr/>
            </p:nvSpPr>
            <p:spPr>
              <a:xfrm>
                <a:off x="5257800" y="2590800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A3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27D1A49-D1AF-4011-B6B6-259920EC03AD}"/>
                  </a:ext>
                </a:extLst>
              </p:cNvPr>
              <p:cNvSpPr txBox="1"/>
              <p:nvPr/>
            </p:nvSpPr>
            <p:spPr>
              <a:xfrm>
                <a:off x="5867400" y="2590800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A4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F9EACD6-7187-4870-875C-546075A90AF9}"/>
                  </a:ext>
                </a:extLst>
              </p:cNvPr>
              <p:cNvSpPr txBox="1"/>
              <p:nvPr/>
            </p:nvSpPr>
            <p:spPr>
              <a:xfrm>
                <a:off x="4108938" y="3079261"/>
                <a:ext cx="3387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entury Gothic" panose="020B0502020202020204" pitchFamily="34" charset="0"/>
                  </a:rPr>
                  <a:t>0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DFB827F-92DC-449A-9D78-3204B2765A02}"/>
                  </a:ext>
                </a:extLst>
              </p:cNvPr>
              <p:cNvSpPr txBox="1"/>
              <p:nvPr/>
            </p:nvSpPr>
            <p:spPr>
              <a:xfrm>
                <a:off x="4702124" y="3647830"/>
                <a:ext cx="3810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entury Gothic" panose="020B0502020202020204" pitchFamily="34" charset="0"/>
                  </a:rPr>
                  <a:t>0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C6D67B2-4DBB-459E-8A47-F83E6A038DE3}"/>
                  </a:ext>
                </a:extLst>
              </p:cNvPr>
              <p:cNvSpPr txBox="1"/>
              <p:nvPr/>
            </p:nvSpPr>
            <p:spPr>
              <a:xfrm>
                <a:off x="5167532" y="4255722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entury Gothic" panose="020B0502020202020204" pitchFamily="34" charset="0"/>
                  </a:rPr>
                  <a:t>0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1FC1DFD-0A08-47A5-9B40-74DC09FF4F8A}"/>
                  </a:ext>
                </a:extLst>
              </p:cNvPr>
              <p:cNvSpPr txBox="1"/>
              <p:nvPr/>
            </p:nvSpPr>
            <p:spPr>
              <a:xfrm>
                <a:off x="5895536" y="4871182"/>
                <a:ext cx="4149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entury Gothic" panose="020B0502020202020204" pitchFamily="34" charset="0"/>
                  </a:rPr>
                  <a:t>0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6817DFD-FFD8-4CEC-8935-C075D5937956}"/>
                  </a:ext>
                </a:extLst>
              </p:cNvPr>
              <p:cNvSpPr txBox="1"/>
              <p:nvPr/>
            </p:nvSpPr>
            <p:spPr>
              <a:xfrm>
                <a:off x="7543800" y="6214646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s = 0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59CA759-9731-4944-B523-3A9C80EE27C7}"/>
                  </a:ext>
                </a:extLst>
              </p:cNvPr>
              <p:cNvSpPr txBox="1"/>
              <p:nvPr/>
            </p:nvSpPr>
            <p:spPr>
              <a:xfrm>
                <a:off x="4552072" y="3079019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entury Gothic" panose="020B0502020202020204" pitchFamily="34" charset="0"/>
                  </a:rPr>
                  <a:t>15750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F159DA1-819C-4684-A8DF-A724FDA36F72}"/>
                  </a:ext>
                </a:extLst>
              </p:cNvPr>
              <p:cNvSpPr txBox="1"/>
              <p:nvPr/>
            </p:nvSpPr>
            <p:spPr>
              <a:xfrm>
                <a:off x="7543800" y="5605046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s = 1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263A848-FB56-4D60-81DE-3ECC8F000272}"/>
                  </a:ext>
                </a:extLst>
              </p:cNvPr>
              <p:cNvSpPr txBox="1"/>
              <p:nvPr/>
            </p:nvSpPr>
            <p:spPr>
              <a:xfrm>
                <a:off x="5153464" y="3079261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entury Gothic" panose="020B0502020202020204" pitchFamily="34" charset="0"/>
                  </a:rPr>
                  <a:t>7875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2C5655A-829E-48DC-8466-A3CECCE0E807}"/>
                  </a:ext>
                </a:extLst>
              </p:cNvPr>
              <p:cNvSpPr txBox="1"/>
              <p:nvPr/>
            </p:nvSpPr>
            <p:spPr>
              <a:xfrm>
                <a:off x="5582528" y="3647830"/>
                <a:ext cx="10386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entury Gothic" panose="020B0502020202020204" pitchFamily="34" charset="0"/>
                  </a:rPr>
                  <a:t>4375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8746451-D058-4E14-80AF-E23BED13BA3B}"/>
                  </a:ext>
                </a:extLst>
              </p:cNvPr>
              <p:cNvSpPr txBox="1"/>
              <p:nvPr/>
            </p:nvSpPr>
            <p:spPr>
              <a:xfrm>
                <a:off x="5757204" y="3070811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entury Gothic" panose="020B0502020202020204" pitchFamily="34" charset="0"/>
                  </a:rPr>
                  <a:t>9375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54CBD78-3BE3-4153-9236-9CBA038844B6}"/>
                  </a:ext>
                </a:extLst>
              </p:cNvPr>
              <p:cNvSpPr txBox="1"/>
              <p:nvPr/>
            </p:nvSpPr>
            <p:spPr>
              <a:xfrm>
                <a:off x="7543800" y="4995446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s = 2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8656796-8CFF-4B97-9DAB-AB060C2AC962}"/>
                  </a:ext>
                </a:extLst>
              </p:cNvPr>
              <p:cNvSpPr txBox="1"/>
              <p:nvPr/>
            </p:nvSpPr>
            <p:spPr>
              <a:xfrm>
                <a:off x="7543800" y="4385846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s = 3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66E43FB-070B-47D0-AE9F-60EA8EF0C124}"/>
                  </a:ext>
                </a:extLst>
              </p:cNvPr>
              <p:cNvSpPr txBox="1"/>
              <p:nvPr/>
            </p:nvSpPr>
            <p:spPr>
              <a:xfrm>
                <a:off x="3276600" y="5452646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A5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3A5EE1B-84F3-4D43-A039-1F94EC7BF548}"/>
                  </a:ext>
                </a:extLst>
              </p:cNvPr>
              <p:cNvSpPr txBox="1"/>
              <p:nvPr/>
            </p:nvSpPr>
            <p:spPr>
              <a:xfrm>
                <a:off x="3276600" y="6062246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A6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D144A00-918B-467B-B764-15B4217FFE76}"/>
                  </a:ext>
                </a:extLst>
              </p:cNvPr>
              <p:cNvSpPr txBox="1"/>
              <p:nvPr/>
            </p:nvSpPr>
            <p:spPr>
              <a:xfrm>
                <a:off x="6477000" y="2590800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A5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D824F39-9476-41FD-B651-F06C183FDE71}"/>
                  </a:ext>
                </a:extLst>
              </p:cNvPr>
              <p:cNvSpPr txBox="1"/>
              <p:nvPr/>
            </p:nvSpPr>
            <p:spPr>
              <a:xfrm>
                <a:off x="7086600" y="2590800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A6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2D7BF12-C6C9-4F03-BBF2-E4E0DC0D64AA}"/>
                  </a:ext>
                </a:extLst>
              </p:cNvPr>
              <p:cNvSpPr txBox="1"/>
              <p:nvPr/>
            </p:nvSpPr>
            <p:spPr>
              <a:xfrm>
                <a:off x="6380872" y="3070811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entury Gothic" panose="020B0502020202020204" pitchFamily="34" charset="0"/>
                  </a:rPr>
                  <a:t>11875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81D22D5-AC54-46B3-AEED-D20FBB8CAAEE}"/>
                  </a:ext>
                </a:extLst>
              </p:cNvPr>
              <p:cNvSpPr txBox="1"/>
              <p:nvPr/>
            </p:nvSpPr>
            <p:spPr>
              <a:xfrm>
                <a:off x="6996332" y="3070811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entury Gothic" panose="020B0502020202020204" pitchFamily="34" charset="0"/>
                  </a:rPr>
                  <a:t>15125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718B073-48AD-4035-8D1F-C58C478D9712}"/>
                  </a:ext>
                </a:extLst>
              </p:cNvPr>
              <p:cNvSpPr txBox="1"/>
              <p:nvPr/>
            </p:nvSpPr>
            <p:spPr>
              <a:xfrm>
                <a:off x="6372664" y="3658679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entury Gothic" panose="020B0502020202020204" pitchFamily="34" charset="0"/>
                  </a:rPr>
                  <a:t>7125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598FA3F-630A-4012-96B5-D454A1CA4552}"/>
                  </a:ext>
                </a:extLst>
              </p:cNvPr>
              <p:cNvSpPr txBox="1"/>
              <p:nvPr/>
            </p:nvSpPr>
            <p:spPr>
              <a:xfrm>
                <a:off x="6996332" y="3658679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entury Gothic" panose="020B0502020202020204" pitchFamily="34" charset="0"/>
                  </a:rPr>
                  <a:t>10500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00DC340-0391-4B7D-8B0C-4B303380CC39}"/>
                  </a:ext>
                </a:extLst>
              </p:cNvPr>
              <p:cNvSpPr txBox="1"/>
              <p:nvPr/>
            </p:nvSpPr>
            <p:spPr>
              <a:xfrm>
                <a:off x="5167532" y="3654623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entury Gothic" panose="020B0502020202020204" pitchFamily="34" charset="0"/>
                  </a:rPr>
                  <a:t>2625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2F11474-2AA4-4587-8282-9B13F23D3975}"/>
                  </a:ext>
                </a:extLst>
              </p:cNvPr>
              <p:cNvSpPr txBox="1"/>
              <p:nvPr/>
            </p:nvSpPr>
            <p:spPr>
              <a:xfrm>
                <a:off x="5763064" y="4260711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entury Gothic" panose="020B0502020202020204" pitchFamily="34" charset="0"/>
                  </a:rPr>
                  <a:t>750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F15DB40-05D8-4B9B-AA3A-1DDE7EC23150}"/>
                  </a:ext>
                </a:extLst>
              </p:cNvPr>
              <p:cNvSpPr txBox="1"/>
              <p:nvPr/>
            </p:nvSpPr>
            <p:spPr>
              <a:xfrm>
                <a:off x="6372664" y="4258363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entury Gothic" panose="020B0502020202020204" pitchFamily="34" charset="0"/>
                  </a:rPr>
                  <a:t>2500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CC3D173-8C9C-4018-BB1E-DE1317C4CAC9}"/>
                  </a:ext>
                </a:extLst>
              </p:cNvPr>
              <p:cNvSpPr txBox="1"/>
              <p:nvPr/>
            </p:nvSpPr>
            <p:spPr>
              <a:xfrm>
                <a:off x="6996332" y="4258363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entury Gothic" panose="020B0502020202020204" pitchFamily="34" charset="0"/>
                  </a:rPr>
                  <a:t>5375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E356AF3-DD77-4A01-A8C9-A7B83E86D82B}"/>
                  </a:ext>
                </a:extLst>
              </p:cNvPr>
              <p:cNvSpPr txBox="1"/>
              <p:nvPr/>
            </p:nvSpPr>
            <p:spPr>
              <a:xfrm>
                <a:off x="6372664" y="4882031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entury Gothic" panose="020B0502020202020204" pitchFamily="34" charset="0"/>
                  </a:rPr>
                  <a:t>1000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F1A9712-22C0-4A1E-BA33-5299EAF169CE}"/>
                  </a:ext>
                </a:extLst>
              </p:cNvPr>
              <p:cNvSpPr txBox="1"/>
              <p:nvPr/>
            </p:nvSpPr>
            <p:spPr>
              <a:xfrm>
                <a:off x="6996332" y="4882031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entury Gothic" panose="020B0502020202020204" pitchFamily="34" charset="0"/>
                  </a:rPr>
                  <a:t>3500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90B256C-2EF5-47D1-81C7-FE0CA736CCDE}"/>
                  </a:ext>
                </a:extLst>
              </p:cNvPr>
              <p:cNvSpPr txBox="1"/>
              <p:nvPr/>
            </p:nvSpPr>
            <p:spPr>
              <a:xfrm>
                <a:off x="6561408" y="5483423"/>
                <a:ext cx="4149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entury Gothic" panose="020B0502020202020204" pitchFamily="34" charset="0"/>
                  </a:rPr>
                  <a:t>0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046083C-D975-48E4-B660-647EEEE9B1DB}"/>
                  </a:ext>
                </a:extLst>
              </p:cNvPr>
              <p:cNvSpPr txBox="1"/>
              <p:nvPr/>
            </p:nvSpPr>
            <p:spPr>
              <a:xfrm>
                <a:off x="6996332" y="5477563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entury Gothic" panose="020B0502020202020204" pitchFamily="34" charset="0"/>
                  </a:rPr>
                  <a:t>5000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F33C3FF-162B-4FB0-B013-DF3A85B13947}"/>
                  </a:ext>
                </a:extLst>
              </p:cNvPr>
              <p:cNvSpPr txBox="1"/>
              <p:nvPr/>
            </p:nvSpPr>
            <p:spPr>
              <a:xfrm>
                <a:off x="7162800" y="6085998"/>
                <a:ext cx="4149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entury Gothic" panose="020B0502020202020204" pitchFamily="34" charset="0"/>
                  </a:rPr>
                  <a:t>0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96ECE6D-11B2-413A-AFE5-17274DF1B0D7}"/>
                  </a:ext>
                </a:extLst>
              </p:cNvPr>
              <p:cNvSpPr txBox="1"/>
              <p:nvPr/>
            </p:nvSpPr>
            <p:spPr>
              <a:xfrm>
                <a:off x="7543800" y="3776246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s = 4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23A4362-01A2-40A4-BCA2-CF5B63494D3F}"/>
                  </a:ext>
                </a:extLst>
              </p:cNvPr>
              <p:cNvSpPr txBox="1"/>
              <p:nvPr/>
            </p:nvSpPr>
            <p:spPr>
              <a:xfrm>
                <a:off x="7543800" y="3166646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s = 5</a:t>
                </a:r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6791C92-D79F-4C09-B85F-EA49387DDC9C}"/>
                </a:ext>
              </a:extLst>
            </p:cNvPr>
            <p:cNvSpPr/>
            <p:nvPr/>
          </p:nvSpPr>
          <p:spPr>
            <a:xfrm>
              <a:off x="118404" y="2438400"/>
              <a:ext cx="4953000" cy="426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90F5AD4-8163-4E9F-901E-B89C42421A3B}"/>
              </a:ext>
            </a:extLst>
          </p:cNvPr>
          <p:cNvGrpSpPr/>
          <p:nvPr/>
        </p:nvGrpSpPr>
        <p:grpSpPr>
          <a:xfrm>
            <a:off x="5105400" y="2438400"/>
            <a:ext cx="4114800" cy="4267200"/>
            <a:chOff x="846408" y="2438400"/>
            <a:chExt cx="4114800" cy="4267200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DEC52E9C-61EC-42A8-8096-9688839AF977}"/>
                </a:ext>
              </a:extLst>
            </p:cNvPr>
            <p:cNvGrpSpPr/>
            <p:nvPr/>
          </p:nvGrpSpPr>
          <p:grpSpPr>
            <a:xfrm>
              <a:off x="846408" y="2590800"/>
              <a:ext cx="4114800" cy="3352800"/>
              <a:chOff x="4004604" y="2590800"/>
              <a:chExt cx="4114800" cy="3352800"/>
            </a:xfrm>
          </p:grpSpPr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CAE9BE6-EC6F-4178-AB8A-C7AA67F59391}"/>
                  </a:ext>
                </a:extLst>
              </p:cNvPr>
              <p:cNvSpPr txBox="1"/>
              <p:nvPr/>
            </p:nvSpPr>
            <p:spPr>
              <a:xfrm>
                <a:off x="4004604" y="3048000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A1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F7BB181-6EA3-4FCC-8FE1-1DE8DBA1CABB}"/>
                  </a:ext>
                </a:extLst>
              </p:cNvPr>
              <p:cNvSpPr txBox="1"/>
              <p:nvPr/>
            </p:nvSpPr>
            <p:spPr>
              <a:xfrm>
                <a:off x="4004604" y="3623846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A2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26DAFAA-A103-4E35-8F8A-EC89EA36E3BF}"/>
                  </a:ext>
                </a:extLst>
              </p:cNvPr>
              <p:cNvSpPr txBox="1"/>
              <p:nvPr/>
            </p:nvSpPr>
            <p:spPr>
              <a:xfrm>
                <a:off x="4004604" y="4233446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A3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A5849B7-7540-463D-8F1D-63A539E44DCC}"/>
                  </a:ext>
                </a:extLst>
              </p:cNvPr>
              <p:cNvSpPr txBox="1"/>
              <p:nvPr/>
            </p:nvSpPr>
            <p:spPr>
              <a:xfrm>
                <a:off x="4004604" y="4843046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A4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7EEC4D8-21AD-4CFA-B965-371DA7BD6A0B}"/>
                  </a:ext>
                </a:extLst>
              </p:cNvPr>
              <p:cNvSpPr txBox="1"/>
              <p:nvPr/>
            </p:nvSpPr>
            <p:spPr>
              <a:xfrm>
                <a:off x="4648200" y="2590800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A2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AB6D65D-52B6-4FEF-A610-F19119A5F897}"/>
                  </a:ext>
                </a:extLst>
              </p:cNvPr>
              <p:cNvSpPr txBox="1"/>
              <p:nvPr/>
            </p:nvSpPr>
            <p:spPr>
              <a:xfrm>
                <a:off x="5257800" y="2590800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A3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28D40B8-40B2-4F7D-B416-4AC23C3E3B46}"/>
                  </a:ext>
                </a:extLst>
              </p:cNvPr>
              <p:cNvSpPr txBox="1"/>
              <p:nvPr/>
            </p:nvSpPr>
            <p:spPr>
              <a:xfrm>
                <a:off x="5867400" y="2590800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A4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570055B-F3EB-4969-A74C-A8E6A177C2FA}"/>
                  </a:ext>
                </a:extLst>
              </p:cNvPr>
              <p:cNvSpPr txBox="1"/>
              <p:nvPr/>
            </p:nvSpPr>
            <p:spPr>
              <a:xfrm>
                <a:off x="4552072" y="3079019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entury Gothic" panose="020B0502020202020204" pitchFamily="34" charset="0"/>
                  </a:rPr>
                  <a:t>1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516C08A-D318-4F2C-8E3F-2F72588A10DB}"/>
                  </a:ext>
                </a:extLst>
              </p:cNvPr>
              <p:cNvSpPr txBox="1"/>
              <p:nvPr/>
            </p:nvSpPr>
            <p:spPr>
              <a:xfrm>
                <a:off x="7433604" y="5605046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s = 1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1657B67-24D8-47A2-B6F3-D4A3C2F49646}"/>
                  </a:ext>
                </a:extLst>
              </p:cNvPr>
              <p:cNvSpPr txBox="1"/>
              <p:nvPr/>
            </p:nvSpPr>
            <p:spPr>
              <a:xfrm>
                <a:off x="5153464" y="3079261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entury Gothic" panose="020B0502020202020204" pitchFamily="34" charset="0"/>
                  </a:rPr>
                  <a:t>1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A48F1CA-B60B-408A-936F-58B9F99ECC43}"/>
                  </a:ext>
                </a:extLst>
              </p:cNvPr>
              <p:cNvSpPr txBox="1"/>
              <p:nvPr/>
            </p:nvSpPr>
            <p:spPr>
              <a:xfrm>
                <a:off x="5582528" y="3647830"/>
                <a:ext cx="10386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entury Gothic" panose="020B0502020202020204" pitchFamily="34" charset="0"/>
                  </a:rPr>
                  <a:t>3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22B1C34-2882-489D-AA32-FF3EF8A790B9}"/>
                  </a:ext>
                </a:extLst>
              </p:cNvPr>
              <p:cNvSpPr txBox="1"/>
              <p:nvPr/>
            </p:nvSpPr>
            <p:spPr>
              <a:xfrm>
                <a:off x="5757204" y="3070811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entury Gothic" panose="020B0502020202020204" pitchFamily="34" charset="0"/>
                  </a:rPr>
                  <a:t>3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788927E-6FC8-401C-99CD-6E0CC3D20A75}"/>
                  </a:ext>
                </a:extLst>
              </p:cNvPr>
              <p:cNvSpPr txBox="1"/>
              <p:nvPr/>
            </p:nvSpPr>
            <p:spPr>
              <a:xfrm>
                <a:off x="7433604" y="4995446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s = 2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391177-8955-4C95-976D-6A6C866616C3}"/>
                  </a:ext>
                </a:extLst>
              </p:cNvPr>
              <p:cNvSpPr txBox="1"/>
              <p:nvPr/>
            </p:nvSpPr>
            <p:spPr>
              <a:xfrm>
                <a:off x="7433604" y="4385846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s = 3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6318368D-A812-457D-ADCA-F7C76B2D5570}"/>
                  </a:ext>
                </a:extLst>
              </p:cNvPr>
              <p:cNvSpPr txBox="1"/>
              <p:nvPr/>
            </p:nvSpPr>
            <p:spPr>
              <a:xfrm>
                <a:off x="4004604" y="5452646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A5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BE9A098B-2944-4408-9185-567AA9A8E14E}"/>
                  </a:ext>
                </a:extLst>
              </p:cNvPr>
              <p:cNvSpPr txBox="1"/>
              <p:nvPr/>
            </p:nvSpPr>
            <p:spPr>
              <a:xfrm>
                <a:off x="6477000" y="2590800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A5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4FC76D2-8F0F-4850-98D3-A93C2E6FD78B}"/>
                  </a:ext>
                </a:extLst>
              </p:cNvPr>
              <p:cNvSpPr txBox="1"/>
              <p:nvPr/>
            </p:nvSpPr>
            <p:spPr>
              <a:xfrm>
                <a:off x="7086600" y="2590800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A6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501475F0-B068-4629-991F-8A0A1B942FD4}"/>
                  </a:ext>
                </a:extLst>
              </p:cNvPr>
              <p:cNvSpPr txBox="1"/>
              <p:nvPr/>
            </p:nvSpPr>
            <p:spPr>
              <a:xfrm>
                <a:off x="6380872" y="3070811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entury Gothic" panose="020B0502020202020204" pitchFamily="34" charset="0"/>
                  </a:rPr>
                  <a:t>3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DF13DEC-194C-41E3-824C-F3D2D8585B92}"/>
                  </a:ext>
                </a:extLst>
              </p:cNvPr>
              <p:cNvSpPr txBox="1"/>
              <p:nvPr/>
            </p:nvSpPr>
            <p:spPr>
              <a:xfrm>
                <a:off x="6996332" y="3070811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entury Gothic" panose="020B0502020202020204" pitchFamily="34" charset="0"/>
                  </a:rPr>
                  <a:t>3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2F2916B-734A-4360-8DF8-5A93F33C8FDC}"/>
                  </a:ext>
                </a:extLst>
              </p:cNvPr>
              <p:cNvSpPr txBox="1"/>
              <p:nvPr/>
            </p:nvSpPr>
            <p:spPr>
              <a:xfrm>
                <a:off x="6372664" y="3658679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entury Gothic" panose="020B0502020202020204" pitchFamily="34" charset="0"/>
                  </a:rPr>
                  <a:t>3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19156F5-8E49-4E56-AC87-93A2BD410E3D}"/>
                  </a:ext>
                </a:extLst>
              </p:cNvPr>
              <p:cNvSpPr txBox="1"/>
              <p:nvPr/>
            </p:nvSpPr>
            <p:spPr>
              <a:xfrm>
                <a:off x="6996332" y="3658679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entury Gothic" panose="020B0502020202020204" pitchFamily="34" charset="0"/>
                  </a:rPr>
                  <a:t>3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D5BA4363-3167-4933-8931-670A8A1377E2}"/>
                  </a:ext>
                </a:extLst>
              </p:cNvPr>
              <p:cNvSpPr txBox="1"/>
              <p:nvPr/>
            </p:nvSpPr>
            <p:spPr>
              <a:xfrm>
                <a:off x="5167532" y="3654623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entury Gothic" panose="020B0502020202020204" pitchFamily="34" charset="0"/>
                  </a:rPr>
                  <a:t>2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8D033C7-6844-40F7-8374-1253601940D9}"/>
                  </a:ext>
                </a:extLst>
              </p:cNvPr>
              <p:cNvSpPr txBox="1"/>
              <p:nvPr/>
            </p:nvSpPr>
            <p:spPr>
              <a:xfrm>
                <a:off x="5763064" y="4260711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entury Gothic" panose="020B0502020202020204" pitchFamily="34" charset="0"/>
                  </a:rPr>
                  <a:t>3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422EED2-504C-425B-A83D-4EA1FD3076EB}"/>
                  </a:ext>
                </a:extLst>
              </p:cNvPr>
              <p:cNvSpPr txBox="1"/>
              <p:nvPr/>
            </p:nvSpPr>
            <p:spPr>
              <a:xfrm>
                <a:off x="6372664" y="4258363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entury Gothic" panose="020B0502020202020204" pitchFamily="34" charset="0"/>
                  </a:rPr>
                  <a:t>3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A0D3267C-C5DC-4B81-B02F-DE86B7A30924}"/>
                  </a:ext>
                </a:extLst>
              </p:cNvPr>
              <p:cNvSpPr txBox="1"/>
              <p:nvPr/>
            </p:nvSpPr>
            <p:spPr>
              <a:xfrm>
                <a:off x="6996332" y="4258363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entury Gothic" panose="020B0502020202020204" pitchFamily="34" charset="0"/>
                  </a:rPr>
                  <a:t>3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EADD45A-D2A7-4127-9AC4-1BFB78EEE0BB}"/>
                  </a:ext>
                </a:extLst>
              </p:cNvPr>
              <p:cNvSpPr txBox="1"/>
              <p:nvPr/>
            </p:nvSpPr>
            <p:spPr>
              <a:xfrm>
                <a:off x="6372664" y="4882031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entury Gothic" panose="020B0502020202020204" pitchFamily="34" charset="0"/>
                  </a:rPr>
                  <a:t>4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2724D506-C933-4D99-B1B4-586A5EBA0684}"/>
                  </a:ext>
                </a:extLst>
              </p:cNvPr>
              <p:cNvSpPr txBox="1"/>
              <p:nvPr/>
            </p:nvSpPr>
            <p:spPr>
              <a:xfrm>
                <a:off x="6996332" y="4882031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entury Gothic" panose="020B0502020202020204" pitchFamily="34" charset="0"/>
                  </a:rPr>
                  <a:t>5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83D64E3-9881-4338-B66A-9069DCA4D69C}"/>
                  </a:ext>
                </a:extLst>
              </p:cNvPr>
              <p:cNvSpPr txBox="1"/>
              <p:nvPr/>
            </p:nvSpPr>
            <p:spPr>
              <a:xfrm>
                <a:off x="6996332" y="5477563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entury Gothic" panose="020B0502020202020204" pitchFamily="34" charset="0"/>
                  </a:rPr>
                  <a:t>5</a:t>
                </a: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3E6500E-715C-4E9F-9871-F1F3D3181837}"/>
                  </a:ext>
                </a:extLst>
              </p:cNvPr>
              <p:cNvSpPr txBox="1"/>
              <p:nvPr/>
            </p:nvSpPr>
            <p:spPr>
              <a:xfrm>
                <a:off x="7433604" y="3776246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s = 4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3578ECBD-6139-4A16-9BD2-67BC58121692}"/>
                  </a:ext>
                </a:extLst>
              </p:cNvPr>
              <p:cNvSpPr txBox="1"/>
              <p:nvPr/>
            </p:nvSpPr>
            <p:spPr>
              <a:xfrm>
                <a:off x="7433604" y="3166646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s = 5</a:t>
                </a:r>
              </a:p>
            </p:txBody>
          </p:sp>
        </p:grp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4685C06-F2D9-4BCC-93D3-E434BAC03960}"/>
                </a:ext>
              </a:extLst>
            </p:cNvPr>
            <p:cNvSpPr/>
            <p:nvPr/>
          </p:nvSpPr>
          <p:spPr>
            <a:xfrm>
              <a:off x="882750" y="2438400"/>
              <a:ext cx="3945986" cy="426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682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Chained Matrix Multiplication Problem</a:t>
            </a: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CF78DD-7EAC-45E9-8942-81122889CE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Do it yourself: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D = [30, 35, 15, 5, 10, 20, 25].</a:t>
            </a:r>
          </a:p>
          <a:p>
            <a:pPr algn="just">
              <a:lnSpc>
                <a:spcPct val="150000"/>
              </a:lnSpc>
            </a:pPr>
            <a:endParaRPr lang="en-US" altLang="en-US" sz="1600" dirty="0">
              <a:latin typeface="Century Gothic" panose="020B0502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Century Gothic" panose="020B0502020202020204" pitchFamily="34" charset="0"/>
              </a:rPr>
              <a:t>A</a:t>
            </a:r>
            <a:r>
              <a:rPr lang="en-US" sz="1600" baseline="-25000" dirty="0">
                <a:latin typeface="Century Gothic" panose="020B0502020202020204" pitchFamily="34" charset="0"/>
              </a:rPr>
              <a:t>1  </a:t>
            </a:r>
            <a:r>
              <a:rPr lang="en-US" sz="1600" dirty="0">
                <a:latin typeface="Century Gothic" panose="020B0502020202020204" pitchFamily="34" charset="0"/>
              </a:rPr>
              <a:t>A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  A</a:t>
            </a:r>
            <a:r>
              <a:rPr lang="en-US" sz="1600" baseline="-25000" dirty="0">
                <a:latin typeface="Century Gothic" panose="020B0502020202020204" pitchFamily="34" charset="0"/>
              </a:rPr>
              <a:t>3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entury Gothic" panose="020B0502020202020204" pitchFamily="34" charset="0"/>
              </a:rPr>
              <a:t>|</a:t>
            </a:r>
            <a:r>
              <a:rPr lang="en-US" sz="1600" dirty="0">
                <a:latin typeface="Century Gothic" panose="020B0502020202020204" pitchFamily="34" charset="0"/>
              </a:rPr>
              <a:t> A</a:t>
            </a:r>
            <a:r>
              <a:rPr lang="en-US" sz="1600" baseline="-25000" dirty="0">
                <a:latin typeface="Century Gothic" panose="020B0502020202020204" pitchFamily="34" charset="0"/>
              </a:rPr>
              <a:t>4</a:t>
            </a:r>
            <a:r>
              <a:rPr lang="en-US" sz="1600" dirty="0">
                <a:latin typeface="Century Gothic" panose="020B0502020202020204" pitchFamily="34" charset="0"/>
              </a:rPr>
              <a:t>  A</a:t>
            </a:r>
            <a:r>
              <a:rPr lang="en-US" sz="1600" baseline="-25000" dirty="0">
                <a:latin typeface="Century Gothic" panose="020B0502020202020204" pitchFamily="34" charset="0"/>
              </a:rPr>
              <a:t>5</a:t>
            </a:r>
            <a:r>
              <a:rPr lang="en-US" sz="1600" dirty="0">
                <a:latin typeface="Century Gothic" panose="020B0502020202020204" pitchFamily="34" charset="0"/>
              </a:rPr>
              <a:t>  A</a:t>
            </a:r>
            <a:r>
              <a:rPr lang="en-US" sz="1600" baseline="-25000" dirty="0">
                <a:latin typeface="Century Gothic" panose="020B0502020202020204" pitchFamily="34" charset="0"/>
              </a:rPr>
              <a:t>6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Century Gothic" panose="020B0502020202020204" pitchFamily="34" charset="0"/>
              </a:rPr>
              <a:t>Parenthesization is: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</a:t>
            </a:r>
            <a:r>
              <a:rPr lang="en-US" sz="1600" b="1" dirty="0">
                <a:latin typeface="Century Gothic" panose="020B0502020202020204" pitchFamily="34" charset="0"/>
              </a:rPr>
              <a:t>(</a:t>
            </a:r>
            <a:r>
              <a:rPr lang="en-US" sz="1600" dirty="0">
                <a:latin typeface="Century Gothic" panose="020B0502020202020204" pitchFamily="34" charset="0"/>
              </a:rPr>
              <a:t> A</a:t>
            </a:r>
            <a:r>
              <a:rPr lang="en-US" sz="1600" baseline="-25000" dirty="0">
                <a:latin typeface="Century Gothic" panose="020B0502020202020204" pitchFamily="34" charset="0"/>
              </a:rPr>
              <a:t>1  </a:t>
            </a:r>
            <a:r>
              <a:rPr lang="en-US" sz="1600" dirty="0">
                <a:latin typeface="Century Gothic" panose="020B0502020202020204" pitchFamily="34" charset="0"/>
              </a:rPr>
              <a:t>A</a:t>
            </a:r>
            <a:r>
              <a:rPr lang="en-US" sz="1600" baseline="-25000" dirty="0">
                <a:latin typeface="Century Gothic" panose="020B0502020202020204" pitchFamily="34" charset="0"/>
              </a:rPr>
              <a:t>2  </a:t>
            </a:r>
            <a:r>
              <a:rPr lang="en-US" sz="1600" dirty="0">
                <a:latin typeface="Century Gothic" panose="020B0502020202020204" pitchFamily="34" charset="0"/>
              </a:rPr>
              <a:t>A</a:t>
            </a:r>
            <a:r>
              <a:rPr lang="en-US" sz="1600" baseline="-25000" dirty="0">
                <a:latin typeface="Century Gothic" panose="020B0502020202020204" pitchFamily="34" charset="0"/>
              </a:rPr>
              <a:t>3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b="1" dirty="0">
                <a:latin typeface="Century Gothic" panose="020B0502020202020204" pitchFamily="34" charset="0"/>
              </a:rPr>
              <a:t>) (</a:t>
            </a:r>
            <a:r>
              <a:rPr lang="en-US" sz="1600" dirty="0">
                <a:latin typeface="Century Gothic" panose="020B0502020202020204" pitchFamily="34" charset="0"/>
              </a:rPr>
              <a:t> A</a:t>
            </a:r>
            <a:r>
              <a:rPr lang="en-US" sz="1600" baseline="-25000" dirty="0">
                <a:latin typeface="Century Gothic" panose="020B0502020202020204" pitchFamily="34" charset="0"/>
              </a:rPr>
              <a:t>4  </a:t>
            </a:r>
            <a:r>
              <a:rPr lang="en-US" sz="1600" dirty="0">
                <a:latin typeface="Century Gothic" panose="020B0502020202020204" pitchFamily="34" charset="0"/>
              </a:rPr>
              <a:t>A</a:t>
            </a:r>
            <a:r>
              <a:rPr lang="en-US" sz="1600" baseline="-25000" dirty="0">
                <a:latin typeface="Century Gothic" panose="020B0502020202020204" pitchFamily="34" charset="0"/>
              </a:rPr>
              <a:t>5  </a:t>
            </a:r>
            <a:r>
              <a:rPr lang="en-US" sz="1600" dirty="0">
                <a:latin typeface="Century Gothic" panose="020B0502020202020204" pitchFamily="34" charset="0"/>
              </a:rPr>
              <a:t>A</a:t>
            </a:r>
            <a:r>
              <a:rPr lang="en-US" sz="1600" baseline="-25000" dirty="0">
                <a:latin typeface="Century Gothic" panose="020B0502020202020204" pitchFamily="34" charset="0"/>
              </a:rPr>
              <a:t>6 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b="1" dirty="0">
                <a:latin typeface="Century Gothic" panose="020B0502020202020204" pitchFamily="34" charset="0"/>
              </a:rPr>
              <a:t>)</a:t>
            </a:r>
            <a:r>
              <a:rPr lang="en-US" sz="1600" dirty="0">
                <a:latin typeface="Century Gothic" panose="020B0502020202020204" pitchFamily="34" charset="0"/>
              </a:rPr>
              <a:t>.</a:t>
            </a:r>
            <a:endParaRPr lang="en-US" sz="1600" baseline="-25000" dirty="0">
              <a:latin typeface="Century Gothic" panose="020B0502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600" baseline="-25000" dirty="0">
              <a:latin typeface="Century Gothic" panose="020B0502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altLang="en-US" sz="1600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1600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  </a:t>
            </a:r>
          </a:p>
          <a:p>
            <a:pPr algn="just">
              <a:lnSpc>
                <a:spcPct val="150000"/>
              </a:lnSpc>
            </a:pPr>
            <a:endParaRPr lang="en-US" altLang="en-US" sz="1600" dirty="0">
              <a:latin typeface="Century Gothic" panose="020B0502020202020204" pitchFamily="34" charset="0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90F5AD4-8163-4E9F-901E-B89C42421A3B}"/>
              </a:ext>
            </a:extLst>
          </p:cNvPr>
          <p:cNvGrpSpPr/>
          <p:nvPr/>
        </p:nvGrpSpPr>
        <p:grpSpPr>
          <a:xfrm>
            <a:off x="5105400" y="2438400"/>
            <a:ext cx="4114800" cy="4267200"/>
            <a:chOff x="846408" y="2438400"/>
            <a:chExt cx="4114800" cy="4267200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DEC52E9C-61EC-42A8-8096-9688839AF977}"/>
                </a:ext>
              </a:extLst>
            </p:cNvPr>
            <p:cNvGrpSpPr/>
            <p:nvPr/>
          </p:nvGrpSpPr>
          <p:grpSpPr>
            <a:xfrm>
              <a:off x="846408" y="2590800"/>
              <a:ext cx="4114800" cy="3352800"/>
              <a:chOff x="4004604" y="2590800"/>
              <a:chExt cx="4114800" cy="3352800"/>
            </a:xfrm>
          </p:grpSpPr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CAE9BE6-EC6F-4178-AB8A-C7AA67F59391}"/>
                  </a:ext>
                </a:extLst>
              </p:cNvPr>
              <p:cNvSpPr txBox="1"/>
              <p:nvPr/>
            </p:nvSpPr>
            <p:spPr>
              <a:xfrm>
                <a:off x="4004604" y="3048000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A1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F7BB181-6EA3-4FCC-8FE1-1DE8DBA1CABB}"/>
                  </a:ext>
                </a:extLst>
              </p:cNvPr>
              <p:cNvSpPr txBox="1"/>
              <p:nvPr/>
            </p:nvSpPr>
            <p:spPr>
              <a:xfrm>
                <a:off x="4004604" y="3623846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A2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26DAFAA-A103-4E35-8F8A-EC89EA36E3BF}"/>
                  </a:ext>
                </a:extLst>
              </p:cNvPr>
              <p:cNvSpPr txBox="1"/>
              <p:nvPr/>
            </p:nvSpPr>
            <p:spPr>
              <a:xfrm>
                <a:off x="4004604" y="4233446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A3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A5849B7-7540-463D-8F1D-63A539E44DCC}"/>
                  </a:ext>
                </a:extLst>
              </p:cNvPr>
              <p:cNvSpPr txBox="1"/>
              <p:nvPr/>
            </p:nvSpPr>
            <p:spPr>
              <a:xfrm>
                <a:off x="4004604" y="4843046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A4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7EEC4D8-21AD-4CFA-B965-371DA7BD6A0B}"/>
                  </a:ext>
                </a:extLst>
              </p:cNvPr>
              <p:cNvSpPr txBox="1"/>
              <p:nvPr/>
            </p:nvSpPr>
            <p:spPr>
              <a:xfrm>
                <a:off x="4648200" y="2590800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A2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AB6D65D-52B6-4FEF-A610-F19119A5F897}"/>
                  </a:ext>
                </a:extLst>
              </p:cNvPr>
              <p:cNvSpPr txBox="1"/>
              <p:nvPr/>
            </p:nvSpPr>
            <p:spPr>
              <a:xfrm>
                <a:off x="5257800" y="2590800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A3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28D40B8-40B2-4F7D-B416-4AC23C3E3B46}"/>
                  </a:ext>
                </a:extLst>
              </p:cNvPr>
              <p:cNvSpPr txBox="1"/>
              <p:nvPr/>
            </p:nvSpPr>
            <p:spPr>
              <a:xfrm>
                <a:off x="5867400" y="2590800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A4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570055B-F3EB-4969-A74C-A8E6A177C2FA}"/>
                  </a:ext>
                </a:extLst>
              </p:cNvPr>
              <p:cNvSpPr txBox="1"/>
              <p:nvPr/>
            </p:nvSpPr>
            <p:spPr>
              <a:xfrm>
                <a:off x="4552072" y="3079019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entury Gothic" panose="020B0502020202020204" pitchFamily="34" charset="0"/>
                  </a:rPr>
                  <a:t>1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516C08A-D318-4F2C-8E3F-2F72588A10DB}"/>
                  </a:ext>
                </a:extLst>
              </p:cNvPr>
              <p:cNvSpPr txBox="1"/>
              <p:nvPr/>
            </p:nvSpPr>
            <p:spPr>
              <a:xfrm>
                <a:off x="7433604" y="5605046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s = 1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1657B67-24D8-47A2-B6F3-D4A3C2F49646}"/>
                  </a:ext>
                </a:extLst>
              </p:cNvPr>
              <p:cNvSpPr txBox="1"/>
              <p:nvPr/>
            </p:nvSpPr>
            <p:spPr>
              <a:xfrm>
                <a:off x="5153464" y="3079261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entury Gothic" panose="020B0502020202020204" pitchFamily="34" charset="0"/>
                  </a:rPr>
                  <a:t>1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A48F1CA-B60B-408A-936F-58B9F99ECC43}"/>
                  </a:ext>
                </a:extLst>
              </p:cNvPr>
              <p:cNvSpPr txBox="1"/>
              <p:nvPr/>
            </p:nvSpPr>
            <p:spPr>
              <a:xfrm>
                <a:off x="5582528" y="3647830"/>
                <a:ext cx="10386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entury Gothic" panose="020B0502020202020204" pitchFamily="34" charset="0"/>
                  </a:rPr>
                  <a:t>3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22B1C34-2882-489D-AA32-FF3EF8A790B9}"/>
                  </a:ext>
                </a:extLst>
              </p:cNvPr>
              <p:cNvSpPr txBox="1"/>
              <p:nvPr/>
            </p:nvSpPr>
            <p:spPr>
              <a:xfrm>
                <a:off x="5757204" y="3070811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entury Gothic" panose="020B0502020202020204" pitchFamily="34" charset="0"/>
                  </a:rPr>
                  <a:t>3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788927E-6FC8-401C-99CD-6E0CC3D20A75}"/>
                  </a:ext>
                </a:extLst>
              </p:cNvPr>
              <p:cNvSpPr txBox="1"/>
              <p:nvPr/>
            </p:nvSpPr>
            <p:spPr>
              <a:xfrm>
                <a:off x="7433604" y="4995446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s = 2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391177-8955-4C95-976D-6A6C866616C3}"/>
                  </a:ext>
                </a:extLst>
              </p:cNvPr>
              <p:cNvSpPr txBox="1"/>
              <p:nvPr/>
            </p:nvSpPr>
            <p:spPr>
              <a:xfrm>
                <a:off x="7433604" y="4385846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s = 3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6318368D-A812-457D-ADCA-F7C76B2D5570}"/>
                  </a:ext>
                </a:extLst>
              </p:cNvPr>
              <p:cNvSpPr txBox="1"/>
              <p:nvPr/>
            </p:nvSpPr>
            <p:spPr>
              <a:xfrm>
                <a:off x="4004604" y="5452646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A5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BE9A098B-2944-4408-9185-567AA9A8E14E}"/>
                  </a:ext>
                </a:extLst>
              </p:cNvPr>
              <p:cNvSpPr txBox="1"/>
              <p:nvPr/>
            </p:nvSpPr>
            <p:spPr>
              <a:xfrm>
                <a:off x="6477000" y="2590800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A5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4FC76D2-8F0F-4850-98D3-A93C2E6FD78B}"/>
                  </a:ext>
                </a:extLst>
              </p:cNvPr>
              <p:cNvSpPr txBox="1"/>
              <p:nvPr/>
            </p:nvSpPr>
            <p:spPr>
              <a:xfrm>
                <a:off x="7086600" y="2590800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A6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501475F0-B068-4629-991F-8A0A1B942FD4}"/>
                  </a:ext>
                </a:extLst>
              </p:cNvPr>
              <p:cNvSpPr txBox="1"/>
              <p:nvPr/>
            </p:nvSpPr>
            <p:spPr>
              <a:xfrm>
                <a:off x="6380872" y="3070811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entury Gothic" panose="020B0502020202020204" pitchFamily="34" charset="0"/>
                  </a:rPr>
                  <a:t>3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DF13DEC-194C-41E3-824C-F3D2D8585B92}"/>
                  </a:ext>
                </a:extLst>
              </p:cNvPr>
              <p:cNvSpPr txBox="1"/>
              <p:nvPr/>
            </p:nvSpPr>
            <p:spPr>
              <a:xfrm>
                <a:off x="6996332" y="3070811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C00000"/>
                    </a:solidFill>
                    <a:latin typeface="Century Gothic" panose="020B0502020202020204" pitchFamily="34" charset="0"/>
                  </a:rPr>
                  <a:t>3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2F2916B-734A-4360-8DF8-5A93F33C8FDC}"/>
                  </a:ext>
                </a:extLst>
              </p:cNvPr>
              <p:cNvSpPr txBox="1"/>
              <p:nvPr/>
            </p:nvSpPr>
            <p:spPr>
              <a:xfrm>
                <a:off x="6372664" y="3658679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entury Gothic" panose="020B0502020202020204" pitchFamily="34" charset="0"/>
                  </a:rPr>
                  <a:t>3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19156F5-8E49-4E56-AC87-93A2BD410E3D}"/>
                  </a:ext>
                </a:extLst>
              </p:cNvPr>
              <p:cNvSpPr txBox="1"/>
              <p:nvPr/>
            </p:nvSpPr>
            <p:spPr>
              <a:xfrm>
                <a:off x="6996332" y="3658679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entury Gothic" panose="020B0502020202020204" pitchFamily="34" charset="0"/>
                  </a:rPr>
                  <a:t>3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D5BA4363-3167-4933-8931-670A8A1377E2}"/>
                  </a:ext>
                </a:extLst>
              </p:cNvPr>
              <p:cNvSpPr txBox="1"/>
              <p:nvPr/>
            </p:nvSpPr>
            <p:spPr>
              <a:xfrm>
                <a:off x="5167532" y="3654623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entury Gothic" panose="020B0502020202020204" pitchFamily="34" charset="0"/>
                  </a:rPr>
                  <a:t>2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8D033C7-6844-40F7-8374-1253601940D9}"/>
                  </a:ext>
                </a:extLst>
              </p:cNvPr>
              <p:cNvSpPr txBox="1"/>
              <p:nvPr/>
            </p:nvSpPr>
            <p:spPr>
              <a:xfrm>
                <a:off x="5763064" y="4260711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entury Gothic" panose="020B0502020202020204" pitchFamily="34" charset="0"/>
                  </a:rPr>
                  <a:t>3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422EED2-504C-425B-A83D-4EA1FD3076EB}"/>
                  </a:ext>
                </a:extLst>
              </p:cNvPr>
              <p:cNvSpPr txBox="1"/>
              <p:nvPr/>
            </p:nvSpPr>
            <p:spPr>
              <a:xfrm>
                <a:off x="6372664" y="4258363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entury Gothic" panose="020B0502020202020204" pitchFamily="34" charset="0"/>
                  </a:rPr>
                  <a:t>3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A0D3267C-C5DC-4B81-B02F-DE86B7A30924}"/>
                  </a:ext>
                </a:extLst>
              </p:cNvPr>
              <p:cNvSpPr txBox="1"/>
              <p:nvPr/>
            </p:nvSpPr>
            <p:spPr>
              <a:xfrm>
                <a:off x="6996332" y="4258363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entury Gothic" panose="020B0502020202020204" pitchFamily="34" charset="0"/>
                  </a:rPr>
                  <a:t>3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EADD45A-D2A7-4127-9AC4-1BFB78EEE0BB}"/>
                  </a:ext>
                </a:extLst>
              </p:cNvPr>
              <p:cNvSpPr txBox="1"/>
              <p:nvPr/>
            </p:nvSpPr>
            <p:spPr>
              <a:xfrm>
                <a:off x="6372664" y="4882031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entury Gothic" panose="020B0502020202020204" pitchFamily="34" charset="0"/>
                  </a:rPr>
                  <a:t>4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2724D506-C933-4D99-B1B4-586A5EBA0684}"/>
                  </a:ext>
                </a:extLst>
              </p:cNvPr>
              <p:cNvSpPr txBox="1"/>
              <p:nvPr/>
            </p:nvSpPr>
            <p:spPr>
              <a:xfrm>
                <a:off x="6996332" y="4882031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entury Gothic" panose="020B0502020202020204" pitchFamily="34" charset="0"/>
                  </a:rPr>
                  <a:t>5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83D64E3-9881-4338-B66A-9069DCA4D69C}"/>
                  </a:ext>
                </a:extLst>
              </p:cNvPr>
              <p:cNvSpPr txBox="1"/>
              <p:nvPr/>
            </p:nvSpPr>
            <p:spPr>
              <a:xfrm>
                <a:off x="6996332" y="5477563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entury Gothic" panose="020B0502020202020204" pitchFamily="34" charset="0"/>
                  </a:rPr>
                  <a:t>5</a:t>
                </a: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3E6500E-715C-4E9F-9871-F1F3D3181837}"/>
                  </a:ext>
                </a:extLst>
              </p:cNvPr>
              <p:cNvSpPr txBox="1"/>
              <p:nvPr/>
            </p:nvSpPr>
            <p:spPr>
              <a:xfrm>
                <a:off x="7433604" y="3776246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s = 4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3578ECBD-6139-4A16-9BD2-67BC58121692}"/>
                  </a:ext>
                </a:extLst>
              </p:cNvPr>
              <p:cNvSpPr txBox="1"/>
              <p:nvPr/>
            </p:nvSpPr>
            <p:spPr>
              <a:xfrm>
                <a:off x="7433604" y="3166646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s = 5</a:t>
                </a:r>
              </a:p>
            </p:txBody>
          </p:sp>
        </p:grp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4685C06-F2D9-4BCC-93D3-E434BAC03960}"/>
                </a:ext>
              </a:extLst>
            </p:cNvPr>
            <p:cNvSpPr/>
            <p:nvPr/>
          </p:nvSpPr>
          <p:spPr>
            <a:xfrm>
              <a:off x="882750" y="2438400"/>
              <a:ext cx="3945986" cy="426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50158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Chained Matrix Multiplication Problem</a:t>
            </a: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CF78DD-7EAC-45E9-8942-81122889CE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Do it yourself: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D = [30, 35, 15, 5, 10, 20, 25].</a:t>
            </a:r>
          </a:p>
          <a:p>
            <a:pPr algn="just">
              <a:lnSpc>
                <a:spcPct val="150000"/>
              </a:lnSpc>
            </a:pPr>
            <a:endParaRPr lang="en-US" altLang="en-US" sz="1600" dirty="0">
              <a:latin typeface="Century Gothic" panose="020B0502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Century Gothic" panose="020B0502020202020204" pitchFamily="34" charset="0"/>
              </a:rPr>
              <a:t>A</a:t>
            </a:r>
            <a:r>
              <a:rPr lang="en-US" sz="1600" baseline="-25000" dirty="0">
                <a:latin typeface="Century Gothic" panose="020B0502020202020204" pitchFamily="34" charset="0"/>
              </a:rPr>
              <a:t>1  </a:t>
            </a:r>
            <a:r>
              <a:rPr lang="en-US" sz="1600" dirty="0">
                <a:solidFill>
                  <a:srgbClr val="00B0F0"/>
                </a:solidFill>
                <a:latin typeface="Century Gothic" panose="020B0502020202020204" pitchFamily="34" charset="0"/>
              </a:rPr>
              <a:t>|</a:t>
            </a:r>
            <a:r>
              <a:rPr lang="en-US" sz="1600" dirty="0">
                <a:latin typeface="Century Gothic" panose="020B0502020202020204" pitchFamily="34" charset="0"/>
              </a:rPr>
              <a:t> A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  A</a:t>
            </a:r>
            <a:r>
              <a:rPr lang="en-US" sz="1600" baseline="-25000" dirty="0">
                <a:latin typeface="Century Gothic" panose="020B0502020202020204" pitchFamily="34" charset="0"/>
              </a:rPr>
              <a:t>3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entury Gothic" panose="020B0502020202020204" pitchFamily="34" charset="0"/>
              </a:rPr>
              <a:t>|</a:t>
            </a:r>
            <a:r>
              <a:rPr lang="en-US" sz="1600" dirty="0">
                <a:latin typeface="Century Gothic" panose="020B0502020202020204" pitchFamily="34" charset="0"/>
              </a:rPr>
              <a:t> A</a:t>
            </a:r>
            <a:r>
              <a:rPr lang="en-US" sz="1600" baseline="-25000" dirty="0">
                <a:latin typeface="Century Gothic" panose="020B0502020202020204" pitchFamily="34" charset="0"/>
              </a:rPr>
              <a:t>4</a:t>
            </a:r>
            <a:r>
              <a:rPr lang="en-US" sz="1600" dirty="0">
                <a:latin typeface="Century Gothic" panose="020B0502020202020204" pitchFamily="34" charset="0"/>
              </a:rPr>
              <a:t>  A</a:t>
            </a:r>
            <a:r>
              <a:rPr lang="en-US" sz="1600" baseline="-25000" dirty="0">
                <a:latin typeface="Century Gothic" panose="020B0502020202020204" pitchFamily="34" charset="0"/>
              </a:rPr>
              <a:t>5</a:t>
            </a:r>
            <a:r>
              <a:rPr lang="en-US" sz="1600" dirty="0">
                <a:latin typeface="Century Gothic" panose="020B0502020202020204" pitchFamily="34" charset="0"/>
              </a:rPr>
              <a:t>  A</a:t>
            </a:r>
            <a:r>
              <a:rPr lang="en-US" sz="1600" baseline="-25000" dirty="0">
                <a:latin typeface="Century Gothic" panose="020B0502020202020204" pitchFamily="34" charset="0"/>
              </a:rPr>
              <a:t>6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Century Gothic" panose="020B0502020202020204" pitchFamily="34" charset="0"/>
              </a:rPr>
              <a:t>Parenthesization is: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( ( A</a:t>
            </a:r>
            <a:r>
              <a:rPr lang="en-US" sz="1600" baseline="-25000" dirty="0">
                <a:latin typeface="Century Gothic" panose="020B0502020202020204" pitchFamily="34" charset="0"/>
              </a:rPr>
              <a:t>1 </a:t>
            </a:r>
            <a:r>
              <a:rPr lang="en-US" sz="1600" b="1" dirty="0">
                <a:latin typeface="Century Gothic" panose="020B0502020202020204" pitchFamily="34" charset="0"/>
              </a:rPr>
              <a:t>(</a:t>
            </a:r>
            <a:r>
              <a:rPr lang="en-US" sz="1600" dirty="0">
                <a:latin typeface="Century Gothic" panose="020B0502020202020204" pitchFamily="34" charset="0"/>
              </a:rPr>
              <a:t> A</a:t>
            </a:r>
            <a:r>
              <a:rPr lang="en-US" sz="1600" baseline="-25000" dirty="0">
                <a:latin typeface="Century Gothic" panose="020B0502020202020204" pitchFamily="34" charset="0"/>
              </a:rPr>
              <a:t>2  </a:t>
            </a:r>
            <a:r>
              <a:rPr lang="en-US" sz="1600" dirty="0">
                <a:latin typeface="Century Gothic" panose="020B0502020202020204" pitchFamily="34" charset="0"/>
              </a:rPr>
              <a:t>A</a:t>
            </a:r>
            <a:r>
              <a:rPr lang="en-US" sz="1600" baseline="-25000" dirty="0">
                <a:latin typeface="Century Gothic" panose="020B0502020202020204" pitchFamily="34" charset="0"/>
              </a:rPr>
              <a:t>3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b="1" dirty="0">
                <a:latin typeface="Century Gothic" panose="020B0502020202020204" pitchFamily="34" charset="0"/>
              </a:rPr>
              <a:t>)</a:t>
            </a:r>
            <a:r>
              <a:rPr lang="en-US" sz="1600" dirty="0">
                <a:latin typeface="Century Gothic" panose="020B0502020202020204" pitchFamily="34" charset="0"/>
              </a:rPr>
              <a:t> ) ( A</a:t>
            </a:r>
            <a:r>
              <a:rPr lang="en-US" sz="1600" baseline="-25000" dirty="0">
                <a:latin typeface="Century Gothic" panose="020B0502020202020204" pitchFamily="34" charset="0"/>
              </a:rPr>
              <a:t>4  </a:t>
            </a:r>
            <a:r>
              <a:rPr lang="en-US" sz="1600" dirty="0">
                <a:latin typeface="Century Gothic" panose="020B0502020202020204" pitchFamily="34" charset="0"/>
              </a:rPr>
              <a:t>A</a:t>
            </a:r>
            <a:r>
              <a:rPr lang="en-US" sz="1600" baseline="-25000" dirty="0">
                <a:latin typeface="Century Gothic" panose="020B0502020202020204" pitchFamily="34" charset="0"/>
              </a:rPr>
              <a:t>5  </a:t>
            </a:r>
            <a:r>
              <a:rPr lang="en-US" sz="1600" dirty="0">
                <a:latin typeface="Century Gothic" panose="020B0502020202020204" pitchFamily="34" charset="0"/>
              </a:rPr>
              <a:t>A</a:t>
            </a:r>
            <a:r>
              <a:rPr lang="en-US" sz="1600" baseline="-25000" dirty="0">
                <a:latin typeface="Century Gothic" panose="020B0502020202020204" pitchFamily="34" charset="0"/>
              </a:rPr>
              <a:t>6 </a:t>
            </a:r>
            <a:r>
              <a:rPr lang="en-US" sz="1600" dirty="0">
                <a:latin typeface="Century Gothic" panose="020B0502020202020204" pitchFamily="34" charset="0"/>
              </a:rPr>
              <a:t> ).</a:t>
            </a:r>
            <a:endParaRPr lang="en-US" sz="1600" baseline="-25000" dirty="0">
              <a:latin typeface="Century Gothic" panose="020B0502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600" baseline="-25000" dirty="0">
              <a:latin typeface="Century Gothic" panose="020B0502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altLang="en-US" sz="1600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1600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  </a:t>
            </a:r>
          </a:p>
          <a:p>
            <a:pPr algn="just">
              <a:lnSpc>
                <a:spcPct val="150000"/>
              </a:lnSpc>
            </a:pPr>
            <a:endParaRPr lang="en-US" altLang="en-US" sz="1600" dirty="0">
              <a:latin typeface="Century Gothic" panose="020B0502020202020204" pitchFamily="34" charset="0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90F5AD4-8163-4E9F-901E-B89C42421A3B}"/>
              </a:ext>
            </a:extLst>
          </p:cNvPr>
          <p:cNvGrpSpPr/>
          <p:nvPr/>
        </p:nvGrpSpPr>
        <p:grpSpPr>
          <a:xfrm>
            <a:off x="5105400" y="2438400"/>
            <a:ext cx="4114800" cy="4267200"/>
            <a:chOff x="846408" y="2438400"/>
            <a:chExt cx="4114800" cy="4267200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DEC52E9C-61EC-42A8-8096-9688839AF977}"/>
                </a:ext>
              </a:extLst>
            </p:cNvPr>
            <p:cNvGrpSpPr/>
            <p:nvPr/>
          </p:nvGrpSpPr>
          <p:grpSpPr>
            <a:xfrm>
              <a:off x="846408" y="2590800"/>
              <a:ext cx="4114800" cy="3352800"/>
              <a:chOff x="4004604" y="2590800"/>
              <a:chExt cx="4114800" cy="3352800"/>
            </a:xfrm>
          </p:grpSpPr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CAE9BE6-EC6F-4178-AB8A-C7AA67F59391}"/>
                  </a:ext>
                </a:extLst>
              </p:cNvPr>
              <p:cNvSpPr txBox="1"/>
              <p:nvPr/>
            </p:nvSpPr>
            <p:spPr>
              <a:xfrm>
                <a:off x="4004604" y="3048000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A1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F7BB181-6EA3-4FCC-8FE1-1DE8DBA1CABB}"/>
                  </a:ext>
                </a:extLst>
              </p:cNvPr>
              <p:cNvSpPr txBox="1"/>
              <p:nvPr/>
            </p:nvSpPr>
            <p:spPr>
              <a:xfrm>
                <a:off x="4004604" y="3623846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A2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26DAFAA-A103-4E35-8F8A-EC89EA36E3BF}"/>
                  </a:ext>
                </a:extLst>
              </p:cNvPr>
              <p:cNvSpPr txBox="1"/>
              <p:nvPr/>
            </p:nvSpPr>
            <p:spPr>
              <a:xfrm>
                <a:off x="4004604" y="4233446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A3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A5849B7-7540-463D-8F1D-63A539E44DCC}"/>
                  </a:ext>
                </a:extLst>
              </p:cNvPr>
              <p:cNvSpPr txBox="1"/>
              <p:nvPr/>
            </p:nvSpPr>
            <p:spPr>
              <a:xfrm>
                <a:off x="4004604" y="4843046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A4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7EEC4D8-21AD-4CFA-B965-371DA7BD6A0B}"/>
                  </a:ext>
                </a:extLst>
              </p:cNvPr>
              <p:cNvSpPr txBox="1"/>
              <p:nvPr/>
            </p:nvSpPr>
            <p:spPr>
              <a:xfrm>
                <a:off x="4648200" y="2590800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A2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AB6D65D-52B6-4FEF-A610-F19119A5F897}"/>
                  </a:ext>
                </a:extLst>
              </p:cNvPr>
              <p:cNvSpPr txBox="1"/>
              <p:nvPr/>
            </p:nvSpPr>
            <p:spPr>
              <a:xfrm>
                <a:off x="5257800" y="2590800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A3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28D40B8-40B2-4F7D-B416-4AC23C3E3B46}"/>
                  </a:ext>
                </a:extLst>
              </p:cNvPr>
              <p:cNvSpPr txBox="1"/>
              <p:nvPr/>
            </p:nvSpPr>
            <p:spPr>
              <a:xfrm>
                <a:off x="5867400" y="2590800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A4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570055B-F3EB-4969-A74C-A8E6A177C2FA}"/>
                  </a:ext>
                </a:extLst>
              </p:cNvPr>
              <p:cNvSpPr txBox="1"/>
              <p:nvPr/>
            </p:nvSpPr>
            <p:spPr>
              <a:xfrm>
                <a:off x="4552072" y="3079019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entury Gothic" panose="020B0502020202020204" pitchFamily="34" charset="0"/>
                  </a:rPr>
                  <a:t>1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516C08A-D318-4F2C-8E3F-2F72588A10DB}"/>
                  </a:ext>
                </a:extLst>
              </p:cNvPr>
              <p:cNvSpPr txBox="1"/>
              <p:nvPr/>
            </p:nvSpPr>
            <p:spPr>
              <a:xfrm>
                <a:off x="7433604" y="5605046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s = 1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1657B67-24D8-47A2-B6F3-D4A3C2F49646}"/>
                  </a:ext>
                </a:extLst>
              </p:cNvPr>
              <p:cNvSpPr txBox="1"/>
              <p:nvPr/>
            </p:nvSpPr>
            <p:spPr>
              <a:xfrm>
                <a:off x="5153464" y="3079261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00B0F0"/>
                    </a:solidFill>
                    <a:latin typeface="Century Gothic" panose="020B0502020202020204" pitchFamily="34" charset="0"/>
                  </a:rPr>
                  <a:t>1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A48F1CA-B60B-408A-936F-58B9F99ECC43}"/>
                  </a:ext>
                </a:extLst>
              </p:cNvPr>
              <p:cNvSpPr txBox="1"/>
              <p:nvPr/>
            </p:nvSpPr>
            <p:spPr>
              <a:xfrm>
                <a:off x="5582528" y="3647830"/>
                <a:ext cx="10386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entury Gothic" panose="020B0502020202020204" pitchFamily="34" charset="0"/>
                  </a:rPr>
                  <a:t>3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22B1C34-2882-489D-AA32-FF3EF8A790B9}"/>
                  </a:ext>
                </a:extLst>
              </p:cNvPr>
              <p:cNvSpPr txBox="1"/>
              <p:nvPr/>
            </p:nvSpPr>
            <p:spPr>
              <a:xfrm>
                <a:off x="5757204" y="3070811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entury Gothic" panose="020B0502020202020204" pitchFamily="34" charset="0"/>
                  </a:rPr>
                  <a:t>3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788927E-6FC8-401C-99CD-6E0CC3D20A75}"/>
                  </a:ext>
                </a:extLst>
              </p:cNvPr>
              <p:cNvSpPr txBox="1"/>
              <p:nvPr/>
            </p:nvSpPr>
            <p:spPr>
              <a:xfrm>
                <a:off x="7433604" y="4995446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s = 2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391177-8955-4C95-976D-6A6C866616C3}"/>
                  </a:ext>
                </a:extLst>
              </p:cNvPr>
              <p:cNvSpPr txBox="1"/>
              <p:nvPr/>
            </p:nvSpPr>
            <p:spPr>
              <a:xfrm>
                <a:off x="7433604" y="4385846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s = 3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6318368D-A812-457D-ADCA-F7C76B2D5570}"/>
                  </a:ext>
                </a:extLst>
              </p:cNvPr>
              <p:cNvSpPr txBox="1"/>
              <p:nvPr/>
            </p:nvSpPr>
            <p:spPr>
              <a:xfrm>
                <a:off x="4004604" y="5452646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A5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BE9A098B-2944-4408-9185-567AA9A8E14E}"/>
                  </a:ext>
                </a:extLst>
              </p:cNvPr>
              <p:cNvSpPr txBox="1"/>
              <p:nvPr/>
            </p:nvSpPr>
            <p:spPr>
              <a:xfrm>
                <a:off x="6477000" y="2590800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A5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4FC76D2-8F0F-4850-98D3-A93C2E6FD78B}"/>
                  </a:ext>
                </a:extLst>
              </p:cNvPr>
              <p:cNvSpPr txBox="1"/>
              <p:nvPr/>
            </p:nvSpPr>
            <p:spPr>
              <a:xfrm>
                <a:off x="7086600" y="2590800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A6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501475F0-B068-4629-991F-8A0A1B942FD4}"/>
                  </a:ext>
                </a:extLst>
              </p:cNvPr>
              <p:cNvSpPr txBox="1"/>
              <p:nvPr/>
            </p:nvSpPr>
            <p:spPr>
              <a:xfrm>
                <a:off x="6380872" y="3070811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entury Gothic" panose="020B0502020202020204" pitchFamily="34" charset="0"/>
                  </a:rPr>
                  <a:t>3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DF13DEC-194C-41E3-824C-F3D2D8585B92}"/>
                  </a:ext>
                </a:extLst>
              </p:cNvPr>
              <p:cNvSpPr txBox="1"/>
              <p:nvPr/>
            </p:nvSpPr>
            <p:spPr>
              <a:xfrm>
                <a:off x="6996332" y="3070811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C00000"/>
                    </a:solidFill>
                    <a:latin typeface="Century Gothic" panose="020B0502020202020204" pitchFamily="34" charset="0"/>
                  </a:rPr>
                  <a:t>3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2F2916B-734A-4360-8DF8-5A93F33C8FDC}"/>
                  </a:ext>
                </a:extLst>
              </p:cNvPr>
              <p:cNvSpPr txBox="1"/>
              <p:nvPr/>
            </p:nvSpPr>
            <p:spPr>
              <a:xfrm>
                <a:off x="6372664" y="3658679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entury Gothic" panose="020B0502020202020204" pitchFamily="34" charset="0"/>
                  </a:rPr>
                  <a:t>3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19156F5-8E49-4E56-AC87-93A2BD410E3D}"/>
                  </a:ext>
                </a:extLst>
              </p:cNvPr>
              <p:cNvSpPr txBox="1"/>
              <p:nvPr/>
            </p:nvSpPr>
            <p:spPr>
              <a:xfrm>
                <a:off x="6996332" y="3658679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entury Gothic" panose="020B0502020202020204" pitchFamily="34" charset="0"/>
                  </a:rPr>
                  <a:t>3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D5BA4363-3167-4933-8931-670A8A1377E2}"/>
                  </a:ext>
                </a:extLst>
              </p:cNvPr>
              <p:cNvSpPr txBox="1"/>
              <p:nvPr/>
            </p:nvSpPr>
            <p:spPr>
              <a:xfrm>
                <a:off x="5167532" y="3654623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entury Gothic" panose="020B0502020202020204" pitchFamily="34" charset="0"/>
                  </a:rPr>
                  <a:t>2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8D033C7-6844-40F7-8374-1253601940D9}"/>
                  </a:ext>
                </a:extLst>
              </p:cNvPr>
              <p:cNvSpPr txBox="1"/>
              <p:nvPr/>
            </p:nvSpPr>
            <p:spPr>
              <a:xfrm>
                <a:off x="5763064" y="4260711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entury Gothic" panose="020B0502020202020204" pitchFamily="34" charset="0"/>
                  </a:rPr>
                  <a:t>3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422EED2-504C-425B-A83D-4EA1FD3076EB}"/>
                  </a:ext>
                </a:extLst>
              </p:cNvPr>
              <p:cNvSpPr txBox="1"/>
              <p:nvPr/>
            </p:nvSpPr>
            <p:spPr>
              <a:xfrm>
                <a:off x="6372664" y="4258363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entury Gothic" panose="020B0502020202020204" pitchFamily="34" charset="0"/>
                  </a:rPr>
                  <a:t>3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A0D3267C-C5DC-4B81-B02F-DE86B7A30924}"/>
                  </a:ext>
                </a:extLst>
              </p:cNvPr>
              <p:cNvSpPr txBox="1"/>
              <p:nvPr/>
            </p:nvSpPr>
            <p:spPr>
              <a:xfrm>
                <a:off x="6996332" y="4258363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entury Gothic" panose="020B0502020202020204" pitchFamily="34" charset="0"/>
                  </a:rPr>
                  <a:t>3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EADD45A-D2A7-4127-9AC4-1BFB78EEE0BB}"/>
                  </a:ext>
                </a:extLst>
              </p:cNvPr>
              <p:cNvSpPr txBox="1"/>
              <p:nvPr/>
            </p:nvSpPr>
            <p:spPr>
              <a:xfrm>
                <a:off x="6372664" y="4882031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entury Gothic" panose="020B0502020202020204" pitchFamily="34" charset="0"/>
                  </a:rPr>
                  <a:t>4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2724D506-C933-4D99-B1B4-586A5EBA0684}"/>
                  </a:ext>
                </a:extLst>
              </p:cNvPr>
              <p:cNvSpPr txBox="1"/>
              <p:nvPr/>
            </p:nvSpPr>
            <p:spPr>
              <a:xfrm>
                <a:off x="6996332" y="4882031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entury Gothic" panose="020B0502020202020204" pitchFamily="34" charset="0"/>
                  </a:rPr>
                  <a:t>5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83D64E3-9881-4338-B66A-9069DCA4D69C}"/>
                  </a:ext>
                </a:extLst>
              </p:cNvPr>
              <p:cNvSpPr txBox="1"/>
              <p:nvPr/>
            </p:nvSpPr>
            <p:spPr>
              <a:xfrm>
                <a:off x="6996332" y="5477563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entury Gothic" panose="020B0502020202020204" pitchFamily="34" charset="0"/>
                  </a:rPr>
                  <a:t>5</a:t>
                </a: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3E6500E-715C-4E9F-9871-F1F3D3181837}"/>
                  </a:ext>
                </a:extLst>
              </p:cNvPr>
              <p:cNvSpPr txBox="1"/>
              <p:nvPr/>
            </p:nvSpPr>
            <p:spPr>
              <a:xfrm>
                <a:off x="7433604" y="3776246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s = 4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3578ECBD-6139-4A16-9BD2-67BC58121692}"/>
                  </a:ext>
                </a:extLst>
              </p:cNvPr>
              <p:cNvSpPr txBox="1"/>
              <p:nvPr/>
            </p:nvSpPr>
            <p:spPr>
              <a:xfrm>
                <a:off x="7433604" y="3166646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s = 5</a:t>
                </a:r>
              </a:p>
            </p:txBody>
          </p:sp>
        </p:grp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4685C06-F2D9-4BCC-93D3-E434BAC03960}"/>
                </a:ext>
              </a:extLst>
            </p:cNvPr>
            <p:cNvSpPr/>
            <p:nvPr/>
          </p:nvSpPr>
          <p:spPr>
            <a:xfrm>
              <a:off x="882750" y="2438400"/>
              <a:ext cx="3945986" cy="426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31611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Chained Matrix Multiplication Problem</a:t>
            </a: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CF78DD-7EAC-45E9-8942-81122889CE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Do it yourself: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D = [30, 35, 15, 5, 10, 20, 25].</a:t>
            </a:r>
          </a:p>
          <a:p>
            <a:pPr algn="just">
              <a:lnSpc>
                <a:spcPct val="150000"/>
              </a:lnSpc>
            </a:pPr>
            <a:endParaRPr lang="en-US" altLang="en-US" sz="1600" dirty="0">
              <a:latin typeface="Century Gothic" panose="020B0502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Century Gothic" panose="020B0502020202020204" pitchFamily="34" charset="0"/>
              </a:rPr>
              <a:t>A</a:t>
            </a:r>
            <a:r>
              <a:rPr lang="en-US" sz="1600" baseline="-25000" dirty="0">
                <a:latin typeface="Century Gothic" panose="020B0502020202020204" pitchFamily="34" charset="0"/>
              </a:rPr>
              <a:t>1  </a:t>
            </a:r>
            <a:r>
              <a:rPr lang="en-US" sz="1600" dirty="0">
                <a:solidFill>
                  <a:srgbClr val="00B0F0"/>
                </a:solidFill>
                <a:latin typeface="Century Gothic" panose="020B0502020202020204" pitchFamily="34" charset="0"/>
              </a:rPr>
              <a:t>|</a:t>
            </a:r>
            <a:r>
              <a:rPr lang="en-US" sz="1600" dirty="0">
                <a:latin typeface="Century Gothic" panose="020B0502020202020204" pitchFamily="34" charset="0"/>
              </a:rPr>
              <a:t> A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  A</a:t>
            </a:r>
            <a:r>
              <a:rPr lang="en-US" sz="1600" baseline="-25000" dirty="0">
                <a:latin typeface="Century Gothic" panose="020B0502020202020204" pitchFamily="34" charset="0"/>
              </a:rPr>
              <a:t>3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entury Gothic" panose="020B0502020202020204" pitchFamily="34" charset="0"/>
              </a:rPr>
              <a:t>|</a:t>
            </a:r>
            <a:r>
              <a:rPr lang="en-US" sz="1600" dirty="0">
                <a:latin typeface="Century Gothic" panose="020B0502020202020204" pitchFamily="34" charset="0"/>
              </a:rPr>
              <a:t> A</a:t>
            </a:r>
            <a:r>
              <a:rPr lang="en-US" sz="1600" baseline="-25000" dirty="0">
                <a:latin typeface="Century Gothic" panose="020B0502020202020204" pitchFamily="34" charset="0"/>
              </a:rPr>
              <a:t>4</a:t>
            </a:r>
            <a:r>
              <a:rPr lang="en-US" sz="1600" dirty="0">
                <a:latin typeface="Century Gothic" panose="020B0502020202020204" pitchFamily="34" charset="0"/>
              </a:rPr>
              <a:t>  A</a:t>
            </a:r>
            <a:r>
              <a:rPr lang="en-US" sz="1600" baseline="-25000" dirty="0">
                <a:latin typeface="Century Gothic" panose="020B0502020202020204" pitchFamily="34" charset="0"/>
              </a:rPr>
              <a:t>5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entury Gothic" panose="020B0502020202020204" pitchFamily="34" charset="0"/>
              </a:rPr>
              <a:t>|</a:t>
            </a:r>
            <a:r>
              <a:rPr lang="en-US" sz="1600" dirty="0">
                <a:latin typeface="Century Gothic" panose="020B0502020202020204" pitchFamily="34" charset="0"/>
              </a:rPr>
              <a:t> A</a:t>
            </a:r>
            <a:r>
              <a:rPr lang="en-US" sz="1600" baseline="-25000" dirty="0">
                <a:latin typeface="Century Gothic" panose="020B0502020202020204" pitchFamily="34" charset="0"/>
              </a:rPr>
              <a:t>6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Century Gothic" panose="020B0502020202020204" pitchFamily="34" charset="0"/>
              </a:rPr>
              <a:t>Parenthesization is: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( ( A</a:t>
            </a:r>
            <a:r>
              <a:rPr lang="en-US" sz="1600" baseline="-25000" dirty="0">
                <a:latin typeface="Century Gothic" panose="020B0502020202020204" pitchFamily="34" charset="0"/>
              </a:rPr>
              <a:t>1 </a:t>
            </a:r>
            <a:r>
              <a:rPr lang="en-US" sz="1600" dirty="0">
                <a:latin typeface="Century Gothic" panose="020B0502020202020204" pitchFamily="34" charset="0"/>
              </a:rPr>
              <a:t>( A</a:t>
            </a:r>
            <a:r>
              <a:rPr lang="en-US" sz="1600" baseline="-25000" dirty="0">
                <a:latin typeface="Century Gothic" panose="020B0502020202020204" pitchFamily="34" charset="0"/>
              </a:rPr>
              <a:t>2  </a:t>
            </a:r>
            <a:r>
              <a:rPr lang="en-US" sz="1600" dirty="0">
                <a:latin typeface="Century Gothic" panose="020B0502020202020204" pitchFamily="34" charset="0"/>
              </a:rPr>
              <a:t>A</a:t>
            </a:r>
            <a:r>
              <a:rPr lang="en-US" sz="1600" baseline="-25000" dirty="0">
                <a:latin typeface="Century Gothic" panose="020B0502020202020204" pitchFamily="34" charset="0"/>
              </a:rPr>
              <a:t>3</a:t>
            </a:r>
            <a:r>
              <a:rPr lang="en-US" sz="1600" dirty="0">
                <a:latin typeface="Century Gothic" panose="020B0502020202020204" pitchFamily="34" charset="0"/>
              </a:rPr>
              <a:t> ) ) ( </a:t>
            </a:r>
            <a:r>
              <a:rPr lang="en-US" sz="1600" b="1" dirty="0">
                <a:latin typeface="Century Gothic" panose="020B0502020202020204" pitchFamily="34" charset="0"/>
              </a:rPr>
              <a:t>(</a:t>
            </a:r>
            <a:r>
              <a:rPr lang="en-US" sz="1600" dirty="0">
                <a:latin typeface="Century Gothic" panose="020B0502020202020204" pitchFamily="34" charset="0"/>
              </a:rPr>
              <a:t> A</a:t>
            </a:r>
            <a:r>
              <a:rPr lang="en-US" sz="1600" baseline="-25000" dirty="0">
                <a:latin typeface="Century Gothic" panose="020B0502020202020204" pitchFamily="34" charset="0"/>
              </a:rPr>
              <a:t>4  </a:t>
            </a:r>
            <a:r>
              <a:rPr lang="en-US" sz="1600" dirty="0">
                <a:latin typeface="Century Gothic" panose="020B0502020202020204" pitchFamily="34" charset="0"/>
              </a:rPr>
              <a:t>A</a:t>
            </a:r>
            <a:r>
              <a:rPr lang="en-US" sz="1600" baseline="-25000" dirty="0">
                <a:latin typeface="Century Gothic" panose="020B0502020202020204" pitchFamily="34" charset="0"/>
              </a:rPr>
              <a:t>5  </a:t>
            </a:r>
            <a:r>
              <a:rPr lang="en-US" sz="1600" b="1" dirty="0">
                <a:latin typeface="Century Gothic" panose="020B0502020202020204" pitchFamily="34" charset="0"/>
              </a:rPr>
              <a:t>)</a:t>
            </a:r>
            <a:r>
              <a:rPr lang="en-US" sz="1600" dirty="0">
                <a:latin typeface="Century Gothic" panose="020B0502020202020204" pitchFamily="34" charset="0"/>
              </a:rPr>
              <a:t> A</a:t>
            </a:r>
            <a:r>
              <a:rPr lang="en-US" sz="1600" baseline="-25000" dirty="0">
                <a:latin typeface="Century Gothic" panose="020B0502020202020204" pitchFamily="34" charset="0"/>
              </a:rPr>
              <a:t>6  </a:t>
            </a:r>
            <a:r>
              <a:rPr lang="en-US" sz="1600" dirty="0">
                <a:latin typeface="Century Gothic" panose="020B0502020202020204" pitchFamily="34" charset="0"/>
              </a:rPr>
              <a:t>) ).</a:t>
            </a:r>
          </a:p>
          <a:p>
            <a:pPr algn="just">
              <a:lnSpc>
                <a:spcPct val="150000"/>
              </a:lnSpc>
            </a:pPr>
            <a:endParaRPr lang="en-US" altLang="en-US" sz="1600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1600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  </a:t>
            </a:r>
          </a:p>
          <a:p>
            <a:pPr algn="just">
              <a:lnSpc>
                <a:spcPct val="150000"/>
              </a:lnSpc>
            </a:pPr>
            <a:endParaRPr lang="en-US" altLang="en-US" sz="1600" dirty="0">
              <a:latin typeface="Century Gothic" panose="020B0502020202020204" pitchFamily="34" charset="0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90F5AD4-8163-4E9F-901E-B89C42421A3B}"/>
              </a:ext>
            </a:extLst>
          </p:cNvPr>
          <p:cNvGrpSpPr/>
          <p:nvPr/>
        </p:nvGrpSpPr>
        <p:grpSpPr>
          <a:xfrm>
            <a:off x="5105400" y="2438400"/>
            <a:ext cx="4114800" cy="4267200"/>
            <a:chOff x="846408" y="2438400"/>
            <a:chExt cx="4114800" cy="4267200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DEC52E9C-61EC-42A8-8096-9688839AF977}"/>
                </a:ext>
              </a:extLst>
            </p:cNvPr>
            <p:cNvGrpSpPr/>
            <p:nvPr/>
          </p:nvGrpSpPr>
          <p:grpSpPr>
            <a:xfrm>
              <a:off x="846408" y="2590800"/>
              <a:ext cx="4114800" cy="3352800"/>
              <a:chOff x="4004604" y="2590800"/>
              <a:chExt cx="4114800" cy="3352800"/>
            </a:xfrm>
          </p:grpSpPr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CAE9BE6-EC6F-4178-AB8A-C7AA67F59391}"/>
                  </a:ext>
                </a:extLst>
              </p:cNvPr>
              <p:cNvSpPr txBox="1"/>
              <p:nvPr/>
            </p:nvSpPr>
            <p:spPr>
              <a:xfrm>
                <a:off x="4004604" y="3048000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A1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F7BB181-6EA3-4FCC-8FE1-1DE8DBA1CABB}"/>
                  </a:ext>
                </a:extLst>
              </p:cNvPr>
              <p:cNvSpPr txBox="1"/>
              <p:nvPr/>
            </p:nvSpPr>
            <p:spPr>
              <a:xfrm>
                <a:off x="4004604" y="3623846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A2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26DAFAA-A103-4E35-8F8A-EC89EA36E3BF}"/>
                  </a:ext>
                </a:extLst>
              </p:cNvPr>
              <p:cNvSpPr txBox="1"/>
              <p:nvPr/>
            </p:nvSpPr>
            <p:spPr>
              <a:xfrm>
                <a:off x="4004604" y="4233446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A3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A5849B7-7540-463D-8F1D-63A539E44DCC}"/>
                  </a:ext>
                </a:extLst>
              </p:cNvPr>
              <p:cNvSpPr txBox="1"/>
              <p:nvPr/>
            </p:nvSpPr>
            <p:spPr>
              <a:xfrm>
                <a:off x="4004604" y="4843046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A4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7EEC4D8-21AD-4CFA-B965-371DA7BD6A0B}"/>
                  </a:ext>
                </a:extLst>
              </p:cNvPr>
              <p:cNvSpPr txBox="1"/>
              <p:nvPr/>
            </p:nvSpPr>
            <p:spPr>
              <a:xfrm>
                <a:off x="4648200" y="2590800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A2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AB6D65D-52B6-4FEF-A610-F19119A5F897}"/>
                  </a:ext>
                </a:extLst>
              </p:cNvPr>
              <p:cNvSpPr txBox="1"/>
              <p:nvPr/>
            </p:nvSpPr>
            <p:spPr>
              <a:xfrm>
                <a:off x="5257800" y="2590800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A3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28D40B8-40B2-4F7D-B416-4AC23C3E3B46}"/>
                  </a:ext>
                </a:extLst>
              </p:cNvPr>
              <p:cNvSpPr txBox="1"/>
              <p:nvPr/>
            </p:nvSpPr>
            <p:spPr>
              <a:xfrm>
                <a:off x="5867400" y="2590800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A4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570055B-F3EB-4969-A74C-A8E6A177C2FA}"/>
                  </a:ext>
                </a:extLst>
              </p:cNvPr>
              <p:cNvSpPr txBox="1"/>
              <p:nvPr/>
            </p:nvSpPr>
            <p:spPr>
              <a:xfrm>
                <a:off x="4552072" y="3079019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entury Gothic" panose="020B0502020202020204" pitchFamily="34" charset="0"/>
                  </a:rPr>
                  <a:t>1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516C08A-D318-4F2C-8E3F-2F72588A10DB}"/>
                  </a:ext>
                </a:extLst>
              </p:cNvPr>
              <p:cNvSpPr txBox="1"/>
              <p:nvPr/>
            </p:nvSpPr>
            <p:spPr>
              <a:xfrm>
                <a:off x="7433604" y="5605046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s = 1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1657B67-24D8-47A2-B6F3-D4A3C2F49646}"/>
                  </a:ext>
                </a:extLst>
              </p:cNvPr>
              <p:cNvSpPr txBox="1"/>
              <p:nvPr/>
            </p:nvSpPr>
            <p:spPr>
              <a:xfrm>
                <a:off x="5153464" y="3079261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00B0F0"/>
                    </a:solidFill>
                    <a:latin typeface="Century Gothic" panose="020B0502020202020204" pitchFamily="34" charset="0"/>
                  </a:rPr>
                  <a:t>1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A48F1CA-B60B-408A-936F-58B9F99ECC43}"/>
                  </a:ext>
                </a:extLst>
              </p:cNvPr>
              <p:cNvSpPr txBox="1"/>
              <p:nvPr/>
            </p:nvSpPr>
            <p:spPr>
              <a:xfrm>
                <a:off x="5582528" y="3647830"/>
                <a:ext cx="10386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entury Gothic" panose="020B0502020202020204" pitchFamily="34" charset="0"/>
                  </a:rPr>
                  <a:t>3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22B1C34-2882-489D-AA32-FF3EF8A790B9}"/>
                  </a:ext>
                </a:extLst>
              </p:cNvPr>
              <p:cNvSpPr txBox="1"/>
              <p:nvPr/>
            </p:nvSpPr>
            <p:spPr>
              <a:xfrm>
                <a:off x="5757204" y="3070811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entury Gothic" panose="020B0502020202020204" pitchFamily="34" charset="0"/>
                  </a:rPr>
                  <a:t>3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788927E-6FC8-401C-99CD-6E0CC3D20A75}"/>
                  </a:ext>
                </a:extLst>
              </p:cNvPr>
              <p:cNvSpPr txBox="1"/>
              <p:nvPr/>
            </p:nvSpPr>
            <p:spPr>
              <a:xfrm>
                <a:off x="7433604" y="4995446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s = 2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391177-8955-4C95-976D-6A6C866616C3}"/>
                  </a:ext>
                </a:extLst>
              </p:cNvPr>
              <p:cNvSpPr txBox="1"/>
              <p:nvPr/>
            </p:nvSpPr>
            <p:spPr>
              <a:xfrm>
                <a:off x="7433604" y="4385846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s = 3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6318368D-A812-457D-ADCA-F7C76B2D5570}"/>
                  </a:ext>
                </a:extLst>
              </p:cNvPr>
              <p:cNvSpPr txBox="1"/>
              <p:nvPr/>
            </p:nvSpPr>
            <p:spPr>
              <a:xfrm>
                <a:off x="4004604" y="5452646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A5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BE9A098B-2944-4408-9185-567AA9A8E14E}"/>
                  </a:ext>
                </a:extLst>
              </p:cNvPr>
              <p:cNvSpPr txBox="1"/>
              <p:nvPr/>
            </p:nvSpPr>
            <p:spPr>
              <a:xfrm>
                <a:off x="6477000" y="2590800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A5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4FC76D2-8F0F-4850-98D3-A93C2E6FD78B}"/>
                  </a:ext>
                </a:extLst>
              </p:cNvPr>
              <p:cNvSpPr txBox="1"/>
              <p:nvPr/>
            </p:nvSpPr>
            <p:spPr>
              <a:xfrm>
                <a:off x="7086600" y="2590800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A6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501475F0-B068-4629-991F-8A0A1B942FD4}"/>
                  </a:ext>
                </a:extLst>
              </p:cNvPr>
              <p:cNvSpPr txBox="1"/>
              <p:nvPr/>
            </p:nvSpPr>
            <p:spPr>
              <a:xfrm>
                <a:off x="6380872" y="3070811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entury Gothic" panose="020B0502020202020204" pitchFamily="34" charset="0"/>
                  </a:rPr>
                  <a:t>3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DF13DEC-194C-41E3-824C-F3D2D8585B92}"/>
                  </a:ext>
                </a:extLst>
              </p:cNvPr>
              <p:cNvSpPr txBox="1"/>
              <p:nvPr/>
            </p:nvSpPr>
            <p:spPr>
              <a:xfrm>
                <a:off x="6996332" y="3070811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C00000"/>
                    </a:solidFill>
                    <a:latin typeface="Century Gothic" panose="020B0502020202020204" pitchFamily="34" charset="0"/>
                  </a:rPr>
                  <a:t>3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2F2916B-734A-4360-8DF8-5A93F33C8FDC}"/>
                  </a:ext>
                </a:extLst>
              </p:cNvPr>
              <p:cNvSpPr txBox="1"/>
              <p:nvPr/>
            </p:nvSpPr>
            <p:spPr>
              <a:xfrm>
                <a:off x="6372664" y="3658679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entury Gothic" panose="020B0502020202020204" pitchFamily="34" charset="0"/>
                  </a:rPr>
                  <a:t>3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19156F5-8E49-4E56-AC87-93A2BD410E3D}"/>
                  </a:ext>
                </a:extLst>
              </p:cNvPr>
              <p:cNvSpPr txBox="1"/>
              <p:nvPr/>
            </p:nvSpPr>
            <p:spPr>
              <a:xfrm>
                <a:off x="6996332" y="3658679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entury Gothic" panose="020B0502020202020204" pitchFamily="34" charset="0"/>
                  </a:rPr>
                  <a:t>3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D5BA4363-3167-4933-8931-670A8A1377E2}"/>
                  </a:ext>
                </a:extLst>
              </p:cNvPr>
              <p:cNvSpPr txBox="1"/>
              <p:nvPr/>
            </p:nvSpPr>
            <p:spPr>
              <a:xfrm>
                <a:off x="5167532" y="3654623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entury Gothic" panose="020B0502020202020204" pitchFamily="34" charset="0"/>
                  </a:rPr>
                  <a:t>2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8D033C7-6844-40F7-8374-1253601940D9}"/>
                  </a:ext>
                </a:extLst>
              </p:cNvPr>
              <p:cNvSpPr txBox="1"/>
              <p:nvPr/>
            </p:nvSpPr>
            <p:spPr>
              <a:xfrm>
                <a:off x="5763064" y="4260711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entury Gothic" panose="020B0502020202020204" pitchFamily="34" charset="0"/>
                  </a:rPr>
                  <a:t>3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422EED2-504C-425B-A83D-4EA1FD3076EB}"/>
                  </a:ext>
                </a:extLst>
              </p:cNvPr>
              <p:cNvSpPr txBox="1"/>
              <p:nvPr/>
            </p:nvSpPr>
            <p:spPr>
              <a:xfrm>
                <a:off x="6372664" y="4258363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entury Gothic" panose="020B0502020202020204" pitchFamily="34" charset="0"/>
                  </a:rPr>
                  <a:t>3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A0D3267C-C5DC-4B81-B02F-DE86B7A30924}"/>
                  </a:ext>
                </a:extLst>
              </p:cNvPr>
              <p:cNvSpPr txBox="1"/>
              <p:nvPr/>
            </p:nvSpPr>
            <p:spPr>
              <a:xfrm>
                <a:off x="6996332" y="4258363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entury Gothic" panose="020B0502020202020204" pitchFamily="34" charset="0"/>
                  </a:rPr>
                  <a:t>3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EADD45A-D2A7-4127-9AC4-1BFB78EEE0BB}"/>
                  </a:ext>
                </a:extLst>
              </p:cNvPr>
              <p:cNvSpPr txBox="1"/>
              <p:nvPr/>
            </p:nvSpPr>
            <p:spPr>
              <a:xfrm>
                <a:off x="6372664" y="4882031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entury Gothic" panose="020B0502020202020204" pitchFamily="34" charset="0"/>
                  </a:rPr>
                  <a:t>4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2724D506-C933-4D99-B1B4-586A5EBA0684}"/>
                  </a:ext>
                </a:extLst>
              </p:cNvPr>
              <p:cNvSpPr txBox="1"/>
              <p:nvPr/>
            </p:nvSpPr>
            <p:spPr>
              <a:xfrm>
                <a:off x="6996332" y="4882031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accent6"/>
                    </a:solidFill>
                    <a:latin typeface="Century Gothic" panose="020B0502020202020204" pitchFamily="34" charset="0"/>
                  </a:rPr>
                  <a:t>5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83D64E3-9881-4338-B66A-9069DCA4D69C}"/>
                  </a:ext>
                </a:extLst>
              </p:cNvPr>
              <p:cNvSpPr txBox="1"/>
              <p:nvPr/>
            </p:nvSpPr>
            <p:spPr>
              <a:xfrm>
                <a:off x="6996332" y="5477563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entury Gothic" panose="020B0502020202020204" pitchFamily="34" charset="0"/>
                  </a:rPr>
                  <a:t>5</a:t>
                </a: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3E6500E-715C-4E9F-9871-F1F3D3181837}"/>
                  </a:ext>
                </a:extLst>
              </p:cNvPr>
              <p:cNvSpPr txBox="1"/>
              <p:nvPr/>
            </p:nvSpPr>
            <p:spPr>
              <a:xfrm>
                <a:off x="7433604" y="3776246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s = 4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3578ECBD-6139-4A16-9BD2-67BC58121692}"/>
                  </a:ext>
                </a:extLst>
              </p:cNvPr>
              <p:cNvSpPr txBox="1"/>
              <p:nvPr/>
            </p:nvSpPr>
            <p:spPr>
              <a:xfrm>
                <a:off x="7433604" y="3166646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s = 5</a:t>
                </a:r>
              </a:p>
            </p:txBody>
          </p:sp>
        </p:grp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4685C06-F2D9-4BCC-93D3-E434BAC03960}"/>
                </a:ext>
              </a:extLst>
            </p:cNvPr>
            <p:cNvSpPr/>
            <p:nvPr/>
          </p:nvSpPr>
          <p:spPr>
            <a:xfrm>
              <a:off x="882750" y="2438400"/>
              <a:ext cx="3945986" cy="426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38449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Chained Matrix Multiplication Problem</a:t>
            </a: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CF78DD-7EAC-45E9-8942-81122889CE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Do it yourself: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D = [30, 35, 15, 5, 10, 20, 25].</a:t>
            </a:r>
          </a:p>
          <a:p>
            <a:pPr algn="just">
              <a:lnSpc>
                <a:spcPct val="150000"/>
              </a:lnSpc>
            </a:pPr>
            <a:endParaRPr lang="en-US" altLang="en-US" sz="1600" dirty="0">
              <a:latin typeface="Century Gothic" panose="020B0502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Century Gothic" panose="020B0502020202020204" pitchFamily="34" charset="0"/>
              </a:rPr>
              <a:t>A</a:t>
            </a:r>
            <a:r>
              <a:rPr lang="en-US" sz="1600" baseline="-25000" dirty="0">
                <a:latin typeface="Century Gothic" panose="020B0502020202020204" pitchFamily="34" charset="0"/>
              </a:rPr>
              <a:t>1  </a:t>
            </a:r>
            <a:r>
              <a:rPr lang="en-US" sz="1600" dirty="0">
                <a:solidFill>
                  <a:srgbClr val="00B0F0"/>
                </a:solidFill>
                <a:latin typeface="Century Gothic" panose="020B0502020202020204" pitchFamily="34" charset="0"/>
              </a:rPr>
              <a:t>|</a:t>
            </a:r>
            <a:r>
              <a:rPr lang="en-US" sz="1600" dirty="0">
                <a:latin typeface="Century Gothic" panose="020B0502020202020204" pitchFamily="34" charset="0"/>
              </a:rPr>
              <a:t> A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  A</a:t>
            </a:r>
            <a:r>
              <a:rPr lang="en-US" sz="1600" baseline="-25000" dirty="0">
                <a:latin typeface="Century Gothic" panose="020B0502020202020204" pitchFamily="34" charset="0"/>
              </a:rPr>
              <a:t>3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entury Gothic" panose="020B0502020202020204" pitchFamily="34" charset="0"/>
              </a:rPr>
              <a:t>|</a:t>
            </a:r>
            <a:r>
              <a:rPr lang="en-US" sz="1600" dirty="0">
                <a:latin typeface="Century Gothic" panose="020B0502020202020204" pitchFamily="34" charset="0"/>
              </a:rPr>
              <a:t> A</a:t>
            </a:r>
            <a:r>
              <a:rPr lang="en-US" sz="1600" baseline="-25000" dirty="0">
                <a:latin typeface="Century Gothic" panose="020B0502020202020204" pitchFamily="34" charset="0"/>
              </a:rPr>
              <a:t>4</a:t>
            </a:r>
            <a:r>
              <a:rPr lang="en-US" sz="1600" dirty="0">
                <a:latin typeface="Century Gothic" panose="020B0502020202020204" pitchFamily="34" charset="0"/>
              </a:rPr>
              <a:t>  A</a:t>
            </a:r>
            <a:r>
              <a:rPr lang="en-US" sz="1600" baseline="-25000" dirty="0">
                <a:latin typeface="Century Gothic" panose="020B0502020202020204" pitchFamily="34" charset="0"/>
              </a:rPr>
              <a:t>5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entury Gothic" panose="020B0502020202020204" pitchFamily="34" charset="0"/>
              </a:rPr>
              <a:t>|</a:t>
            </a:r>
            <a:r>
              <a:rPr lang="en-US" sz="1600" dirty="0">
                <a:latin typeface="Century Gothic" panose="020B0502020202020204" pitchFamily="34" charset="0"/>
              </a:rPr>
              <a:t> A</a:t>
            </a:r>
            <a:r>
              <a:rPr lang="en-US" sz="1600" baseline="-25000" dirty="0">
                <a:latin typeface="Century Gothic" panose="020B0502020202020204" pitchFamily="34" charset="0"/>
              </a:rPr>
              <a:t>6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Century Gothic" panose="020B0502020202020204" pitchFamily="34" charset="0"/>
              </a:rPr>
              <a:t>Therefore, optimal parenthesization is: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	</a:t>
            </a:r>
            <a:r>
              <a:rPr lang="en-US" sz="1600" b="1" dirty="0">
                <a:latin typeface="Century Gothic" panose="020B0502020202020204" pitchFamily="34" charset="0"/>
              </a:rPr>
              <a:t>( ( A</a:t>
            </a:r>
            <a:r>
              <a:rPr lang="en-US" sz="1600" b="1" baseline="-25000" dirty="0">
                <a:latin typeface="Century Gothic" panose="020B0502020202020204" pitchFamily="34" charset="0"/>
              </a:rPr>
              <a:t>1 </a:t>
            </a:r>
            <a:r>
              <a:rPr lang="en-US" sz="1600" b="1" dirty="0">
                <a:latin typeface="Century Gothic" panose="020B0502020202020204" pitchFamily="34" charset="0"/>
              </a:rPr>
              <a:t>( A</a:t>
            </a:r>
            <a:r>
              <a:rPr lang="en-US" sz="1600" b="1" baseline="-25000" dirty="0">
                <a:latin typeface="Century Gothic" panose="020B0502020202020204" pitchFamily="34" charset="0"/>
              </a:rPr>
              <a:t>2  </a:t>
            </a:r>
            <a:r>
              <a:rPr lang="en-US" sz="1600" b="1" dirty="0">
                <a:latin typeface="Century Gothic" panose="020B0502020202020204" pitchFamily="34" charset="0"/>
              </a:rPr>
              <a:t>A</a:t>
            </a:r>
            <a:r>
              <a:rPr lang="en-US" sz="1600" b="1" baseline="-25000" dirty="0">
                <a:latin typeface="Century Gothic" panose="020B0502020202020204" pitchFamily="34" charset="0"/>
              </a:rPr>
              <a:t>3</a:t>
            </a:r>
            <a:r>
              <a:rPr lang="en-US" sz="1600" b="1" dirty="0">
                <a:latin typeface="Century Gothic" panose="020B0502020202020204" pitchFamily="34" charset="0"/>
              </a:rPr>
              <a:t> ) ) ( ( A</a:t>
            </a:r>
            <a:r>
              <a:rPr lang="en-US" sz="1600" b="1" baseline="-25000" dirty="0">
                <a:latin typeface="Century Gothic" panose="020B0502020202020204" pitchFamily="34" charset="0"/>
              </a:rPr>
              <a:t>4  </a:t>
            </a:r>
            <a:r>
              <a:rPr lang="en-US" sz="1600" b="1" dirty="0">
                <a:latin typeface="Century Gothic" panose="020B0502020202020204" pitchFamily="34" charset="0"/>
              </a:rPr>
              <a:t>A</a:t>
            </a:r>
            <a:r>
              <a:rPr lang="en-US" sz="1600" b="1" baseline="-25000" dirty="0">
                <a:latin typeface="Century Gothic" panose="020B0502020202020204" pitchFamily="34" charset="0"/>
              </a:rPr>
              <a:t>5  </a:t>
            </a:r>
            <a:r>
              <a:rPr lang="en-US" sz="1600" b="1" dirty="0">
                <a:latin typeface="Century Gothic" panose="020B0502020202020204" pitchFamily="34" charset="0"/>
              </a:rPr>
              <a:t>) A</a:t>
            </a:r>
            <a:r>
              <a:rPr lang="en-US" sz="1600" b="1" baseline="-25000" dirty="0">
                <a:latin typeface="Century Gothic" panose="020B0502020202020204" pitchFamily="34" charset="0"/>
              </a:rPr>
              <a:t>6  </a:t>
            </a:r>
            <a:r>
              <a:rPr lang="en-US" sz="1600" b="1" dirty="0">
                <a:latin typeface="Century Gothic" panose="020B0502020202020204" pitchFamily="34" charset="0"/>
              </a:rPr>
              <a:t>) ).</a:t>
            </a:r>
            <a:endParaRPr lang="en-US" sz="1600" b="1" baseline="-25000" dirty="0">
              <a:latin typeface="Century Gothic" panose="020B0502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600" baseline="-25000" dirty="0">
              <a:latin typeface="Century Gothic" panose="020B0502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altLang="en-US" sz="1600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1600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  </a:t>
            </a:r>
          </a:p>
          <a:p>
            <a:pPr algn="just">
              <a:lnSpc>
                <a:spcPct val="150000"/>
              </a:lnSpc>
            </a:pPr>
            <a:endParaRPr lang="en-US" altLang="en-US" sz="1600" dirty="0">
              <a:latin typeface="Century Gothic" panose="020B0502020202020204" pitchFamily="34" charset="0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90F5AD4-8163-4E9F-901E-B89C42421A3B}"/>
              </a:ext>
            </a:extLst>
          </p:cNvPr>
          <p:cNvGrpSpPr/>
          <p:nvPr/>
        </p:nvGrpSpPr>
        <p:grpSpPr>
          <a:xfrm>
            <a:off x="5105400" y="2438400"/>
            <a:ext cx="4114800" cy="4267200"/>
            <a:chOff x="846408" y="2438400"/>
            <a:chExt cx="4114800" cy="4267200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DEC52E9C-61EC-42A8-8096-9688839AF977}"/>
                </a:ext>
              </a:extLst>
            </p:cNvPr>
            <p:cNvGrpSpPr/>
            <p:nvPr/>
          </p:nvGrpSpPr>
          <p:grpSpPr>
            <a:xfrm>
              <a:off x="846408" y="2590800"/>
              <a:ext cx="4114800" cy="3352800"/>
              <a:chOff x="4004604" y="2590800"/>
              <a:chExt cx="4114800" cy="3352800"/>
            </a:xfrm>
          </p:grpSpPr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CAE9BE6-EC6F-4178-AB8A-C7AA67F59391}"/>
                  </a:ext>
                </a:extLst>
              </p:cNvPr>
              <p:cNvSpPr txBox="1"/>
              <p:nvPr/>
            </p:nvSpPr>
            <p:spPr>
              <a:xfrm>
                <a:off x="4004604" y="3048000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A1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F7BB181-6EA3-4FCC-8FE1-1DE8DBA1CABB}"/>
                  </a:ext>
                </a:extLst>
              </p:cNvPr>
              <p:cNvSpPr txBox="1"/>
              <p:nvPr/>
            </p:nvSpPr>
            <p:spPr>
              <a:xfrm>
                <a:off x="4004604" y="3623846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A2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26DAFAA-A103-4E35-8F8A-EC89EA36E3BF}"/>
                  </a:ext>
                </a:extLst>
              </p:cNvPr>
              <p:cNvSpPr txBox="1"/>
              <p:nvPr/>
            </p:nvSpPr>
            <p:spPr>
              <a:xfrm>
                <a:off x="4004604" y="4233446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A3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A5849B7-7540-463D-8F1D-63A539E44DCC}"/>
                  </a:ext>
                </a:extLst>
              </p:cNvPr>
              <p:cNvSpPr txBox="1"/>
              <p:nvPr/>
            </p:nvSpPr>
            <p:spPr>
              <a:xfrm>
                <a:off x="4004604" y="4843046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A4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7EEC4D8-21AD-4CFA-B965-371DA7BD6A0B}"/>
                  </a:ext>
                </a:extLst>
              </p:cNvPr>
              <p:cNvSpPr txBox="1"/>
              <p:nvPr/>
            </p:nvSpPr>
            <p:spPr>
              <a:xfrm>
                <a:off x="4648200" y="2590800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A2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AB6D65D-52B6-4FEF-A610-F19119A5F897}"/>
                  </a:ext>
                </a:extLst>
              </p:cNvPr>
              <p:cNvSpPr txBox="1"/>
              <p:nvPr/>
            </p:nvSpPr>
            <p:spPr>
              <a:xfrm>
                <a:off x="5257800" y="2590800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A3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28D40B8-40B2-4F7D-B416-4AC23C3E3B46}"/>
                  </a:ext>
                </a:extLst>
              </p:cNvPr>
              <p:cNvSpPr txBox="1"/>
              <p:nvPr/>
            </p:nvSpPr>
            <p:spPr>
              <a:xfrm>
                <a:off x="5867400" y="2590800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A4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570055B-F3EB-4969-A74C-A8E6A177C2FA}"/>
                  </a:ext>
                </a:extLst>
              </p:cNvPr>
              <p:cNvSpPr txBox="1"/>
              <p:nvPr/>
            </p:nvSpPr>
            <p:spPr>
              <a:xfrm>
                <a:off x="4552072" y="3079019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entury Gothic" panose="020B0502020202020204" pitchFamily="34" charset="0"/>
                  </a:rPr>
                  <a:t>1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516C08A-D318-4F2C-8E3F-2F72588A10DB}"/>
                  </a:ext>
                </a:extLst>
              </p:cNvPr>
              <p:cNvSpPr txBox="1"/>
              <p:nvPr/>
            </p:nvSpPr>
            <p:spPr>
              <a:xfrm>
                <a:off x="7433604" y="5605046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s = 1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1657B67-24D8-47A2-B6F3-D4A3C2F49646}"/>
                  </a:ext>
                </a:extLst>
              </p:cNvPr>
              <p:cNvSpPr txBox="1"/>
              <p:nvPr/>
            </p:nvSpPr>
            <p:spPr>
              <a:xfrm>
                <a:off x="5153464" y="3079261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00B0F0"/>
                    </a:solidFill>
                    <a:latin typeface="Century Gothic" panose="020B0502020202020204" pitchFamily="34" charset="0"/>
                  </a:rPr>
                  <a:t>1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A48F1CA-B60B-408A-936F-58B9F99ECC43}"/>
                  </a:ext>
                </a:extLst>
              </p:cNvPr>
              <p:cNvSpPr txBox="1"/>
              <p:nvPr/>
            </p:nvSpPr>
            <p:spPr>
              <a:xfrm>
                <a:off x="5582528" y="3647830"/>
                <a:ext cx="10386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entury Gothic" panose="020B0502020202020204" pitchFamily="34" charset="0"/>
                  </a:rPr>
                  <a:t>3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22B1C34-2882-489D-AA32-FF3EF8A790B9}"/>
                  </a:ext>
                </a:extLst>
              </p:cNvPr>
              <p:cNvSpPr txBox="1"/>
              <p:nvPr/>
            </p:nvSpPr>
            <p:spPr>
              <a:xfrm>
                <a:off x="5757204" y="3070811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entury Gothic" panose="020B0502020202020204" pitchFamily="34" charset="0"/>
                  </a:rPr>
                  <a:t>3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788927E-6FC8-401C-99CD-6E0CC3D20A75}"/>
                  </a:ext>
                </a:extLst>
              </p:cNvPr>
              <p:cNvSpPr txBox="1"/>
              <p:nvPr/>
            </p:nvSpPr>
            <p:spPr>
              <a:xfrm>
                <a:off x="7433604" y="4995446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s = 2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391177-8955-4C95-976D-6A6C866616C3}"/>
                  </a:ext>
                </a:extLst>
              </p:cNvPr>
              <p:cNvSpPr txBox="1"/>
              <p:nvPr/>
            </p:nvSpPr>
            <p:spPr>
              <a:xfrm>
                <a:off x="7433604" y="4385846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s = 3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6318368D-A812-457D-ADCA-F7C76B2D5570}"/>
                  </a:ext>
                </a:extLst>
              </p:cNvPr>
              <p:cNvSpPr txBox="1"/>
              <p:nvPr/>
            </p:nvSpPr>
            <p:spPr>
              <a:xfrm>
                <a:off x="4004604" y="5452646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A5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BE9A098B-2944-4408-9185-567AA9A8E14E}"/>
                  </a:ext>
                </a:extLst>
              </p:cNvPr>
              <p:cNvSpPr txBox="1"/>
              <p:nvPr/>
            </p:nvSpPr>
            <p:spPr>
              <a:xfrm>
                <a:off x="6477000" y="2590800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A5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4FC76D2-8F0F-4850-98D3-A93C2E6FD78B}"/>
                  </a:ext>
                </a:extLst>
              </p:cNvPr>
              <p:cNvSpPr txBox="1"/>
              <p:nvPr/>
            </p:nvSpPr>
            <p:spPr>
              <a:xfrm>
                <a:off x="7086600" y="2590800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A6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501475F0-B068-4629-991F-8A0A1B942FD4}"/>
                  </a:ext>
                </a:extLst>
              </p:cNvPr>
              <p:cNvSpPr txBox="1"/>
              <p:nvPr/>
            </p:nvSpPr>
            <p:spPr>
              <a:xfrm>
                <a:off x="6380872" y="3070811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entury Gothic" panose="020B0502020202020204" pitchFamily="34" charset="0"/>
                  </a:rPr>
                  <a:t>3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DF13DEC-194C-41E3-824C-F3D2D8585B92}"/>
                  </a:ext>
                </a:extLst>
              </p:cNvPr>
              <p:cNvSpPr txBox="1"/>
              <p:nvPr/>
            </p:nvSpPr>
            <p:spPr>
              <a:xfrm>
                <a:off x="6996332" y="3070811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C00000"/>
                    </a:solidFill>
                    <a:latin typeface="Century Gothic" panose="020B0502020202020204" pitchFamily="34" charset="0"/>
                  </a:rPr>
                  <a:t>3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2F2916B-734A-4360-8DF8-5A93F33C8FDC}"/>
                  </a:ext>
                </a:extLst>
              </p:cNvPr>
              <p:cNvSpPr txBox="1"/>
              <p:nvPr/>
            </p:nvSpPr>
            <p:spPr>
              <a:xfrm>
                <a:off x="6372664" y="3658679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entury Gothic" panose="020B0502020202020204" pitchFamily="34" charset="0"/>
                  </a:rPr>
                  <a:t>3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19156F5-8E49-4E56-AC87-93A2BD410E3D}"/>
                  </a:ext>
                </a:extLst>
              </p:cNvPr>
              <p:cNvSpPr txBox="1"/>
              <p:nvPr/>
            </p:nvSpPr>
            <p:spPr>
              <a:xfrm>
                <a:off x="6996332" y="3658679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entury Gothic" panose="020B0502020202020204" pitchFamily="34" charset="0"/>
                  </a:rPr>
                  <a:t>3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D5BA4363-3167-4933-8931-670A8A1377E2}"/>
                  </a:ext>
                </a:extLst>
              </p:cNvPr>
              <p:cNvSpPr txBox="1"/>
              <p:nvPr/>
            </p:nvSpPr>
            <p:spPr>
              <a:xfrm>
                <a:off x="5167532" y="3654623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entury Gothic" panose="020B0502020202020204" pitchFamily="34" charset="0"/>
                  </a:rPr>
                  <a:t>2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8D033C7-6844-40F7-8374-1253601940D9}"/>
                  </a:ext>
                </a:extLst>
              </p:cNvPr>
              <p:cNvSpPr txBox="1"/>
              <p:nvPr/>
            </p:nvSpPr>
            <p:spPr>
              <a:xfrm>
                <a:off x="5763064" y="4260711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entury Gothic" panose="020B0502020202020204" pitchFamily="34" charset="0"/>
                  </a:rPr>
                  <a:t>3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422EED2-504C-425B-A83D-4EA1FD3076EB}"/>
                  </a:ext>
                </a:extLst>
              </p:cNvPr>
              <p:cNvSpPr txBox="1"/>
              <p:nvPr/>
            </p:nvSpPr>
            <p:spPr>
              <a:xfrm>
                <a:off x="6372664" y="4258363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entury Gothic" panose="020B0502020202020204" pitchFamily="34" charset="0"/>
                  </a:rPr>
                  <a:t>3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A0D3267C-C5DC-4B81-B02F-DE86B7A30924}"/>
                  </a:ext>
                </a:extLst>
              </p:cNvPr>
              <p:cNvSpPr txBox="1"/>
              <p:nvPr/>
            </p:nvSpPr>
            <p:spPr>
              <a:xfrm>
                <a:off x="6996332" y="4258363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entury Gothic" panose="020B0502020202020204" pitchFamily="34" charset="0"/>
                  </a:rPr>
                  <a:t>3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EADD45A-D2A7-4127-9AC4-1BFB78EEE0BB}"/>
                  </a:ext>
                </a:extLst>
              </p:cNvPr>
              <p:cNvSpPr txBox="1"/>
              <p:nvPr/>
            </p:nvSpPr>
            <p:spPr>
              <a:xfrm>
                <a:off x="6372664" y="4882031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entury Gothic" panose="020B0502020202020204" pitchFamily="34" charset="0"/>
                  </a:rPr>
                  <a:t>4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2724D506-C933-4D99-B1B4-586A5EBA0684}"/>
                  </a:ext>
                </a:extLst>
              </p:cNvPr>
              <p:cNvSpPr txBox="1"/>
              <p:nvPr/>
            </p:nvSpPr>
            <p:spPr>
              <a:xfrm>
                <a:off x="6996332" y="4882031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accent6"/>
                    </a:solidFill>
                    <a:latin typeface="Century Gothic" panose="020B0502020202020204" pitchFamily="34" charset="0"/>
                  </a:rPr>
                  <a:t>5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83D64E3-9881-4338-B66A-9069DCA4D69C}"/>
                  </a:ext>
                </a:extLst>
              </p:cNvPr>
              <p:cNvSpPr txBox="1"/>
              <p:nvPr/>
            </p:nvSpPr>
            <p:spPr>
              <a:xfrm>
                <a:off x="6996332" y="5477563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entury Gothic" panose="020B0502020202020204" pitchFamily="34" charset="0"/>
                  </a:rPr>
                  <a:t>5</a:t>
                </a: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3E6500E-715C-4E9F-9871-F1F3D3181837}"/>
                  </a:ext>
                </a:extLst>
              </p:cNvPr>
              <p:cNvSpPr txBox="1"/>
              <p:nvPr/>
            </p:nvSpPr>
            <p:spPr>
              <a:xfrm>
                <a:off x="7433604" y="3776246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s = 4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3578ECBD-6139-4A16-9BD2-67BC58121692}"/>
                  </a:ext>
                </a:extLst>
              </p:cNvPr>
              <p:cNvSpPr txBox="1"/>
              <p:nvPr/>
            </p:nvSpPr>
            <p:spPr>
              <a:xfrm>
                <a:off x="7433604" y="3166646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entury Gothic" panose="020B0502020202020204" pitchFamily="34" charset="0"/>
                  </a:rPr>
                  <a:t>s = 5</a:t>
                </a:r>
              </a:p>
            </p:txBody>
          </p:sp>
        </p:grp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4685C06-F2D9-4BCC-93D3-E434BAC03960}"/>
                </a:ext>
              </a:extLst>
            </p:cNvPr>
            <p:cNvSpPr/>
            <p:nvPr/>
          </p:nvSpPr>
          <p:spPr>
            <a:xfrm>
              <a:off x="882750" y="2438400"/>
              <a:ext cx="3945986" cy="426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23599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Chained Matrix Multiplication Problem</a:t>
            </a: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CF78DD-7EAC-45E9-8942-81122889CE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Do it yourself: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D = [</a:t>
            </a:r>
            <a:r>
              <a:rPr lang="en-US" sz="1600" dirty="0">
                <a:solidFill>
                  <a:srgbClr val="000000"/>
                </a:solidFill>
                <a:latin typeface="Century Gothic" panose="020B0502020202020204" pitchFamily="34" charset="0"/>
              </a:rPr>
              <a:t>4, 10, 3, 12, 20, and 7</a:t>
            </a:r>
            <a:r>
              <a:rPr lang="en-US" altLang="en-US" sz="1600" dirty="0">
                <a:latin typeface="Century Gothic" panose="020B0502020202020204" pitchFamily="34" charset="0"/>
              </a:rPr>
              <a:t>].</a:t>
            </a:r>
          </a:p>
          <a:p>
            <a:pPr algn="just">
              <a:lnSpc>
                <a:spcPct val="150000"/>
              </a:lnSpc>
            </a:pPr>
            <a:endParaRPr lang="en-US" altLang="en-US" sz="1600" dirty="0">
              <a:latin typeface="Century Gothic" panose="020B0502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600" dirty="0">
              <a:latin typeface="Century Gothic" panose="020B0502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altLang="en-US" sz="1600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1600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  </a:t>
            </a:r>
          </a:p>
          <a:p>
            <a:pPr algn="just">
              <a:lnSpc>
                <a:spcPct val="150000"/>
              </a:lnSpc>
            </a:pPr>
            <a:endParaRPr lang="en-US" altLang="en-US" sz="1600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DAA Example of Matrix Chain Multiplication">
            <a:extLst>
              <a:ext uri="{FF2B5EF4-FFF2-40B4-BE49-F238E27FC236}">
                <a16:creationId xmlns:a16="http://schemas.microsoft.com/office/drawing/2014/main" id="{7191559B-1E90-43FF-867D-8851FCCC20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67"/>
          <a:stretch/>
        </p:blipFill>
        <p:spPr bwMode="auto">
          <a:xfrm>
            <a:off x="4648199" y="2609850"/>
            <a:ext cx="349567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9B9396E-F3B4-4E29-9688-4E0A5189B0A7}"/>
              </a:ext>
            </a:extLst>
          </p:cNvPr>
          <p:cNvSpPr/>
          <p:nvPr/>
        </p:nvSpPr>
        <p:spPr>
          <a:xfrm>
            <a:off x="4495800" y="3429000"/>
            <a:ext cx="838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596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Chained Matrix Multiplication Problem</a:t>
            </a: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CF78DD-7EAC-45E9-8942-81122889CE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Algorithm: MATRIX-CHAIN-ORDER (p)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	</a:t>
            </a:r>
            <a:r>
              <a:rPr lang="en-US" altLang="en-US" sz="1200" dirty="0">
                <a:latin typeface="Century Gothic" panose="020B0502020202020204" pitchFamily="34" charset="0"/>
              </a:rPr>
              <a:t>n = </a:t>
            </a:r>
            <a:r>
              <a:rPr lang="en-US" altLang="en-US" sz="1200" dirty="0" err="1">
                <a:latin typeface="Century Gothic" panose="020B0502020202020204" pitchFamily="34" charset="0"/>
              </a:rPr>
              <a:t>p.length</a:t>
            </a:r>
            <a:r>
              <a:rPr lang="en-US" altLang="en-US" sz="1200" dirty="0">
                <a:latin typeface="Century Gothic" panose="020B0502020202020204" pitchFamily="34" charset="0"/>
              </a:rPr>
              <a:t> – 1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200" dirty="0">
                <a:latin typeface="Century Gothic" panose="020B0502020202020204" pitchFamily="34" charset="0"/>
              </a:rPr>
              <a:t>	let m[ 1 … n, 1 … n ] and s[ 1 … n – 1, 2 … n ] be new tables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200" dirty="0">
                <a:latin typeface="Century Gothic" panose="020B0502020202020204" pitchFamily="34" charset="0"/>
              </a:rPr>
              <a:t>	for </a:t>
            </a:r>
            <a:r>
              <a:rPr lang="en-US" altLang="en-US" sz="1200" dirty="0" err="1">
                <a:latin typeface="Century Gothic" panose="020B0502020202020204" pitchFamily="34" charset="0"/>
              </a:rPr>
              <a:t>i</a:t>
            </a:r>
            <a:r>
              <a:rPr lang="en-US" altLang="en-US" sz="1200" dirty="0">
                <a:latin typeface="Century Gothic" panose="020B0502020202020204" pitchFamily="34" charset="0"/>
              </a:rPr>
              <a:t> = 1 to n do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200" dirty="0">
                <a:latin typeface="Century Gothic" panose="020B0502020202020204" pitchFamily="34" charset="0"/>
              </a:rPr>
              <a:t>		m[ </a:t>
            </a:r>
            <a:r>
              <a:rPr lang="en-US" altLang="en-US" sz="1200" dirty="0" err="1">
                <a:latin typeface="Century Gothic" panose="020B0502020202020204" pitchFamily="34" charset="0"/>
              </a:rPr>
              <a:t>i</a:t>
            </a:r>
            <a:r>
              <a:rPr lang="en-US" altLang="en-US" sz="1200" dirty="0">
                <a:latin typeface="Century Gothic" panose="020B0502020202020204" pitchFamily="34" charset="0"/>
              </a:rPr>
              <a:t>, </a:t>
            </a:r>
            <a:r>
              <a:rPr lang="en-US" altLang="en-US" sz="1200" dirty="0" err="1">
                <a:latin typeface="Century Gothic" panose="020B0502020202020204" pitchFamily="34" charset="0"/>
              </a:rPr>
              <a:t>i</a:t>
            </a:r>
            <a:r>
              <a:rPr lang="en-US" altLang="en-US" sz="1200" dirty="0">
                <a:latin typeface="Century Gothic" panose="020B0502020202020204" pitchFamily="34" charset="0"/>
              </a:rPr>
              <a:t> ] = 0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200" dirty="0">
                <a:latin typeface="Century Gothic" panose="020B0502020202020204" pitchFamily="34" charset="0"/>
              </a:rPr>
              <a:t>	for l = 2 to n do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200" dirty="0">
                <a:latin typeface="Century Gothic" panose="020B0502020202020204" pitchFamily="34" charset="0"/>
              </a:rPr>
              <a:t>		for </a:t>
            </a:r>
            <a:r>
              <a:rPr lang="en-US" altLang="en-US" sz="1200" dirty="0" err="1">
                <a:latin typeface="Century Gothic" panose="020B0502020202020204" pitchFamily="34" charset="0"/>
              </a:rPr>
              <a:t>i</a:t>
            </a:r>
            <a:r>
              <a:rPr lang="en-US" altLang="en-US" sz="1200" dirty="0">
                <a:latin typeface="Century Gothic" panose="020B0502020202020204" pitchFamily="34" charset="0"/>
              </a:rPr>
              <a:t> = 1 to n – l + 1 do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200" dirty="0">
                <a:latin typeface="Century Gothic" panose="020B0502020202020204" pitchFamily="34" charset="0"/>
              </a:rPr>
              <a:t>			j = </a:t>
            </a:r>
            <a:r>
              <a:rPr lang="en-US" altLang="en-US" sz="1200" dirty="0" err="1">
                <a:latin typeface="Century Gothic" panose="020B0502020202020204" pitchFamily="34" charset="0"/>
              </a:rPr>
              <a:t>i</a:t>
            </a:r>
            <a:r>
              <a:rPr lang="en-US" altLang="en-US" sz="1200" dirty="0">
                <a:latin typeface="Century Gothic" panose="020B0502020202020204" pitchFamily="34" charset="0"/>
              </a:rPr>
              <a:t> + l – 1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200" dirty="0">
                <a:latin typeface="Century Gothic" panose="020B0502020202020204" pitchFamily="34" charset="0"/>
              </a:rPr>
              <a:t>			m[ </a:t>
            </a:r>
            <a:r>
              <a:rPr lang="en-US" altLang="en-US" sz="1200" dirty="0" err="1">
                <a:latin typeface="Century Gothic" panose="020B0502020202020204" pitchFamily="34" charset="0"/>
              </a:rPr>
              <a:t>i</a:t>
            </a:r>
            <a:r>
              <a:rPr lang="en-US" altLang="en-US" sz="1200" dirty="0">
                <a:latin typeface="Century Gothic" panose="020B0502020202020204" pitchFamily="34" charset="0"/>
              </a:rPr>
              <a:t>, j ] = ∞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200" dirty="0">
                <a:latin typeface="Century Gothic" panose="020B0502020202020204" pitchFamily="34" charset="0"/>
              </a:rPr>
              <a:t>			for k = </a:t>
            </a:r>
            <a:r>
              <a:rPr lang="en-US" altLang="en-US" sz="1200" dirty="0" err="1">
                <a:latin typeface="Century Gothic" panose="020B0502020202020204" pitchFamily="34" charset="0"/>
              </a:rPr>
              <a:t>i</a:t>
            </a:r>
            <a:r>
              <a:rPr lang="en-US" altLang="en-US" sz="1200" dirty="0">
                <a:latin typeface="Century Gothic" panose="020B0502020202020204" pitchFamily="34" charset="0"/>
              </a:rPr>
              <a:t> to j – 1 do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200" dirty="0">
                <a:latin typeface="Century Gothic" panose="020B0502020202020204" pitchFamily="34" charset="0"/>
              </a:rPr>
              <a:t>				q = m[ </a:t>
            </a:r>
            <a:r>
              <a:rPr lang="en-US" altLang="en-US" sz="1200" dirty="0" err="1">
                <a:latin typeface="Century Gothic" panose="020B0502020202020204" pitchFamily="34" charset="0"/>
              </a:rPr>
              <a:t>i</a:t>
            </a:r>
            <a:r>
              <a:rPr lang="en-US" altLang="en-US" sz="1200" dirty="0">
                <a:latin typeface="Century Gothic" panose="020B0502020202020204" pitchFamily="34" charset="0"/>
              </a:rPr>
              <a:t>, k ] + m[ k + 1, j ] + p</a:t>
            </a:r>
            <a:r>
              <a:rPr lang="en-US" sz="1200" baseline="-25000" dirty="0">
                <a:latin typeface="Century Gothic" panose="020B0502020202020204" pitchFamily="34" charset="0"/>
              </a:rPr>
              <a:t>i – 1 </a:t>
            </a:r>
            <a:r>
              <a:rPr lang="en-US" sz="1200" dirty="0">
                <a:latin typeface="Century Gothic" panose="020B0502020202020204" pitchFamily="34" charset="0"/>
              </a:rPr>
              <a:t>p</a:t>
            </a:r>
            <a:r>
              <a:rPr lang="en-US" sz="1200" baseline="-25000" dirty="0">
                <a:latin typeface="Century Gothic" panose="020B0502020202020204" pitchFamily="34" charset="0"/>
              </a:rPr>
              <a:t>k</a:t>
            </a:r>
            <a:r>
              <a:rPr lang="en-US" sz="1200" dirty="0"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latin typeface="Century Gothic" panose="020B0502020202020204" pitchFamily="34" charset="0"/>
              </a:rPr>
              <a:t>p</a:t>
            </a:r>
            <a:r>
              <a:rPr lang="en-US" sz="1200" baseline="-25000" dirty="0" err="1">
                <a:latin typeface="Century Gothic" panose="020B0502020202020204" pitchFamily="34" charset="0"/>
              </a:rPr>
              <a:t>j</a:t>
            </a:r>
            <a:endParaRPr lang="en-US" sz="1200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200" dirty="0">
                <a:latin typeface="Century Gothic" panose="020B0502020202020204" pitchFamily="34" charset="0"/>
              </a:rPr>
              <a:t>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200" dirty="0">
                <a:latin typeface="Century Gothic" panose="020B0502020202020204" pitchFamily="34" charset="0"/>
              </a:rPr>
              <a:t>				if q &lt; m[ </a:t>
            </a:r>
            <a:r>
              <a:rPr lang="en-US" altLang="en-US" sz="1200" dirty="0" err="1">
                <a:latin typeface="Century Gothic" panose="020B0502020202020204" pitchFamily="34" charset="0"/>
              </a:rPr>
              <a:t>i</a:t>
            </a:r>
            <a:r>
              <a:rPr lang="en-US" altLang="en-US" sz="1200" dirty="0">
                <a:latin typeface="Century Gothic" panose="020B0502020202020204" pitchFamily="34" charset="0"/>
              </a:rPr>
              <a:t>, j ] then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200" dirty="0">
                <a:latin typeface="Century Gothic" panose="020B0502020202020204" pitchFamily="34" charset="0"/>
              </a:rPr>
              <a:t>					m[ </a:t>
            </a:r>
            <a:r>
              <a:rPr lang="en-US" altLang="en-US" sz="1200" dirty="0" err="1">
                <a:latin typeface="Century Gothic" panose="020B0502020202020204" pitchFamily="34" charset="0"/>
              </a:rPr>
              <a:t>i</a:t>
            </a:r>
            <a:r>
              <a:rPr lang="en-US" altLang="en-US" sz="1200" dirty="0">
                <a:latin typeface="Century Gothic" panose="020B0502020202020204" pitchFamily="34" charset="0"/>
              </a:rPr>
              <a:t>, j ] = q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200" dirty="0">
                <a:latin typeface="Century Gothic" panose="020B0502020202020204" pitchFamily="34" charset="0"/>
              </a:rPr>
              <a:t>					s[ </a:t>
            </a:r>
            <a:r>
              <a:rPr lang="en-US" altLang="en-US" sz="1200" dirty="0" err="1">
                <a:latin typeface="Century Gothic" panose="020B0502020202020204" pitchFamily="34" charset="0"/>
              </a:rPr>
              <a:t>i</a:t>
            </a:r>
            <a:r>
              <a:rPr lang="en-US" altLang="en-US" sz="1200" dirty="0">
                <a:latin typeface="Century Gothic" panose="020B0502020202020204" pitchFamily="34" charset="0"/>
              </a:rPr>
              <a:t>, j ] = k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200" dirty="0">
                <a:latin typeface="Century Gothic" panose="020B0502020202020204" pitchFamily="34" charset="0"/>
              </a:rPr>
              <a:t>	return m and s</a:t>
            </a:r>
          </a:p>
        </p:txBody>
      </p:sp>
    </p:spTree>
    <p:extLst>
      <p:ext uri="{BB962C8B-B14F-4D97-AF65-F5344CB8AC3E}">
        <p14:creationId xmlns:p14="http://schemas.microsoft.com/office/powerpoint/2010/main" val="39206915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Chained Matrix Multiplication Problem</a:t>
            </a: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CF78DD-7EAC-45E9-8942-81122889CE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24000"/>
            <a:ext cx="6477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Algorithm: MATRIX-CHAIN-ORDER (p)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	</a:t>
            </a:r>
            <a:r>
              <a:rPr lang="en-US" altLang="en-US" sz="1200" dirty="0">
                <a:latin typeface="Century Gothic" panose="020B0502020202020204" pitchFamily="34" charset="0"/>
              </a:rPr>
              <a:t>n = </a:t>
            </a:r>
            <a:r>
              <a:rPr lang="en-US" altLang="en-US" sz="1200" dirty="0" err="1">
                <a:latin typeface="Century Gothic" panose="020B0502020202020204" pitchFamily="34" charset="0"/>
              </a:rPr>
              <a:t>p.length</a:t>
            </a:r>
            <a:r>
              <a:rPr lang="en-US" altLang="en-US" sz="1200" dirty="0">
                <a:latin typeface="Century Gothic" panose="020B0502020202020204" pitchFamily="34" charset="0"/>
              </a:rPr>
              <a:t> – 1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200" dirty="0">
                <a:latin typeface="Century Gothic" panose="020B0502020202020204" pitchFamily="34" charset="0"/>
              </a:rPr>
              <a:t>	let m[ 1 … n, 1 … n ] and s[ 1 … n – 1, 2 … n ] be new tables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200" dirty="0">
                <a:latin typeface="Century Gothic" panose="020B0502020202020204" pitchFamily="34" charset="0"/>
              </a:rPr>
              <a:t>	for </a:t>
            </a:r>
            <a:r>
              <a:rPr lang="en-US" altLang="en-US" sz="1200" dirty="0" err="1">
                <a:latin typeface="Century Gothic" panose="020B0502020202020204" pitchFamily="34" charset="0"/>
              </a:rPr>
              <a:t>i</a:t>
            </a:r>
            <a:r>
              <a:rPr lang="en-US" altLang="en-US" sz="1200" dirty="0">
                <a:latin typeface="Century Gothic" panose="020B0502020202020204" pitchFamily="34" charset="0"/>
              </a:rPr>
              <a:t> = 1 to n do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200" dirty="0">
                <a:latin typeface="Century Gothic" panose="020B0502020202020204" pitchFamily="34" charset="0"/>
              </a:rPr>
              <a:t>		m[ </a:t>
            </a:r>
            <a:r>
              <a:rPr lang="en-US" altLang="en-US" sz="1200" dirty="0" err="1">
                <a:latin typeface="Century Gothic" panose="020B0502020202020204" pitchFamily="34" charset="0"/>
              </a:rPr>
              <a:t>i</a:t>
            </a:r>
            <a:r>
              <a:rPr lang="en-US" altLang="en-US" sz="1200" dirty="0">
                <a:latin typeface="Century Gothic" panose="020B0502020202020204" pitchFamily="34" charset="0"/>
              </a:rPr>
              <a:t>, </a:t>
            </a:r>
            <a:r>
              <a:rPr lang="en-US" altLang="en-US" sz="1200" dirty="0" err="1">
                <a:latin typeface="Century Gothic" panose="020B0502020202020204" pitchFamily="34" charset="0"/>
              </a:rPr>
              <a:t>i</a:t>
            </a:r>
            <a:r>
              <a:rPr lang="en-US" altLang="en-US" sz="1200" dirty="0">
                <a:latin typeface="Century Gothic" panose="020B0502020202020204" pitchFamily="34" charset="0"/>
              </a:rPr>
              <a:t> ] = 0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200" dirty="0">
                <a:latin typeface="Century Gothic" panose="020B0502020202020204" pitchFamily="34" charset="0"/>
              </a:rPr>
              <a:t>	for l = 2 to n do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200" dirty="0">
                <a:latin typeface="Century Gothic" panose="020B0502020202020204" pitchFamily="34" charset="0"/>
              </a:rPr>
              <a:t>		for </a:t>
            </a:r>
            <a:r>
              <a:rPr lang="en-US" altLang="en-US" sz="1200" dirty="0" err="1">
                <a:latin typeface="Century Gothic" panose="020B0502020202020204" pitchFamily="34" charset="0"/>
              </a:rPr>
              <a:t>i</a:t>
            </a:r>
            <a:r>
              <a:rPr lang="en-US" altLang="en-US" sz="1200" dirty="0">
                <a:latin typeface="Century Gothic" panose="020B0502020202020204" pitchFamily="34" charset="0"/>
              </a:rPr>
              <a:t> = 1 to n – l + 1 do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200" dirty="0">
                <a:latin typeface="Century Gothic" panose="020B0502020202020204" pitchFamily="34" charset="0"/>
              </a:rPr>
              <a:t>			j = </a:t>
            </a:r>
            <a:r>
              <a:rPr lang="en-US" altLang="en-US" sz="1200" dirty="0" err="1">
                <a:latin typeface="Century Gothic" panose="020B0502020202020204" pitchFamily="34" charset="0"/>
              </a:rPr>
              <a:t>i</a:t>
            </a:r>
            <a:r>
              <a:rPr lang="en-US" altLang="en-US" sz="1200" dirty="0">
                <a:latin typeface="Century Gothic" panose="020B0502020202020204" pitchFamily="34" charset="0"/>
              </a:rPr>
              <a:t> + l – 1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200" dirty="0">
                <a:latin typeface="Century Gothic" panose="020B0502020202020204" pitchFamily="34" charset="0"/>
              </a:rPr>
              <a:t>			m[ </a:t>
            </a:r>
            <a:r>
              <a:rPr lang="en-US" altLang="en-US" sz="1200" dirty="0" err="1">
                <a:latin typeface="Century Gothic" panose="020B0502020202020204" pitchFamily="34" charset="0"/>
              </a:rPr>
              <a:t>i</a:t>
            </a:r>
            <a:r>
              <a:rPr lang="en-US" altLang="en-US" sz="1200" dirty="0">
                <a:latin typeface="Century Gothic" panose="020B0502020202020204" pitchFamily="34" charset="0"/>
              </a:rPr>
              <a:t>, j ] = ∞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200" dirty="0">
                <a:latin typeface="Century Gothic" panose="020B0502020202020204" pitchFamily="34" charset="0"/>
              </a:rPr>
              <a:t>			for k = </a:t>
            </a:r>
            <a:r>
              <a:rPr lang="en-US" altLang="en-US" sz="1200" dirty="0" err="1">
                <a:latin typeface="Century Gothic" panose="020B0502020202020204" pitchFamily="34" charset="0"/>
              </a:rPr>
              <a:t>i</a:t>
            </a:r>
            <a:r>
              <a:rPr lang="en-US" altLang="en-US" sz="1200" dirty="0">
                <a:latin typeface="Century Gothic" panose="020B0502020202020204" pitchFamily="34" charset="0"/>
              </a:rPr>
              <a:t> to j – 1 do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200" dirty="0">
                <a:latin typeface="Century Gothic" panose="020B0502020202020204" pitchFamily="34" charset="0"/>
              </a:rPr>
              <a:t>				q = m[ </a:t>
            </a:r>
            <a:r>
              <a:rPr lang="en-US" altLang="en-US" sz="1200" dirty="0" err="1">
                <a:latin typeface="Century Gothic" panose="020B0502020202020204" pitchFamily="34" charset="0"/>
              </a:rPr>
              <a:t>i</a:t>
            </a:r>
            <a:r>
              <a:rPr lang="en-US" altLang="en-US" sz="1200" dirty="0">
                <a:latin typeface="Century Gothic" panose="020B0502020202020204" pitchFamily="34" charset="0"/>
              </a:rPr>
              <a:t>, k ] + m[ k + 1, j ] + p</a:t>
            </a:r>
            <a:r>
              <a:rPr lang="en-US" sz="1200" baseline="-25000" dirty="0">
                <a:latin typeface="Century Gothic" panose="020B0502020202020204" pitchFamily="34" charset="0"/>
              </a:rPr>
              <a:t>i – 1 </a:t>
            </a:r>
            <a:r>
              <a:rPr lang="en-US" sz="1200" dirty="0">
                <a:latin typeface="Century Gothic" panose="020B0502020202020204" pitchFamily="34" charset="0"/>
              </a:rPr>
              <a:t>p</a:t>
            </a:r>
            <a:r>
              <a:rPr lang="en-US" sz="1200" baseline="-25000" dirty="0">
                <a:latin typeface="Century Gothic" panose="020B0502020202020204" pitchFamily="34" charset="0"/>
              </a:rPr>
              <a:t>k</a:t>
            </a:r>
            <a:r>
              <a:rPr lang="en-US" sz="1200" dirty="0"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latin typeface="Century Gothic" panose="020B0502020202020204" pitchFamily="34" charset="0"/>
              </a:rPr>
              <a:t>p</a:t>
            </a:r>
            <a:r>
              <a:rPr lang="en-US" sz="1200" baseline="-25000" dirty="0" err="1">
                <a:latin typeface="Century Gothic" panose="020B0502020202020204" pitchFamily="34" charset="0"/>
              </a:rPr>
              <a:t>j</a:t>
            </a:r>
            <a:endParaRPr lang="en-US" sz="1200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200" dirty="0">
                <a:latin typeface="Century Gothic" panose="020B0502020202020204" pitchFamily="34" charset="0"/>
              </a:rPr>
              <a:t> 				if q &lt; m[ </a:t>
            </a:r>
            <a:r>
              <a:rPr lang="en-US" altLang="en-US" sz="1200" dirty="0" err="1">
                <a:latin typeface="Century Gothic" panose="020B0502020202020204" pitchFamily="34" charset="0"/>
              </a:rPr>
              <a:t>i</a:t>
            </a:r>
            <a:r>
              <a:rPr lang="en-US" altLang="en-US" sz="1200" dirty="0">
                <a:latin typeface="Century Gothic" panose="020B0502020202020204" pitchFamily="34" charset="0"/>
              </a:rPr>
              <a:t>, j ] then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200" dirty="0">
                <a:latin typeface="Century Gothic" panose="020B0502020202020204" pitchFamily="34" charset="0"/>
              </a:rPr>
              <a:t>					m[ </a:t>
            </a:r>
            <a:r>
              <a:rPr lang="en-US" altLang="en-US" sz="1200" dirty="0" err="1">
                <a:latin typeface="Century Gothic" panose="020B0502020202020204" pitchFamily="34" charset="0"/>
              </a:rPr>
              <a:t>i</a:t>
            </a:r>
            <a:r>
              <a:rPr lang="en-US" altLang="en-US" sz="1200" dirty="0">
                <a:latin typeface="Century Gothic" panose="020B0502020202020204" pitchFamily="34" charset="0"/>
              </a:rPr>
              <a:t>, j ] = q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200" dirty="0">
                <a:latin typeface="Century Gothic" panose="020B0502020202020204" pitchFamily="34" charset="0"/>
              </a:rPr>
              <a:t>					s[ </a:t>
            </a:r>
            <a:r>
              <a:rPr lang="en-US" altLang="en-US" sz="1200" dirty="0" err="1">
                <a:latin typeface="Century Gothic" panose="020B0502020202020204" pitchFamily="34" charset="0"/>
              </a:rPr>
              <a:t>i</a:t>
            </a:r>
            <a:r>
              <a:rPr lang="en-US" altLang="en-US" sz="1200" dirty="0">
                <a:latin typeface="Century Gothic" panose="020B0502020202020204" pitchFamily="34" charset="0"/>
              </a:rPr>
              <a:t>, j ] = k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200" dirty="0">
                <a:latin typeface="Century Gothic" panose="020B0502020202020204" pitchFamily="34" charset="0"/>
              </a:rPr>
              <a:t>	return m and 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6EF3E0-455B-4E2C-B5E4-0F71CC426AA0}"/>
              </a:ext>
            </a:extLst>
          </p:cNvPr>
          <p:cNvSpPr txBox="1"/>
          <p:nvPr/>
        </p:nvSpPr>
        <p:spPr>
          <a:xfrm>
            <a:off x="6248400" y="1524000"/>
            <a:ext cx="2895600" cy="1162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1600" b="1" dirty="0">
                <a:latin typeface="Century Gothic" panose="020B0502020202020204" pitchFamily="34" charset="0"/>
              </a:rPr>
              <a:t>Analysis: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Century Gothic" panose="020B0502020202020204" pitchFamily="34" charset="0"/>
              </a:rPr>
              <a:t>Initialization takes </a:t>
            </a:r>
            <a:r>
              <a:rPr lang="az-Cyrl-AZ" altLang="en-US" sz="1600" dirty="0">
                <a:latin typeface="Calibri" panose="020F0502020204030204" pitchFamily="34" charset="0"/>
              </a:rPr>
              <a:t>Ө</a:t>
            </a:r>
            <a:r>
              <a:rPr lang="en-US" altLang="en-US" sz="1600" dirty="0">
                <a:latin typeface="Century Gothic" panose="020B0502020202020204" pitchFamily="34" charset="0"/>
              </a:rPr>
              <a:t>(n).</a:t>
            </a:r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A56EE0-528E-4882-8866-005A79F46150}"/>
              </a:ext>
            </a:extLst>
          </p:cNvPr>
          <p:cNvSpPr/>
          <p:nvPr/>
        </p:nvSpPr>
        <p:spPr>
          <a:xfrm>
            <a:off x="914400" y="2667000"/>
            <a:ext cx="1981200" cy="685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007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Chained Matrix Multiplication Problem</a:t>
            </a: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CF78DD-7EAC-45E9-8942-81122889CE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24000"/>
            <a:ext cx="6477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Algorithm: MATRIX-CHAIN-ORDER (p)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	</a:t>
            </a:r>
            <a:r>
              <a:rPr lang="en-US" altLang="en-US" sz="1200" dirty="0">
                <a:latin typeface="Century Gothic" panose="020B0502020202020204" pitchFamily="34" charset="0"/>
              </a:rPr>
              <a:t>n = </a:t>
            </a:r>
            <a:r>
              <a:rPr lang="en-US" altLang="en-US" sz="1200" dirty="0" err="1">
                <a:latin typeface="Century Gothic" panose="020B0502020202020204" pitchFamily="34" charset="0"/>
              </a:rPr>
              <a:t>p.length</a:t>
            </a:r>
            <a:r>
              <a:rPr lang="en-US" altLang="en-US" sz="1200" dirty="0">
                <a:latin typeface="Century Gothic" panose="020B0502020202020204" pitchFamily="34" charset="0"/>
              </a:rPr>
              <a:t> – 1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200" dirty="0">
                <a:latin typeface="Century Gothic" panose="020B0502020202020204" pitchFamily="34" charset="0"/>
              </a:rPr>
              <a:t>	let m[ 1 … n, 1 … n ] and s[ 1 … n – 1, 2 … n ] be new tables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200" dirty="0">
                <a:latin typeface="Century Gothic" panose="020B0502020202020204" pitchFamily="34" charset="0"/>
              </a:rPr>
              <a:t>	for </a:t>
            </a:r>
            <a:r>
              <a:rPr lang="en-US" altLang="en-US" sz="1200" dirty="0" err="1">
                <a:latin typeface="Century Gothic" panose="020B0502020202020204" pitchFamily="34" charset="0"/>
              </a:rPr>
              <a:t>i</a:t>
            </a:r>
            <a:r>
              <a:rPr lang="en-US" altLang="en-US" sz="1200" dirty="0">
                <a:latin typeface="Century Gothic" panose="020B0502020202020204" pitchFamily="34" charset="0"/>
              </a:rPr>
              <a:t> = 1 to n do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200" dirty="0">
                <a:latin typeface="Century Gothic" panose="020B0502020202020204" pitchFamily="34" charset="0"/>
              </a:rPr>
              <a:t>		m[ </a:t>
            </a:r>
            <a:r>
              <a:rPr lang="en-US" altLang="en-US" sz="1200" dirty="0" err="1">
                <a:latin typeface="Century Gothic" panose="020B0502020202020204" pitchFamily="34" charset="0"/>
              </a:rPr>
              <a:t>i</a:t>
            </a:r>
            <a:r>
              <a:rPr lang="en-US" altLang="en-US" sz="1200" dirty="0">
                <a:latin typeface="Century Gothic" panose="020B0502020202020204" pitchFamily="34" charset="0"/>
              </a:rPr>
              <a:t>, </a:t>
            </a:r>
            <a:r>
              <a:rPr lang="en-US" altLang="en-US" sz="1200" dirty="0" err="1">
                <a:latin typeface="Century Gothic" panose="020B0502020202020204" pitchFamily="34" charset="0"/>
              </a:rPr>
              <a:t>i</a:t>
            </a:r>
            <a:r>
              <a:rPr lang="en-US" altLang="en-US" sz="1200" dirty="0">
                <a:latin typeface="Century Gothic" panose="020B0502020202020204" pitchFamily="34" charset="0"/>
              </a:rPr>
              <a:t> ] = 0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200" dirty="0">
                <a:latin typeface="Century Gothic" panose="020B0502020202020204" pitchFamily="34" charset="0"/>
              </a:rPr>
              <a:t>	for l = 2 to n do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200" dirty="0">
                <a:latin typeface="Century Gothic" panose="020B0502020202020204" pitchFamily="34" charset="0"/>
              </a:rPr>
              <a:t>		for </a:t>
            </a:r>
            <a:r>
              <a:rPr lang="en-US" altLang="en-US" sz="1200" dirty="0" err="1">
                <a:latin typeface="Century Gothic" panose="020B0502020202020204" pitchFamily="34" charset="0"/>
              </a:rPr>
              <a:t>i</a:t>
            </a:r>
            <a:r>
              <a:rPr lang="en-US" altLang="en-US" sz="1200" dirty="0">
                <a:latin typeface="Century Gothic" panose="020B0502020202020204" pitchFamily="34" charset="0"/>
              </a:rPr>
              <a:t> = 1 to n – l + 1 do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200" dirty="0">
                <a:latin typeface="Century Gothic" panose="020B0502020202020204" pitchFamily="34" charset="0"/>
              </a:rPr>
              <a:t>			j = </a:t>
            </a:r>
            <a:r>
              <a:rPr lang="en-US" altLang="en-US" sz="1200" dirty="0" err="1">
                <a:latin typeface="Century Gothic" panose="020B0502020202020204" pitchFamily="34" charset="0"/>
              </a:rPr>
              <a:t>i</a:t>
            </a:r>
            <a:r>
              <a:rPr lang="en-US" altLang="en-US" sz="1200" dirty="0">
                <a:latin typeface="Century Gothic" panose="020B0502020202020204" pitchFamily="34" charset="0"/>
              </a:rPr>
              <a:t> + l – 1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200" dirty="0">
                <a:latin typeface="Century Gothic" panose="020B0502020202020204" pitchFamily="34" charset="0"/>
              </a:rPr>
              <a:t>			m[ </a:t>
            </a:r>
            <a:r>
              <a:rPr lang="en-US" altLang="en-US" sz="1200" dirty="0" err="1">
                <a:latin typeface="Century Gothic" panose="020B0502020202020204" pitchFamily="34" charset="0"/>
              </a:rPr>
              <a:t>i</a:t>
            </a:r>
            <a:r>
              <a:rPr lang="en-US" altLang="en-US" sz="1200" dirty="0">
                <a:latin typeface="Century Gothic" panose="020B0502020202020204" pitchFamily="34" charset="0"/>
              </a:rPr>
              <a:t>, j ] = ∞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200" dirty="0">
                <a:latin typeface="Century Gothic" panose="020B0502020202020204" pitchFamily="34" charset="0"/>
              </a:rPr>
              <a:t>			for k = </a:t>
            </a:r>
            <a:r>
              <a:rPr lang="en-US" altLang="en-US" sz="1200" dirty="0" err="1">
                <a:latin typeface="Century Gothic" panose="020B0502020202020204" pitchFamily="34" charset="0"/>
              </a:rPr>
              <a:t>i</a:t>
            </a:r>
            <a:r>
              <a:rPr lang="en-US" altLang="en-US" sz="1200" dirty="0">
                <a:latin typeface="Century Gothic" panose="020B0502020202020204" pitchFamily="34" charset="0"/>
              </a:rPr>
              <a:t> to j – 1 do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200" dirty="0">
                <a:latin typeface="Century Gothic" panose="020B0502020202020204" pitchFamily="34" charset="0"/>
              </a:rPr>
              <a:t>				q = m[ </a:t>
            </a:r>
            <a:r>
              <a:rPr lang="en-US" altLang="en-US" sz="1200" dirty="0" err="1">
                <a:latin typeface="Century Gothic" panose="020B0502020202020204" pitchFamily="34" charset="0"/>
              </a:rPr>
              <a:t>i</a:t>
            </a:r>
            <a:r>
              <a:rPr lang="en-US" altLang="en-US" sz="1200" dirty="0">
                <a:latin typeface="Century Gothic" panose="020B0502020202020204" pitchFamily="34" charset="0"/>
              </a:rPr>
              <a:t>, k ] + m[ k + 1, j ] + p</a:t>
            </a:r>
            <a:r>
              <a:rPr lang="en-US" sz="1200" baseline="-25000" dirty="0">
                <a:latin typeface="Century Gothic" panose="020B0502020202020204" pitchFamily="34" charset="0"/>
              </a:rPr>
              <a:t>i – 1 </a:t>
            </a:r>
            <a:r>
              <a:rPr lang="en-US" sz="1200" dirty="0">
                <a:latin typeface="Century Gothic" panose="020B0502020202020204" pitchFamily="34" charset="0"/>
              </a:rPr>
              <a:t>p</a:t>
            </a:r>
            <a:r>
              <a:rPr lang="en-US" sz="1200" baseline="-25000" dirty="0">
                <a:latin typeface="Century Gothic" panose="020B0502020202020204" pitchFamily="34" charset="0"/>
              </a:rPr>
              <a:t>k</a:t>
            </a:r>
            <a:r>
              <a:rPr lang="en-US" sz="1200" dirty="0"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latin typeface="Century Gothic" panose="020B0502020202020204" pitchFamily="34" charset="0"/>
              </a:rPr>
              <a:t>p</a:t>
            </a:r>
            <a:r>
              <a:rPr lang="en-US" sz="1200" baseline="-25000" dirty="0" err="1">
                <a:latin typeface="Century Gothic" panose="020B0502020202020204" pitchFamily="34" charset="0"/>
              </a:rPr>
              <a:t>j</a:t>
            </a:r>
            <a:endParaRPr lang="en-US" sz="1200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200" dirty="0">
                <a:latin typeface="Century Gothic" panose="020B0502020202020204" pitchFamily="34" charset="0"/>
              </a:rPr>
              <a:t> 				if q &lt; m[ </a:t>
            </a:r>
            <a:r>
              <a:rPr lang="en-US" altLang="en-US" sz="1200" dirty="0" err="1">
                <a:latin typeface="Century Gothic" panose="020B0502020202020204" pitchFamily="34" charset="0"/>
              </a:rPr>
              <a:t>i</a:t>
            </a:r>
            <a:r>
              <a:rPr lang="en-US" altLang="en-US" sz="1200" dirty="0">
                <a:latin typeface="Century Gothic" panose="020B0502020202020204" pitchFamily="34" charset="0"/>
              </a:rPr>
              <a:t>, j ] then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200" dirty="0">
                <a:latin typeface="Century Gothic" panose="020B0502020202020204" pitchFamily="34" charset="0"/>
              </a:rPr>
              <a:t>					m[ </a:t>
            </a:r>
            <a:r>
              <a:rPr lang="en-US" altLang="en-US" sz="1200" dirty="0" err="1">
                <a:latin typeface="Century Gothic" panose="020B0502020202020204" pitchFamily="34" charset="0"/>
              </a:rPr>
              <a:t>i</a:t>
            </a:r>
            <a:r>
              <a:rPr lang="en-US" altLang="en-US" sz="1200" dirty="0">
                <a:latin typeface="Century Gothic" panose="020B0502020202020204" pitchFamily="34" charset="0"/>
              </a:rPr>
              <a:t>, j ] = q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200" dirty="0">
                <a:latin typeface="Century Gothic" panose="020B0502020202020204" pitchFamily="34" charset="0"/>
              </a:rPr>
              <a:t>					s[ </a:t>
            </a:r>
            <a:r>
              <a:rPr lang="en-US" altLang="en-US" sz="1200" dirty="0" err="1">
                <a:latin typeface="Century Gothic" panose="020B0502020202020204" pitchFamily="34" charset="0"/>
              </a:rPr>
              <a:t>i</a:t>
            </a:r>
            <a:r>
              <a:rPr lang="en-US" altLang="en-US" sz="1200" dirty="0">
                <a:latin typeface="Century Gothic" panose="020B0502020202020204" pitchFamily="34" charset="0"/>
              </a:rPr>
              <a:t>, j ] = k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200" dirty="0">
                <a:latin typeface="Century Gothic" panose="020B0502020202020204" pitchFamily="34" charset="0"/>
              </a:rPr>
              <a:t>	return m and 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6EF3E0-455B-4E2C-B5E4-0F71CC426AA0}"/>
              </a:ext>
            </a:extLst>
          </p:cNvPr>
          <p:cNvSpPr txBox="1"/>
          <p:nvPr/>
        </p:nvSpPr>
        <p:spPr>
          <a:xfrm>
            <a:off x="6248400" y="1524000"/>
            <a:ext cx="2895600" cy="4116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1600" b="1" dirty="0">
                <a:latin typeface="Century Gothic" panose="020B0502020202020204" pitchFamily="34" charset="0"/>
              </a:rPr>
              <a:t>Analysis: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Century Gothic" panose="020B0502020202020204" pitchFamily="34" charset="0"/>
              </a:rPr>
              <a:t>Initialization takes </a:t>
            </a:r>
            <a:r>
              <a:rPr lang="az-Cyrl-AZ" altLang="en-US" sz="1600" dirty="0">
                <a:latin typeface="Calibri" panose="020F0502020204030204" pitchFamily="34" charset="0"/>
              </a:rPr>
              <a:t>Ө</a:t>
            </a:r>
            <a:r>
              <a:rPr lang="en-US" altLang="en-US" sz="1600" dirty="0">
                <a:latin typeface="Century Gothic" panose="020B0502020202020204" pitchFamily="34" charset="0"/>
              </a:rPr>
              <a:t>(n).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Century Gothic" panose="020B0502020202020204" pitchFamily="34" charset="0"/>
              </a:rPr>
              <a:t>The loops are nested three deep, and each loop index (l, </a:t>
            </a:r>
            <a:r>
              <a:rPr lang="en-US" altLang="en-US" sz="1600" dirty="0" err="1">
                <a:latin typeface="Century Gothic" panose="020B0502020202020204" pitchFamily="34" charset="0"/>
              </a:rPr>
              <a:t>i</a:t>
            </a:r>
            <a:r>
              <a:rPr lang="en-US" altLang="en-US" sz="1600" dirty="0">
                <a:latin typeface="Century Gothic" panose="020B0502020202020204" pitchFamily="34" charset="0"/>
              </a:rPr>
              <a:t> and k) takes on at most n – 1 values.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Century Gothic" panose="020B0502020202020204" pitchFamily="34" charset="0"/>
              </a:rPr>
              <a:t>Therefore, the running time of the algorithm is </a:t>
            </a:r>
            <a:r>
              <a:rPr lang="az-Cyrl-AZ" altLang="en-US" sz="1600" b="1" dirty="0">
                <a:latin typeface="Calibri" panose="020F0502020204030204" pitchFamily="34" charset="0"/>
              </a:rPr>
              <a:t>Ө</a:t>
            </a:r>
            <a:r>
              <a:rPr lang="en-US" altLang="en-US" sz="1600" b="1" dirty="0">
                <a:latin typeface="Century Gothic" panose="020B0502020202020204" pitchFamily="34" charset="0"/>
              </a:rPr>
              <a:t>(n</a:t>
            </a:r>
            <a:r>
              <a:rPr lang="en-US" sz="1600" b="1" baseline="30000" dirty="0">
                <a:latin typeface="Century Gothic" panose="020B0502020202020204" pitchFamily="34" charset="0"/>
              </a:rPr>
              <a:t>3</a:t>
            </a:r>
            <a:r>
              <a:rPr lang="en-US" altLang="en-US" sz="1600" b="1" dirty="0">
                <a:latin typeface="Century Gothic" panose="020B0502020202020204" pitchFamily="34" charset="0"/>
              </a:rPr>
              <a:t>).</a:t>
            </a:r>
          </a:p>
          <a:p>
            <a:pPr algn="just"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A56EE0-528E-4882-8866-005A79F46150}"/>
              </a:ext>
            </a:extLst>
          </p:cNvPr>
          <p:cNvSpPr/>
          <p:nvPr/>
        </p:nvSpPr>
        <p:spPr>
          <a:xfrm>
            <a:off x="914400" y="3276600"/>
            <a:ext cx="5562600" cy="2895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463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 txBox="1">
            <a:spLocks/>
          </p:cNvSpPr>
          <p:nvPr/>
        </p:nvSpPr>
        <p:spPr>
          <a:xfrm>
            <a:off x="0" y="2895600"/>
            <a:ext cx="9144000" cy="936154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  <a:tabLst>
                <a:tab pos="5430520" algn="l"/>
              </a:tabLst>
            </a:pPr>
            <a:r>
              <a:rPr lang="en-US" sz="6000" spc="330" dirty="0">
                <a:latin typeface="Century Gothic" pitchFamily="34" charset="0"/>
                <a:cs typeface="Times New Roman"/>
              </a:rPr>
              <a:t>Any </a:t>
            </a:r>
            <a:r>
              <a:rPr lang="en-US" sz="6000" spc="295" dirty="0">
                <a:latin typeface="Century Gothic" pitchFamily="34" charset="0"/>
                <a:cs typeface="Times New Roman"/>
              </a:rPr>
              <a:t>Question</a:t>
            </a:r>
            <a:r>
              <a:rPr lang="en-US" sz="6000" spc="240" dirty="0">
                <a:latin typeface="Century Gothic" pitchFamily="34" charset="0"/>
                <a:cs typeface="Times New Roman"/>
              </a:rPr>
              <a:t>s</a:t>
            </a:r>
            <a:r>
              <a:rPr lang="en-US" sz="6000" spc="-340" dirty="0">
                <a:latin typeface="Century Gothic" pitchFamily="34" charset="0"/>
                <a:cs typeface="Times New Roman"/>
              </a:rPr>
              <a:t>?</a:t>
            </a:r>
            <a:endParaRPr lang="en-US" sz="6000" dirty="0">
              <a:latin typeface="Century Gothic" pitchFamily="34" charset="0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Chained Matrix Multiplication Problem</a:t>
            </a: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CF78DD-7EAC-45E9-8942-81122889CE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Example: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We want to calculate the product of 4 matrices A, B, C, D given below.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A is 13 x 5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B is 5 x 89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C is 89 x 3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D is 3 x 34.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To measure the efficiency of the different methods, we count the number of scalar multiplications involved.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There will be an equal number of scalar additions, plus some housekeeping operations so the number of scalar multiplications is a good indicator of overall efficiency.</a:t>
            </a:r>
          </a:p>
          <a:p>
            <a:pPr algn="just">
              <a:lnSpc>
                <a:spcPct val="150000"/>
              </a:lnSpc>
            </a:pPr>
            <a:endParaRPr lang="en-US" altLang="en-US" sz="1600" dirty="0">
              <a:latin typeface="Century Gothic" panose="020B0502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altLang="en-US" sz="1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23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Chained Matrix Multiplication Problem</a:t>
            </a: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CF78DD-7EAC-45E9-8942-81122889CE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Example: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A is 13 x 5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B is 5 x 89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C is 89 x 3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D is 3 x 34.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	M		Scalar Multiplications				Total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((A B) C) D	(A B) = 5785, (A B) C = 3471,	((A B) C) D = 1326		10582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(A B)(C D)	(A B) = 5785, (C D) = 9078, (A B)(C D) = 39338		54201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(A (B C)) D	(B C) = 1335, (A (B C) = 195, (A (B C)) D) = 1326		2856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A ((B C) D)	(B C) = 1335, ((B C) D) = 510, A ((B C) D) = 2210		4055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A (B (C D))	(C D) = 9078, (B (C D)) = 15130, A (B (C D)) = 2210	26418</a:t>
            </a:r>
          </a:p>
          <a:p>
            <a:pPr algn="just">
              <a:lnSpc>
                <a:spcPct val="150000"/>
              </a:lnSpc>
            </a:pPr>
            <a:endParaRPr lang="en-US" altLang="en-US" sz="1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32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Chained Matrix Multiplication Problem</a:t>
            </a: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CF78DD-7EAC-45E9-8942-81122889CE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Example: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A is 13 x 5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B is 5 x 89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C is 89 x 3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D is 3 x 34.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b="1" dirty="0">
                <a:latin typeface="Century Gothic" panose="020B0502020202020204" pitchFamily="34" charset="0"/>
              </a:rPr>
              <a:t>	M		Scalar Multiplications				Total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((A B) C) D	(A B) = 5785, (A B) C = 3471,	((A B) C) D = 1326		10582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(A B)(C D)	(A B) = 5785, (C D) = 9078, (A B)(C D) = 39338		54201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</a:t>
            </a:r>
            <a:r>
              <a:rPr lang="en-US" altLang="en-US" sz="1600" b="1" dirty="0">
                <a:latin typeface="Century Gothic" panose="020B0502020202020204" pitchFamily="34" charset="0"/>
              </a:rPr>
              <a:t>(A (B C)) D	(B C) = 1335, (A (B C) = 195, (A (B C)) D) = 1326	2856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A ((B C) D)	(B C) = 1335, ((B C) D) = 510, A ((B C) D) = 2210		4055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A (B (C D))	(C D) = 9078, (B (C D)) = 15130, A (B (C D)) = 2210	26418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Most efficient method is almost </a:t>
            </a:r>
            <a:r>
              <a:rPr lang="en-US" altLang="en-US" sz="1600" b="1" dirty="0">
                <a:latin typeface="Century Gothic" panose="020B0502020202020204" pitchFamily="34" charset="0"/>
              </a:rPr>
              <a:t>19 times faster </a:t>
            </a:r>
            <a:r>
              <a:rPr lang="en-US" altLang="en-US" sz="1600" dirty="0">
                <a:latin typeface="Century Gothic" panose="020B0502020202020204" pitchFamily="34" charset="0"/>
              </a:rPr>
              <a:t>than the slowest.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1600" dirty="0">
              <a:latin typeface="Century Gothic" panose="020B0502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1600" dirty="0">
                <a:latin typeface="Century Gothic" panose="020B0502020202020204" pitchFamily="34" charset="0"/>
              </a:rPr>
              <a:t>	  </a:t>
            </a:r>
          </a:p>
          <a:p>
            <a:pPr algn="just">
              <a:lnSpc>
                <a:spcPct val="150000"/>
              </a:lnSpc>
            </a:pPr>
            <a:endParaRPr lang="en-US" altLang="en-US" sz="1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541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Chained Matrix Multiplication Problem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B2CF78DD-7EAC-45E9-8942-81122889CED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0" y="1524000"/>
                <a:ext cx="9144000" cy="5334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altLang="en-US" sz="1600" b="1" dirty="0">
                    <a:latin typeface="Century Gothic" panose="020B0502020202020204" pitchFamily="34" charset="0"/>
                  </a:rPr>
                  <a:t>Example: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altLang="en-US" sz="1600" dirty="0">
                    <a:latin typeface="Century Gothic" panose="020B0502020202020204" pitchFamily="34" charset="0"/>
                  </a:rPr>
                  <a:t>To find the best way we could simply parenthesize the expression in every possible way and count each time how many scalar multiplications are required.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altLang="en-US" sz="1600" dirty="0">
                    <a:latin typeface="Century Gothic" panose="020B0502020202020204" pitchFamily="34" charset="0"/>
                  </a:rPr>
                  <a:t>Let T(n) be the number of ways to parenthesize a product of n matrices.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altLang="en-US" sz="1600" dirty="0">
                    <a:latin typeface="Century Gothic" panose="020B0502020202020204" pitchFamily="34" charset="0"/>
                  </a:rPr>
                  <a:t>Suppose we decide to take a cut between the </a:t>
                </a:r>
                <a:r>
                  <a:rPr lang="en-US" altLang="en-US" sz="1600" dirty="0" err="1">
                    <a:latin typeface="Century Gothic" panose="020B0502020202020204" pitchFamily="34" charset="0"/>
                  </a:rPr>
                  <a:t>i-th</a:t>
                </a:r>
                <a:r>
                  <a:rPr lang="en-US" altLang="en-US" sz="1600" dirty="0">
                    <a:latin typeface="Century Gothic" panose="020B0502020202020204" pitchFamily="34" charset="0"/>
                  </a:rPr>
                  <a:t> and the (</a:t>
                </a:r>
                <a:r>
                  <a:rPr lang="en-US" altLang="en-US" sz="1600" dirty="0" err="1">
                    <a:latin typeface="Century Gothic" panose="020B0502020202020204" pitchFamily="34" charset="0"/>
                  </a:rPr>
                  <a:t>i</a:t>
                </a:r>
                <a:r>
                  <a:rPr lang="en-US" altLang="en-US" sz="1600" dirty="0">
                    <a:latin typeface="Century Gothic" panose="020B0502020202020204" pitchFamily="34" charset="0"/>
                  </a:rPr>
                  <a:t> + 1)-</a:t>
                </a:r>
                <a:r>
                  <a:rPr lang="en-US" altLang="en-US" sz="1600" dirty="0" err="1">
                    <a:latin typeface="Century Gothic" panose="020B0502020202020204" pitchFamily="34" charset="0"/>
                  </a:rPr>
                  <a:t>st</a:t>
                </a:r>
                <a:r>
                  <a:rPr lang="en-US" altLang="en-US" sz="1600" dirty="0">
                    <a:latin typeface="Century Gothic" panose="020B0502020202020204" pitchFamily="34" charset="0"/>
                  </a:rPr>
                  <a:t> matrices of the product, thus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altLang="en-US" sz="1600" dirty="0">
                    <a:latin typeface="Century Gothic" panose="020B0502020202020204" pitchFamily="34" charset="0"/>
                  </a:rPr>
                  <a:t>	</a:t>
                </a:r>
                <a:r>
                  <a:rPr lang="en-US" altLang="en-US" sz="1600" dirty="0">
                    <a:solidFill>
                      <a:prstClr val="black"/>
                    </a:solidFill>
                    <a:latin typeface="Century Gothic" panose="020B0502020202020204" pitchFamily="34" charset="0"/>
                  </a:rPr>
                  <a:t> M = (</a:t>
                </a:r>
                <a:r>
                  <a:rPr lang="en-US" sz="1600" dirty="0">
                    <a:latin typeface="Century Gothic" panose="020B0502020202020204" pitchFamily="34" charset="0"/>
                  </a:rPr>
                  <a:t>M</a:t>
                </a:r>
                <a:r>
                  <a:rPr lang="en-US" sz="1600" baseline="-25000" dirty="0">
                    <a:latin typeface="Century Gothic" panose="020B0502020202020204" pitchFamily="34" charset="0"/>
                  </a:rPr>
                  <a:t>1</a:t>
                </a:r>
                <a:r>
                  <a:rPr lang="en-US" sz="1600" dirty="0">
                    <a:latin typeface="Century Gothic" panose="020B0502020202020204" pitchFamily="34" charset="0"/>
                  </a:rPr>
                  <a:t> M</a:t>
                </a:r>
                <a:r>
                  <a:rPr lang="en-US" sz="1600" baseline="-25000" dirty="0">
                    <a:latin typeface="Century Gothic" panose="020B0502020202020204" pitchFamily="34" charset="0"/>
                  </a:rPr>
                  <a:t>2</a:t>
                </a:r>
                <a:r>
                  <a:rPr lang="en-US" sz="1600" dirty="0">
                    <a:latin typeface="Century Gothic" panose="020B0502020202020204" pitchFamily="34" charset="0"/>
                  </a:rPr>
                  <a:t> M</a:t>
                </a:r>
                <a:r>
                  <a:rPr lang="en-US" sz="1600" baseline="-25000" dirty="0">
                    <a:latin typeface="Century Gothic" panose="020B0502020202020204" pitchFamily="34" charset="0"/>
                  </a:rPr>
                  <a:t>3</a:t>
                </a:r>
                <a:r>
                  <a:rPr lang="en-US" sz="1600" dirty="0">
                    <a:latin typeface="Century Gothic" panose="020B0502020202020204" pitchFamily="34" charset="0"/>
                  </a:rPr>
                  <a:t> … M</a:t>
                </a:r>
                <a:r>
                  <a:rPr lang="en-US" sz="1600" baseline="-25000" dirty="0">
                    <a:latin typeface="Century Gothic" panose="020B0502020202020204" pitchFamily="34" charset="0"/>
                  </a:rPr>
                  <a:t>i</a:t>
                </a:r>
                <a:r>
                  <a:rPr lang="en-US" sz="1600" dirty="0">
                    <a:latin typeface="Century Gothic" panose="020B0502020202020204" pitchFamily="34" charset="0"/>
                  </a:rPr>
                  <a:t>) </a:t>
                </a:r>
                <a:r>
                  <a:rPr lang="en-US" altLang="en-US" sz="1600" dirty="0">
                    <a:solidFill>
                      <a:prstClr val="black"/>
                    </a:solidFill>
                    <a:latin typeface="Century Gothic" panose="020B0502020202020204" pitchFamily="34" charset="0"/>
                  </a:rPr>
                  <a:t>(</a:t>
                </a:r>
                <a:r>
                  <a:rPr lang="en-US" sz="1600" dirty="0">
                    <a:latin typeface="Century Gothic" panose="020B0502020202020204" pitchFamily="34" charset="0"/>
                  </a:rPr>
                  <a:t>M</a:t>
                </a:r>
                <a:r>
                  <a:rPr lang="en-US" sz="1600" baseline="-25000" dirty="0">
                    <a:latin typeface="Century Gothic" panose="020B0502020202020204" pitchFamily="34" charset="0"/>
                  </a:rPr>
                  <a:t>i + 1</a:t>
                </a:r>
                <a:r>
                  <a:rPr lang="en-US" sz="1600" dirty="0">
                    <a:latin typeface="Century Gothic" panose="020B0502020202020204" pitchFamily="34" charset="0"/>
                  </a:rPr>
                  <a:t> M</a:t>
                </a:r>
                <a:r>
                  <a:rPr lang="en-US" sz="1600" baseline="-25000" dirty="0">
                    <a:latin typeface="Century Gothic" panose="020B0502020202020204" pitchFamily="34" charset="0"/>
                  </a:rPr>
                  <a:t>i + 2</a:t>
                </a:r>
                <a:r>
                  <a:rPr lang="en-US" sz="1600" dirty="0">
                    <a:latin typeface="Century Gothic" panose="020B0502020202020204" pitchFamily="34" charset="0"/>
                  </a:rPr>
                  <a:t> … M</a:t>
                </a:r>
                <a:r>
                  <a:rPr lang="en-US" sz="1600" baseline="-25000" dirty="0">
                    <a:latin typeface="Century Gothic" panose="020B0502020202020204" pitchFamily="34" charset="0"/>
                  </a:rPr>
                  <a:t>n</a:t>
                </a:r>
                <a:r>
                  <a:rPr lang="en-US" sz="1600" dirty="0">
                    <a:latin typeface="Century Gothic" panose="020B0502020202020204" pitchFamily="34" charset="0"/>
                  </a:rPr>
                  <a:t>)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altLang="en-US" sz="1600" dirty="0">
                    <a:latin typeface="Century Gothic" panose="020B0502020202020204" pitchFamily="34" charset="0"/>
                  </a:rPr>
                  <a:t>There are </a:t>
                </a:r>
                <a:r>
                  <a:rPr lang="en-US" altLang="en-US" sz="1600" b="1" dirty="0">
                    <a:latin typeface="Century Gothic" panose="020B0502020202020204" pitchFamily="34" charset="0"/>
                  </a:rPr>
                  <a:t>T(</a:t>
                </a:r>
                <a:r>
                  <a:rPr lang="en-US" altLang="en-US" sz="1600" b="1" dirty="0" err="1">
                    <a:latin typeface="Century Gothic" panose="020B0502020202020204" pitchFamily="34" charset="0"/>
                  </a:rPr>
                  <a:t>i</a:t>
                </a:r>
                <a:r>
                  <a:rPr lang="en-US" altLang="en-US" sz="1600" b="1" dirty="0">
                    <a:latin typeface="Century Gothic" panose="020B0502020202020204" pitchFamily="34" charset="0"/>
                  </a:rPr>
                  <a:t>)</a:t>
                </a:r>
                <a:r>
                  <a:rPr lang="en-US" altLang="en-US" sz="1600" dirty="0">
                    <a:latin typeface="Century Gothic" panose="020B0502020202020204" pitchFamily="34" charset="0"/>
                  </a:rPr>
                  <a:t> </a:t>
                </a:r>
                <a:r>
                  <a:rPr lang="en-US" altLang="en-US" sz="1600" b="1" dirty="0">
                    <a:latin typeface="Century Gothic" panose="020B0502020202020204" pitchFamily="34" charset="0"/>
                  </a:rPr>
                  <a:t>ways</a:t>
                </a:r>
                <a:r>
                  <a:rPr lang="en-US" altLang="en-US" sz="1600" dirty="0">
                    <a:latin typeface="Century Gothic" panose="020B0502020202020204" pitchFamily="34" charset="0"/>
                  </a:rPr>
                  <a:t> to parenthesize the </a:t>
                </a:r>
                <a:r>
                  <a:rPr lang="en-US" altLang="en-US" sz="1600" b="1" dirty="0">
                    <a:latin typeface="Century Gothic" panose="020B0502020202020204" pitchFamily="34" charset="0"/>
                  </a:rPr>
                  <a:t>left-hand term </a:t>
                </a:r>
                <a:r>
                  <a:rPr lang="en-US" altLang="en-US" sz="1600" dirty="0">
                    <a:latin typeface="Century Gothic" panose="020B0502020202020204" pitchFamily="34" charset="0"/>
                  </a:rPr>
                  <a:t>and </a:t>
                </a:r>
                <a:r>
                  <a:rPr lang="en-US" altLang="en-US" sz="1600" b="1" dirty="0">
                    <a:latin typeface="Century Gothic" panose="020B0502020202020204" pitchFamily="34" charset="0"/>
                  </a:rPr>
                  <a:t>T(n – </a:t>
                </a:r>
                <a:r>
                  <a:rPr lang="en-US" altLang="en-US" sz="1600" b="1" dirty="0" err="1">
                    <a:latin typeface="Century Gothic" panose="020B0502020202020204" pitchFamily="34" charset="0"/>
                  </a:rPr>
                  <a:t>i</a:t>
                </a:r>
                <a:r>
                  <a:rPr lang="en-US" altLang="en-US" sz="1600" b="1" dirty="0">
                    <a:latin typeface="Century Gothic" panose="020B0502020202020204" pitchFamily="34" charset="0"/>
                  </a:rPr>
                  <a:t>) ways </a:t>
                </a:r>
                <a:r>
                  <a:rPr lang="en-US" altLang="en-US" sz="1600" dirty="0">
                    <a:latin typeface="Century Gothic" panose="020B0502020202020204" pitchFamily="34" charset="0"/>
                  </a:rPr>
                  <a:t>to parenthesize the </a:t>
                </a:r>
                <a:r>
                  <a:rPr lang="en-US" altLang="en-US" sz="1600" b="1" dirty="0">
                    <a:latin typeface="Century Gothic" panose="020B0502020202020204" pitchFamily="34" charset="0"/>
                  </a:rPr>
                  <a:t>right-hand term.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altLang="en-US" sz="1600" dirty="0">
                    <a:latin typeface="Century Gothic" panose="020B0502020202020204" pitchFamily="34" charset="0"/>
                  </a:rPr>
                  <a:t>Thus, there are T(</a:t>
                </a:r>
                <a:r>
                  <a:rPr lang="en-US" altLang="en-US" sz="1600" dirty="0" err="1">
                    <a:latin typeface="Century Gothic" panose="020B0502020202020204" pitchFamily="34" charset="0"/>
                  </a:rPr>
                  <a:t>i</a:t>
                </a:r>
                <a:r>
                  <a:rPr lang="en-US" altLang="en-US" sz="1600" dirty="0">
                    <a:latin typeface="Century Gothic" panose="020B0502020202020204" pitchFamily="34" charset="0"/>
                  </a:rPr>
                  <a:t>)T(n – </a:t>
                </a:r>
                <a:r>
                  <a:rPr lang="en-US" altLang="en-US" sz="1600" dirty="0" err="1">
                    <a:latin typeface="Century Gothic" panose="020B0502020202020204" pitchFamily="34" charset="0"/>
                  </a:rPr>
                  <a:t>i</a:t>
                </a:r>
                <a:r>
                  <a:rPr lang="en-US" altLang="en-US" sz="1600" dirty="0">
                    <a:latin typeface="Century Gothic" panose="020B0502020202020204" pitchFamily="34" charset="0"/>
                  </a:rPr>
                  <a:t>) ways to parenthesize the whole expression.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altLang="en-US" sz="1600" b="1" dirty="0">
                    <a:latin typeface="Century Gothic" panose="020B0502020202020204" pitchFamily="34" charset="0"/>
                  </a:rPr>
                  <a:t>Recurrence Relation: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altLang="en-US" sz="1600" dirty="0">
                    <a:latin typeface="Century Gothic" panose="020B0502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en-US" sz="1600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6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sz="1600" i="0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altLang="en-US" sz="16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en-US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1600" i="0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en-US" sz="16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sz="1600" i="0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en-US" sz="1600" i="1" dirty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altLang="en-US" sz="1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16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en-US" sz="1600" i="1" dirty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altLang="en-US" sz="1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16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en-US" sz="1600" i="0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sz="16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</m:oMath>
                </a14:m>
                <a:endParaRPr lang="en-US" altLang="en-US" sz="1600" dirty="0">
                  <a:latin typeface="Century Gothic" panose="020B0502020202020204" pitchFamily="34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en-US" altLang="en-US" sz="1600" dirty="0">
                  <a:latin typeface="Century Gothic" panose="020B0502020202020204" pitchFamily="34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en-US" altLang="en-US" sz="1600" dirty="0">
                  <a:latin typeface="Century Gothic" panose="020B0502020202020204" pitchFamily="34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en-US" altLang="en-US" sz="1600" dirty="0">
                  <a:latin typeface="Century Gothic" panose="020B0502020202020204" pitchFamily="34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altLang="en-US" sz="1600" dirty="0">
                    <a:latin typeface="Century Gothic" panose="020B0502020202020204" pitchFamily="34" charset="0"/>
                  </a:rPr>
                  <a:t>	  </a:t>
                </a:r>
              </a:p>
              <a:p>
                <a:pPr algn="just">
                  <a:lnSpc>
                    <a:spcPct val="150000"/>
                  </a:lnSpc>
                </a:pPr>
                <a:endParaRPr lang="en-US" altLang="en-US" sz="1600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B2CF78DD-7EAC-45E9-8942-81122889C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24000"/>
                <a:ext cx="9144000" cy="5334000"/>
              </a:xfrm>
              <a:prstGeom prst="rect">
                <a:avLst/>
              </a:prstGeom>
              <a:blipFill>
                <a:blip r:embed="rId3"/>
                <a:stretch>
                  <a:fillRect l="-333" r="-333" b="-1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5442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Chained Matrix Multiplication Problem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B2CF78DD-7EAC-45E9-8942-81122889CED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0" y="1524000"/>
                <a:ext cx="9144000" cy="5334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altLang="en-US" sz="1600" b="1" dirty="0">
                    <a:latin typeface="Century Gothic" panose="020B0502020202020204" pitchFamily="34" charset="0"/>
                  </a:rPr>
                  <a:t>Example: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altLang="en-US" sz="1600" dirty="0">
                    <a:latin typeface="Century Gothic" panose="020B0502020202020204" pitchFamily="34" charset="0"/>
                  </a:rPr>
                  <a:t>Solution of the Recurrence Relation: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altLang="en-US" sz="1600" dirty="0">
                    <a:latin typeface="Century Gothic" panose="020B0502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en-US" sz="1600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6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sz="1600" i="0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altLang="en-US" sz="16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en-US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1600" i="0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en-US" sz="16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sz="1600" i="0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en-US" sz="1600" i="1" dirty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altLang="en-US" sz="1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16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en-US" sz="1600" i="1" dirty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altLang="en-US" sz="1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16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en-US" sz="1600" i="0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sz="16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en-US" sz="1600" dirty="0">
                    <a:latin typeface="Century Gothic" panose="020B0502020202020204" pitchFamily="34" charset="0"/>
                  </a:rPr>
                  <a:t> = </a:t>
                </a:r>
                <a:r>
                  <a:rPr lang="el-GR" altLang="en-US" sz="1600" dirty="0">
                    <a:latin typeface="Century Gothic" panose="020B0502020202020204" pitchFamily="34" charset="0"/>
                  </a:rPr>
                  <a:t>Ω</a:t>
                </a:r>
                <a:r>
                  <a:rPr lang="en-US" altLang="en-US" sz="1600" dirty="0">
                    <a:latin typeface="Century Gothic" panose="020B0502020202020204" pitchFamily="34" charset="0"/>
                  </a:rPr>
                  <a:t>(4</a:t>
                </a:r>
                <a:r>
                  <a:rPr lang="en-US" sz="1600" baseline="30000" dirty="0">
                    <a:latin typeface="Century Gothic" panose="020B0502020202020204" pitchFamily="34" charset="0"/>
                  </a:rPr>
                  <a:t>n</a:t>
                </a:r>
                <a:r>
                  <a:rPr lang="en-US" altLang="en-US" sz="1600" dirty="0">
                    <a:latin typeface="Century Gothic" panose="020B0502020202020204" pitchFamily="34" charset="0"/>
                  </a:rPr>
                  <a:t> / n</a:t>
                </a:r>
                <a:r>
                  <a:rPr lang="en-US" sz="1600" baseline="30000" dirty="0">
                    <a:latin typeface="Century Gothic" panose="020B0502020202020204" pitchFamily="34" charset="0"/>
                  </a:rPr>
                  <a:t>2</a:t>
                </a:r>
                <a:r>
                  <a:rPr lang="en-US" altLang="en-US" sz="1600" dirty="0">
                    <a:latin typeface="Century Gothic" panose="020B0502020202020204" pitchFamily="34" charset="0"/>
                  </a:rPr>
                  <a:t> ).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altLang="en-US" sz="1600" dirty="0">
                    <a:latin typeface="Century Gothic" panose="020B0502020202020204" pitchFamily="34" charset="0"/>
                  </a:rPr>
                  <a:t>	</a:t>
                </a:r>
                <a:r>
                  <a:rPr lang="en-US" altLang="en-US" sz="1600" b="1" dirty="0">
                    <a:latin typeface="Century Gothic" panose="020B0502020202020204" pitchFamily="34" charset="0"/>
                  </a:rPr>
                  <a:t>n	</a:t>
                </a:r>
                <a:r>
                  <a:rPr lang="en-US" altLang="en-US" sz="1600" dirty="0">
                    <a:latin typeface="Century Gothic" panose="020B0502020202020204" pitchFamily="34" charset="0"/>
                  </a:rPr>
                  <a:t>1	2	3	4	10	15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altLang="en-US" sz="1600" dirty="0">
                    <a:latin typeface="Century Gothic" panose="020B0502020202020204" pitchFamily="34" charset="0"/>
                  </a:rPr>
                  <a:t>	</a:t>
                </a:r>
                <a:r>
                  <a:rPr lang="en-US" altLang="en-US" sz="1600" b="1" dirty="0">
                    <a:latin typeface="Century Gothic" panose="020B0502020202020204" pitchFamily="34" charset="0"/>
                  </a:rPr>
                  <a:t>T(n)</a:t>
                </a:r>
                <a:r>
                  <a:rPr lang="en-US" altLang="en-US" sz="1600" dirty="0">
                    <a:latin typeface="Century Gothic" panose="020B0502020202020204" pitchFamily="34" charset="0"/>
                  </a:rPr>
                  <a:t>	1	1	3	5	4862	2674440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en-US" altLang="en-US" sz="1600" dirty="0">
                  <a:latin typeface="Century Gothic" panose="020B0502020202020204" pitchFamily="34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en-US" sz="1600" dirty="0">
                    <a:latin typeface="Century Gothic" panose="020B0502020202020204" pitchFamily="34" charset="0"/>
                  </a:rPr>
                  <a:t>The values of T(n) are called Catalan numbers.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altLang="en-US" sz="1600" dirty="0">
                    <a:latin typeface="Century Gothic" panose="020B0502020202020204" pitchFamily="34" charset="0"/>
                  </a:rPr>
                  <a:t>This method is impractical for large values of n.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en-US" altLang="en-US" sz="1600" dirty="0">
                  <a:latin typeface="Century Gothic" panose="020B0502020202020204" pitchFamily="34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altLang="en-US" sz="1600" dirty="0">
                  <a:latin typeface="Century Gothic" panose="020B0502020202020204" pitchFamily="34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en-US" altLang="en-US" sz="1600" dirty="0">
                  <a:latin typeface="Century Gothic" panose="020B0502020202020204" pitchFamily="34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en-US" altLang="en-US" sz="1600" dirty="0">
                  <a:latin typeface="Century Gothic" panose="020B0502020202020204" pitchFamily="34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altLang="en-US" sz="1600" dirty="0">
                    <a:latin typeface="Century Gothic" panose="020B0502020202020204" pitchFamily="34" charset="0"/>
                  </a:rPr>
                  <a:t>	  </a:t>
                </a:r>
              </a:p>
              <a:p>
                <a:pPr algn="just">
                  <a:lnSpc>
                    <a:spcPct val="150000"/>
                  </a:lnSpc>
                </a:pPr>
                <a:endParaRPr lang="en-US" altLang="en-US" sz="1600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B2CF78DD-7EAC-45E9-8942-81122889C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24000"/>
                <a:ext cx="9144000" cy="5334000"/>
              </a:xfrm>
              <a:prstGeom prst="rect">
                <a:avLst/>
              </a:prstGeom>
              <a:blipFill>
                <a:blip r:embed="rId3"/>
                <a:stretch>
                  <a:fillRect l="-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4554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CF61B896-89AD-4337-8F34-D61B91CF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Century Gothic" panose="020B0502020202020204" pitchFamily="34" charset="0"/>
              </a:rPr>
              <a:t>Chained Matrix Multiplication Problem</a:t>
            </a: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CF78DD-7EAC-45E9-8942-81122889CE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If the best way of multiplying all the matrices requires to make the first cut between the </a:t>
            </a:r>
            <a:r>
              <a:rPr lang="en-US" altLang="en-US" sz="1600" dirty="0" err="1">
                <a:latin typeface="Century Gothic" panose="020B0502020202020204" pitchFamily="34" charset="0"/>
              </a:rPr>
              <a:t>i-th</a:t>
            </a:r>
            <a:r>
              <a:rPr lang="en-US" altLang="en-US" sz="1600" dirty="0">
                <a:latin typeface="Century Gothic" panose="020B0502020202020204" pitchFamily="34" charset="0"/>
              </a:rPr>
              <a:t> and the (</a:t>
            </a:r>
            <a:r>
              <a:rPr lang="en-US" altLang="en-US" sz="1600" dirty="0" err="1">
                <a:latin typeface="Century Gothic" panose="020B0502020202020204" pitchFamily="34" charset="0"/>
              </a:rPr>
              <a:t>i</a:t>
            </a:r>
            <a:r>
              <a:rPr lang="en-US" altLang="en-US" sz="1600" dirty="0">
                <a:latin typeface="Century Gothic" panose="020B0502020202020204" pitchFamily="34" charset="0"/>
              </a:rPr>
              <a:t> + 1)-</a:t>
            </a:r>
            <a:r>
              <a:rPr lang="en-US" altLang="en-US" sz="1600" dirty="0" err="1">
                <a:latin typeface="Century Gothic" panose="020B0502020202020204" pitchFamily="34" charset="0"/>
              </a:rPr>
              <a:t>st</a:t>
            </a:r>
            <a:r>
              <a:rPr lang="en-US" altLang="en-US" sz="1600" dirty="0">
                <a:latin typeface="Century Gothic" panose="020B0502020202020204" pitchFamily="34" charset="0"/>
              </a:rPr>
              <a:t> matrices of the product, then both the sub products 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(</a:t>
            </a:r>
            <a:r>
              <a:rPr lang="en-US" sz="1600" dirty="0">
                <a:latin typeface="Century Gothic" panose="020B0502020202020204" pitchFamily="34" charset="0"/>
              </a:rPr>
              <a:t>M</a:t>
            </a:r>
            <a:r>
              <a:rPr lang="en-US" sz="1600" baseline="-25000" dirty="0">
                <a:latin typeface="Century Gothic" panose="020B0502020202020204" pitchFamily="34" charset="0"/>
              </a:rPr>
              <a:t>1</a:t>
            </a:r>
            <a:r>
              <a:rPr lang="en-US" sz="1600" dirty="0">
                <a:latin typeface="Century Gothic" panose="020B0502020202020204" pitchFamily="34" charset="0"/>
              </a:rPr>
              <a:t> M</a:t>
            </a:r>
            <a:r>
              <a:rPr lang="en-US" sz="1600" baseline="-25000" dirty="0">
                <a:latin typeface="Century Gothic" panose="020B0502020202020204" pitchFamily="34" charset="0"/>
              </a:rPr>
              <a:t>2</a:t>
            </a:r>
            <a:r>
              <a:rPr lang="en-US" sz="1600" dirty="0">
                <a:latin typeface="Century Gothic" panose="020B0502020202020204" pitchFamily="34" charset="0"/>
              </a:rPr>
              <a:t> M</a:t>
            </a:r>
            <a:r>
              <a:rPr lang="en-US" sz="1600" baseline="-25000" dirty="0">
                <a:latin typeface="Century Gothic" panose="020B0502020202020204" pitchFamily="34" charset="0"/>
              </a:rPr>
              <a:t>3</a:t>
            </a:r>
            <a:r>
              <a:rPr lang="en-US" sz="1600" dirty="0">
                <a:latin typeface="Century Gothic" panose="020B0502020202020204" pitchFamily="34" charset="0"/>
              </a:rPr>
              <a:t> … M</a:t>
            </a:r>
            <a:r>
              <a:rPr lang="en-US" sz="1600" baseline="-25000" dirty="0">
                <a:latin typeface="Century Gothic" panose="020B0502020202020204" pitchFamily="34" charset="0"/>
              </a:rPr>
              <a:t>i</a:t>
            </a:r>
            <a:r>
              <a:rPr lang="en-US" sz="1600" dirty="0">
                <a:latin typeface="Century Gothic" panose="020B0502020202020204" pitchFamily="34" charset="0"/>
              </a:rPr>
              <a:t>) and </a:t>
            </a:r>
            <a:r>
              <a:rPr lang="en-US" altLang="en-US" sz="1600" dirty="0">
                <a:solidFill>
                  <a:prstClr val="black"/>
                </a:solidFill>
                <a:latin typeface="Century Gothic" panose="020B0502020202020204" pitchFamily="34" charset="0"/>
              </a:rPr>
              <a:t>(</a:t>
            </a:r>
            <a:r>
              <a:rPr lang="en-US" sz="1600" dirty="0">
                <a:latin typeface="Century Gothic" panose="020B0502020202020204" pitchFamily="34" charset="0"/>
              </a:rPr>
              <a:t>M</a:t>
            </a:r>
            <a:r>
              <a:rPr lang="en-US" sz="1600" baseline="-25000" dirty="0">
                <a:latin typeface="Century Gothic" panose="020B0502020202020204" pitchFamily="34" charset="0"/>
              </a:rPr>
              <a:t>i + 1</a:t>
            </a:r>
            <a:r>
              <a:rPr lang="en-US" sz="1600" dirty="0">
                <a:latin typeface="Century Gothic" panose="020B0502020202020204" pitchFamily="34" charset="0"/>
              </a:rPr>
              <a:t> M</a:t>
            </a:r>
            <a:r>
              <a:rPr lang="en-US" sz="1600" baseline="-25000" dirty="0">
                <a:latin typeface="Century Gothic" panose="020B0502020202020204" pitchFamily="34" charset="0"/>
              </a:rPr>
              <a:t>i + 2</a:t>
            </a:r>
            <a:r>
              <a:rPr lang="en-US" sz="1600" dirty="0">
                <a:latin typeface="Century Gothic" panose="020B0502020202020204" pitchFamily="34" charset="0"/>
              </a:rPr>
              <a:t> … M</a:t>
            </a:r>
            <a:r>
              <a:rPr lang="en-US" sz="1600" baseline="-25000" dirty="0">
                <a:latin typeface="Century Gothic" panose="020B0502020202020204" pitchFamily="34" charset="0"/>
              </a:rPr>
              <a:t>n</a:t>
            </a:r>
            <a:r>
              <a:rPr lang="en-US" sz="1600" dirty="0">
                <a:latin typeface="Century Gothic" panose="020B0502020202020204" pitchFamily="34" charset="0"/>
              </a:rPr>
              <a:t>) must also be calculated in optimal way.</a:t>
            </a:r>
          </a:p>
          <a:p>
            <a:pPr algn="just">
              <a:lnSpc>
                <a:spcPct val="150000"/>
              </a:lnSpc>
            </a:pPr>
            <a:r>
              <a:rPr lang="en-US" altLang="en-US" sz="1600" dirty="0">
                <a:latin typeface="Century Gothic" panose="020B0502020202020204" pitchFamily="34" charset="0"/>
              </a:rPr>
              <a:t>Thus, principle of optimality applies to this problem.</a:t>
            </a:r>
          </a:p>
        </p:txBody>
      </p:sp>
    </p:spTree>
    <p:extLst>
      <p:ext uri="{BB962C8B-B14F-4D97-AF65-F5344CB8AC3E}">
        <p14:creationId xmlns:p14="http://schemas.microsoft.com/office/powerpoint/2010/main" val="3275116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9017</TotalTime>
  <Words>4422</Words>
  <Application>Microsoft Office PowerPoint</Application>
  <PresentationFormat>On-screen Show (4:3)</PresentationFormat>
  <Paragraphs>1102</Paragraphs>
  <Slides>39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Cambria Math</vt:lpstr>
      <vt:lpstr>Century Gothic</vt:lpstr>
      <vt:lpstr>Times New Roman</vt:lpstr>
      <vt:lpstr>Office Theme</vt:lpstr>
      <vt:lpstr>Analysis &amp; Design of Algorithms</vt:lpstr>
      <vt:lpstr>Chained Matrix Multiplication Problem</vt:lpstr>
      <vt:lpstr>Chained Matrix Multiplication Problem</vt:lpstr>
      <vt:lpstr>Chained Matrix Multiplication Problem</vt:lpstr>
      <vt:lpstr>Chained Matrix Multiplication Problem</vt:lpstr>
      <vt:lpstr>Chained Matrix Multiplication Problem</vt:lpstr>
      <vt:lpstr>Chained Matrix Multiplication Problem</vt:lpstr>
      <vt:lpstr>Chained Matrix Multiplication Problem</vt:lpstr>
      <vt:lpstr>Chained Matrix Multiplication Problem</vt:lpstr>
      <vt:lpstr>Chained Matrix Multiplication Problem</vt:lpstr>
      <vt:lpstr>Chained Matrix Multiplication Problem</vt:lpstr>
      <vt:lpstr>Chained Matrix Multiplication Problem</vt:lpstr>
      <vt:lpstr>Chained Matrix Multiplication Problem</vt:lpstr>
      <vt:lpstr>Chained Matrix Multiplication Problem</vt:lpstr>
      <vt:lpstr>Chained Matrix Multiplication Problem</vt:lpstr>
      <vt:lpstr>Chained Matrix Multiplication Problem</vt:lpstr>
      <vt:lpstr>Chained Matrix Multiplication Problem</vt:lpstr>
      <vt:lpstr>Chained Matrix Multiplication Problem</vt:lpstr>
      <vt:lpstr>Chained Matrix Multiplication Problem</vt:lpstr>
      <vt:lpstr>Chained Matrix Multiplication Problem</vt:lpstr>
      <vt:lpstr>Chained Matrix Multiplication Problem</vt:lpstr>
      <vt:lpstr>Chained Matrix Multiplication Problem</vt:lpstr>
      <vt:lpstr>Chained Matrix Multiplication Problem</vt:lpstr>
      <vt:lpstr>Chained Matrix Multiplication Problem</vt:lpstr>
      <vt:lpstr>Chained Matrix Multiplication Problem</vt:lpstr>
      <vt:lpstr>Chained Matrix Multiplication Problem</vt:lpstr>
      <vt:lpstr>Chained Matrix Multiplication Problem</vt:lpstr>
      <vt:lpstr>Chained Matrix Multiplication Problem</vt:lpstr>
      <vt:lpstr>Chained Matrix Multiplication Problem</vt:lpstr>
      <vt:lpstr>Chained Matrix Multiplication Problem</vt:lpstr>
      <vt:lpstr>Chained Matrix Multiplication Problem</vt:lpstr>
      <vt:lpstr>Chained Matrix Multiplication Problem</vt:lpstr>
      <vt:lpstr>Chained Matrix Multiplication Problem</vt:lpstr>
      <vt:lpstr>Chained Matrix Multiplication Problem</vt:lpstr>
      <vt:lpstr>Chained Matrix Multiplication Problem</vt:lpstr>
      <vt:lpstr>Chained Matrix Multiplication Problem</vt:lpstr>
      <vt:lpstr>Chained Matrix Multiplication Problem</vt:lpstr>
      <vt:lpstr>Chained Matrix Multiplication Problem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Insertion  Sort</dc:title>
  <dc:creator>SHV</dc:creator>
  <cp:lastModifiedBy>Sagar Virani</cp:lastModifiedBy>
  <cp:revision>584</cp:revision>
  <dcterms:created xsi:type="dcterms:W3CDTF">2020-06-10T04:40:12Z</dcterms:created>
  <dcterms:modified xsi:type="dcterms:W3CDTF">2021-03-20T03:47:57Z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2017-05-15T00:00:00Z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2020-06-10T00:00:00Z</vt:filetime>
  </property>
</Properties>
</file>