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65"/>
  </p:notesMasterIdLst>
  <p:sldIdLst>
    <p:sldId id="579" r:id="rId2"/>
    <p:sldId id="736" r:id="rId3"/>
    <p:sldId id="737" r:id="rId4"/>
    <p:sldId id="739" r:id="rId5"/>
    <p:sldId id="740" r:id="rId6"/>
    <p:sldId id="742" r:id="rId7"/>
    <p:sldId id="743" r:id="rId8"/>
    <p:sldId id="744" r:id="rId9"/>
    <p:sldId id="745" r:id="rId10"/>
    <p:sldId id="746" r:id="rId11"/>
    <p:sldId id="747" r:id="rId12"/>
    <p:sldId id="749" r:id="rId13"/>
    <p:sldId id="748" r:id="rId14"/>
    <p:sldId id="750" r:id="rId15"/>
    <p:sldId id="751" r:id="rId16"/>
    <p:sldId id="752" r:id="rId17"/>
    <p:sldId id="753" r:id="rId18"/>
    <p:sldId id="754" r:id="rId19"/>
    <p:sldId id="756" r:id="rId20"/>
    <p:sldId id="755" r:id="rId21"/>
    <p:sldId id="757" r:id="rId22"/>
    <p:sldId id="758" r:id="rId23"/>
    <p:sldId id="759" r:id="rId24"/>
    <p:sldId id="762" r:id="rId25"/>
    <p:sldId id="763" r:id="rId26"/>
    <p:sldId id="764" r:id="rId27"/>
    <p:sldId id="765" r:id="rId28"/>
    <p:sldId id="766" r:id="rId29"/>
    <p:sldId id="768" r:id="rId30"/>
    <p:sldId id="769" r:id="rId31"/>
    <p:sldId id="770" r:id="rId32"/>
    <p:sldId id="772" r:id="rId33"/>
    <p:sldId id="771" r:id="rId34"/>
    <p:sldId id="773" r:id="rId35"/>
    <p:sldId id="775" r:id="rId36"/>
    <p:sldId id="776" r:id="rId37"/>
    <p:sldId id="774" r:id="rId38"/>
    <p:sldId id="777" r:id="rId39"/>
    <p:sldId id="778" r:id="rId40"/>
    <p:sldId id="779" r:id="rId41"/>
    <p:sldId id="780" r:id="rId42"/>
    <p:sldId id="781" r:id="rId43"/>
    <p:sldId id="782" r:id="rId44"/>
    <p:sldId id="783" r:id="rId45"/>
    <p:sldId id="784" r:id="rId46"/>
    <p:sldId id="785" r:id="rId47"/>
    <p:sldId id="786" r:id="rId48"/>
    <p:sldId id="787" r:id="rId49"/>
    <p:sldId id="788" r:id="rId50"/>
    <p:sldId id="789" r:id="rId51"/>
    <p:sldId id="790" r:id="rId52"/>
    <p:sldId id="791" r:id="rId53"/>
    <p:sldId id="792" r:id="rId54"/>
    <p:sldId id="793" r:id="rId55"/>
    <p:sldId id="794" r:id="rId56"/>
    <p:sldId id="795" r:id="rId57"/>
    <p:sldId id="796" r:id="rId58"/>
    <p:sldId id="797" r:id="rId59"/>
    <p:sldId id="798" r:id="rId60"/>
    <p:sldId id="799" r:id="rId61"/>
    <p:sldId id="801" r:id="rId62"/>
    <p:sldId id="800" r:id="rId63"/>
    <p:sldId id="344" r:id="rId6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gar Virani" initials="SV" lastIdx="1" clrIdx="0">
    <p:extLst>
      <p:ext uri="{19B8F6BF-5375-455C-9EA6-DF929625EA0E}">
        <p15:presenceInfo xmlns:p15="http://schemas.microsoft.com/office/powerpoint/2012/main" userId="Sagar Vira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CC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AAAED-27AD-45B7-91D9-56C3E6822242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9C7C6-ED79-4CA1-935C-DBC830B2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08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269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003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268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367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149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996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371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31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3062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420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6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521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384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014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615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6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3641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7307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872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03963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707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571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878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539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9260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2882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2742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0161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0231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5234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201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4124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417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8664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4963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0271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2289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256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0842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181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0197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8911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2098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8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5735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8146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57565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5402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4024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1523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642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3100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4889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2213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724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7361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53531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065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234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229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25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9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5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4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8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7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1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7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9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entury Gothic" pitchFamily="34" charset="0"/>
              </a:rPr>
              <a:t>Analysis &amp; Design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5181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Century Gothic" pitchFamily="34" charset="0"/>
              </a:rPr>
              <a:t>Prepared by:-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entury Gothic" pitchFamily="34" charset="0"/>
              </a:rPr>
              <a:t>	</a:t>
            </a:r>
            <a:r>
              <a:rPr lang="en-US" sz="2400" dirty="0" err="1">
                <a:latin typeface="Century Gothic" pitchFamily="34" charset="0"/>
              </a:rPr>
              <a:t>Sagar</a:t>
            </a:r>
            <a:r>
              <a:rPr lang="en-US" sz="2400" dirty="0">
                <a:latin typeface="Century Gothic" pitchFamily="34" charset="0"/>
              </a:rPr>
              <a:t> </a:t>
            </a:r>
            <a:r>
              <a:rPr lang="en-US" sz="2400" dirty="0" err="1">
                <a:latin typeface="Century Gothic" pitchFamily="34" charset="0"/>
              </a:rPr>
              <a:t>Virani</a:t>
            </a:r>
            <a:r>
              <a:rPr lang="en-US" sz="2400" dirty="0">
                <a:latin typeface="Century Gothic" pitchFamily="34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entury Gothic" pitchFamily="34" charset="0"/>
              </a:rPr>
              <a:t>	Assistant Professor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entury Gothic" pitchFamily="34" charset="0"/>
              </a:rPr>
              <a:t>	Computer 	Engineering 	Department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entury Gothic" pitchFamily="34" charset="0"/>
              </a:rPr>
              <a:t>	VVP Engineering College</a:t>
            </a:r>
          </a:p>
        </p:txBody>
      </p:sp>
      <p:pic>
        <p:nvPicPr>
          <p:cNvPr id="4" name="Picture 3" descr="C:\Users\vvpstaff\Desktop\cs161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30805"/>
            <a:ext cx="2963545" cy="293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EDAFA8-2BB7-4FF1-BE37-71F9B668977D}"/>
              </a:ext>
            </a:extLst>
          </p:cNvPr>
          <p:cNvSpPr txBox="1"/>
          <p:nvPr/>
        </p:nvSpPr>
        <p:spPr>
          <a:xfrm>
            <a:off x="457200" y="1284070"/>
            <a:ext cx="3124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dirty="0">
                <a:latin typeface="Century Gothic" pitchFamily="34" charset="0"/>
              </a:rPr>
              <a:t>Assembly Line Scheduling Problem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6663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(1) = e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 + a</a:t>
            </a:r>
            <a:r>
              <a:rPr lang="en-US" sz="1600" baseline="-25000" dirty="0">
                <a:latin typeface="Century Gothic" panose="020B0502020202020204" pitchFamily="34" charset="0"/>
              </a:rPr>
              <a:t>1,1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</a:t>
            </a: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 + 7 = 9 and start = S</a:t>
            </a:r>
            <a:r>
              <a:rPr lang="en-US" sz="1600" baseline="-25000" dirty="0">
                <a:latin typeface="Century Gothic" panose="020B0502020202020204" pitchFamily="34" charset="0"/>
              </a:rPr>
              <a:t>1,1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(1) = e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 + a</a:t>
            </a:r>
            <a:r>
              <a:rPr lang="en-US" sz="1600" baseline="-25000" dirty="0">
                <a:latin typeface="Century Gothic" panose="020B0502020202020204" pitchFamily="34" charset="0"/>
              </a:rPr>
              <a:t>2,1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</a:t>
            </a: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4</a:t>
            </a:r>
            <a:r>
              <a:rPr lang="en-US" sz="1600" dirty="0">
                <a:latin typeface="Century Gothic" panose="020B0502020202020204" pitchFamily="34" charset="0"/>
              </a:rPr>
              <a:t> + 8 = 12 and start = S</a:t>
            </a:r>
            <a:r>
              <a:rPr lang="en-US" sz="1600" baseline="-25000" dirty="0">
                <a:latin typeface="Century Gothic" panose="020B0502020202020204" pitchFamily="34" charset="0"/>
              </a:rPr>
              <a:t>2,1</a:t>
            </a:r>
            <a:r>
              <a:rPr lang="en-US" sz="1600" dirty="0">
                <a:latin typeface="Century Gothic" panose="020B0502020202020204" pitchFamily="34" charset="0"/>
              </a:rPr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894769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/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2029264" y="3443068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EED35E-454E-4EB1-A964-751E479F2508}"/>
              </a:ext>
            </a:extLst>
          </p:cNvPr>
          <p:cNvSpPr/>
          <p:nvPr/>
        </p:nvSpPr>
        <p:spPr>
          <a:xfrm>
            <a:off x="1329396" y="30480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437D7E-FB48-4AF4-98BC-78C9A9D95C9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8906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(2) = S</a:t>
            </a:r>
            <a:r>
              <a:rPr lang="en-US" sz="1600" baseline="-25000" dirty="0">
                <a:latin typeface="Century Gothic" panose="020B0502020202020204" pitchFamily="34" charset="0"/>
              </a:rPr>
              <a:t>1,1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1,2</a:t>
            </a:r>
            <a:r>
              <a:rPr lang="en-US" sz="1600" dirty="0">
                <a:latin typeface="Century Gothic" panose="020B0502020202020204" pitchFamily="34" charset="0"/>
              </a:rPr>
              <a:t> 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98848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/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70EED35E-454E-4EB1-A964-751E479F2508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F8A081-9B06-45F4-A3E3-DA2B66AE6F16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7250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(2) = S</a:t>
            </a:r>
            <a:r>
              <a:rPr lang="en-US" sz="1600" baseline="-25000" dirty="0">
                <a:latin typeface="Century Gothic" panose="020B0502020202020204" pitchFamily="34" charset="0"/>
              </a:rPr>
              <a:t>1,1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1,2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</a:t>
            </a:r>
            <a:r>
              <a:rPr lang="en-US" sz="1600" b="1" dirty="0">
                <a:latin typeface="Century Gothic" panose="020B0502020202020204" pitchFamily="34" charset="0"/>
              </a:rPr>
              <a:t>9</a:t>
            </a:r>
            <a:r>
              <a:rPr lang="en-US" sz="1600" dirty="0">
                <a:latin typeface="Century Gothic" panose="020B0502020202020204" pitchFamily="34" charset="0"/>
              </a:rPr>
              <a:t> + 9 = 18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(2) = S</a:t>
            </a:r>
            <a:r>
              <a:rPr lang="en-US" sz="1600" baseline="-25000" dirty="0">
                <a:latin typeface="Century Gothic" panose="020B0502020202020204" pitchFamily="34" charset="0"/>
              </a:rPr>
              <a:t>2,1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2,1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1,2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/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/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EED35E-454E-4EB1-A964-751E479F2508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F8A081-9B06-45F4-A3E3-DA2B66AE6F16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0926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(2) = S</a:t>
            </a:r>
            <a:r>
              <a:rPr lang="en-US" sz="1600" baseline="-25000" dirty="0">
                <a:latin typeface="Century Gothic" panose="020B0502020202020204" pitchFamily="34" charset="0"/>
              </a:rPr>
              <a:t>1,1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1,2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</a:t>
            </a:r>
            <a:r>
              <a:rPr lang="en-US" sz="1600" b="1" dirty="0">
                <a:latin typeface="Century Gothic" panose="020B0502020202020204" pitchFamily="34" charset="0"/>
              </a:rPr>
              <a:t>9</a:t>
            </a:r>
            <a:r>
              <a:rPr lang="en-US" sz="1600" dirty="0">
                <a:latin typeface="Century Gothic" panose="020B0502020202020204" pitchFamily="34" charset="0"/>
              </a:rPr>
              <a:t> + 9 = 18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(2) = S</a:t>
            </a:r>
            <a:r>
              <a:rPr lang="en-US" sz="1600" baseline="-25000" dirty="0">
                <a:latin typeface="Century Gothic" panose="020B0502020202020204" pitchFamily="34" charset="0"/>
              </a:rPr>
              <a:t>2,1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2,1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1,2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</a:t>
            </a:r>
            <a:r>
              <a:rPr lang="en-US" sz="1600" b="1" dirty="0">
                <a:latin typeface="Century Gothic" panose="020B0502020202020204" pitchFamily="34" charset="0"/>
              </a:rPr>
              <a:t>12</a:t>
            </a:r>
            <a:r>
              <a:rPr lang="en-US" sz="1600" dirty="0">
                <a:latin typeface="Century Gothic" panose="020B0502020202020204" pitchFamily="34" charset="0"/>
              </a:rPr>
              <a:t> + 2 + 9 = 23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(2) = min( 18, 23 ) = </a:t>
            </a:r>
            <a:r>
              <a:rPr lang="en-US" sz="1600" b="1" dirty="0">
                <a:latin typeface="Century Gothic" panose="020B0502020202020204" pitchFamily="34" charset="0"/>
              </a:rPr>
              <a:t>18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14168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/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69F7C8-FF24-455A-B010-61CCDF91C53E}"/>
              </a:ext>
            </a:extLst>
          </p:cNvPr>
          <p:cNvSpPr/>
          <p:nvPr/>
        </p:nvSpPr>
        <p:spPr>
          <a:xfrm>
            <a:off x="2424332" y="2805332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8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(2) = S</a:t>
            </a:r>
            <a:r>
              <a:rPr lang="en-US" sz="1600" baseline="-25000" dirty="0">
                <a:latin typeface="Century Gothic" panose="020B0502020202020204" pitchFamily="34" charset="0"/>
              </a:rPr>
              <a:t>2,1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2,2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38532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144538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51372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(2) = S</a:t>
            </a:r>
            <a:r>
              <a:rPr lang="en-US" sz="1600" baseline="-25000" dirty="0">
                <a:latin typeface="Century Gothic" panose="020B0502020202020204" pitchFamily="34" charset="0"/>
              </a:rPr>
              <a:t>2,1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2,2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</a:t>
            </a:r>
            <a:r>
              <a:rPr lang="en-US" sz="1600" b="1" dirty="0">
                <a:latin typeface="Century Gothic" panose="020B0502020202020204" pitchFamily="34" charset="0"/>
              </a:rPr>
              <a:t>12</a:t>
            </a:r>
            <a:r>
              <a:rPr lang="en-US" sz="1600" dirty="0">
                <a:latin typeface="Century Gothic" panose="020B0502020202020204" pitchFamily="34" charset="0"/>
              </a:rPr>
              <a:t> + 5 = 17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(2) = S</a:t>
            </a:r>
            <a:r>
              <a:rPr lang="en-US" sz="1600" baseline="-25000" dirty="0">
                <a:latin typeface="Century Gothic" panose="020B0502020202020204" pitchFamily="34" charset="0"/>
              </a:rPr>
              <a:t>1,1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1,1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2,2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/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2438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FDE5E5-3B7E-48E2-AB7D-627427B04266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57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(2) = S</a:t>
            </a:r>
            <a:r>
              <a:rPr lang="en-US" sz="1600" baseline="-25000" dirty="0">
                <a:latin typeface="Century Gothic" panose="020B0502020202020204" pitchFamily="34" charset="0"/>
              </a:rPr>
              <a:t>2,1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2,2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12 + 9 = 18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(2) = S</a:t>
            </a:r>
            <a:r>
              <a:rPr lang="en-US" sz="1600" baseline="-25000" dirty="0">
                <a:latin typeface="Century Gothic" panose="020B0502020202020204" pitchFamily="34" charset="0"/>
              </a:rPr>
              <a:t>1,1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1,1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2,2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</a:t>
            </a:r>
            <a:r>
              <a:rPr lang="en-US" sz="1600" b="1" dirty="0">
                <a:latin typeface="Century Gothic" panose="020B0502020202020204" pitchFamily="34" charset="0"/>
              </a:rPr>
              <a:t>9</a:t>
            </a:r>
            <a:r>
              <a:rPr lang="en-US" sz="1600" dirty="0">
                <a:latin typeface="Century Gothic" panose="020B0502020202020204" pitchFamily="34" charset="0"/>
              </a:rPr>
              <a:t> + 2 + 5 = 16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(2) = min( 18, 16 ) = 16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70276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36957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75A84D-8A2D-41D0-9A35-E4373774550E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0D4828-0916-43EC-983D-111B6F54CDF4}"/>
              </a:ext>
            </a:extLst>
          </p:cNvPr>
          <p:cNvSpPr/>
          <p:nvPr/>
        </p:nvSpPr>
        <p:spPr>
          <a:xfrm>
            <a:off x="2424332" y="2161736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40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(2) = S</a:t>
            </a:r>
            <a:r>
              <a:rPr lang="en-US" sz="1600" baseline="-25000" dirty="0">
                <a:latin typeface="Century Gothic" panose="020B0502020202020204" pitchFamily="34" charset="0"/>
              </a:rPr>
              <a:t>2,1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2,2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12 + 9 = 18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(2) = S</a:t>
            </a:r>
            <a:r>
              <a:rPr lang="en-US" sz="1600" baseline="-25000" dirty="0">
                <a:latin typeface="Century Gothic" panose="020B0502020202020204" pitchFamily="34" charset="0"/>
              </a:rPr>
              <a:t>1,1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1,2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2,2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9 + 2 + 5 = 16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(2) = min( 18, 16 ) = </a:t>
            </a:r>
            <a:r>
              <a:rPr lang="en-US" sz="1600" b="1" dirty="0">
                <a:latin typeface="Century Gothic" panose="020B0502020202020204" pitchFamily="34" charset="0"/>
              </a:rPr>
              <a:t>16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45504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31555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75A84D-8A2D-41D0-9A35-E4373774550E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39401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(3) = S</a:t>
            </a:r>
            <a:r>
              <a:rPr lang="en-US" sz="1600" baseline="-25000" dirty="0">
                <a:latin typeface="Century Gothic" panose="020B0502020202020204" pitchFamily="34" charset="0"/>
              </a:rPr>
              <a:t>1,2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1,3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84426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1838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75A84D-8A2D-41D0-9A35-E4373774550E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297826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(3) = S</a:t>
            </a:r>
            <a:r>
              <a:rPr lang="en-US" sz="1600" baseline="-25000" dirty="0">
                <a:latin typeface="Century Gothic" panose="020B0502020202020204" pitchFamily="34" charset="0"/>
              </a:rPr>
              <a:t>1,2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1,3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</a:t>
            </a:r>
            <a:r>
              <a:rPr lang="en-US" sz="1600" b="1" dirty="0">
                <a:latin typeface="Century Gothic" panose="020B0502020202020204" pitchFamily="34" charset="0"/>
              </a:rPr>
              <a:t>18</a:t>
            </a:r>
            <a:r>
              <a:rPr lang="en-US" sz="1600" dirty="0">
                <a:latin typeface="Century Gothic" panose="020B0502020202020204" pitchFamily="34" charset="0"/>
              </a:rPr>
              <a:t> + 3 = 21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(3) = S</a:t>
            </a:r>
            <a:r>
              <a:rPr lang="en-US" sz="1600" baseline="-25000" dirty="0">
                <a:latin typeface="Century Gothic" panose="020B0502020202020204" pitchFamily="34" charset="0"/>
              </a:rPr>
              <a:t>2,2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2,2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1,3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551870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47501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75A84D-8A2D-41D0-9A35-E4373774550E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9B1D39-744C-4A89-A6FC-6A41656614CA}"/>
              </a:ext>
            </a:extLst>
          </p:cNvPr>
          <p:cNvSpPr/>
          <p:nvPr/>
        </p:nvSpPr>
        <p:spPr>
          <a:xfrm>
            <a:off x="4052668" y="1538068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3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400" b="1" dirty="0">
                <a:latin typeface="Century Gothic" panose="020B0502020202020204" pitchFamily="34" charset="0"/>
              </a:rPr>
              <a:t>We have:</a:t>
            </a:r>
          </a:p>
          <a:p>
            <a:pPr algn="just">
              <a:lnSpc>
                <a:spcPct val="150000"/>
              </a:lnSpc>
            </a:pPr>
            <a:r>
              <a:rPr lang="en-US" altLang="en-US" sz="1400" dirty="0">
                <a:latin typeface="Century Gothic" panose="020B0502020202020204" pitchFamily="34" charset="0"/>
              </a:rPr>
              <a:t>A car factory with two assembly lines, each with n stations. </a:t>
            </a:r>
          </a:p>
          <a:p>
            <a:pPr algn="just">
              <a:lnSpc>
                <a:spcPct val="150000"/>
              </a:lnSpc>
            </a:pPr>
            <a:r>
              <a:rPr lang="en-US" altLang="en-US" sz="1400" dirty="0">
                <a:latin typeface="Century Gothic" panose="020B0502020202020204" pitchFamily="34" charset="0"/>
              </a:rPr>
              <a:t>A station is denoted by </a:t>
            </a:r>
            <a:r>
              <a:rPr lang="en-US" sz="1400" dirty="0" err="1">
                <a:latin typeface="Century Gothic" panose="020B0502020202020204" pitchFamily="34" charset="0"/>
              </a:rPr>
              <a:t>S</a:t>
            </a:r>
            <a:r>
              <a:rPr lang="en-US" sz="1400" baseline="-25000" dirty="0" err="1">
                <a:latin typeface="Century Gothic" panose="020B0502020202020204" pitchFamily="34" charset="0"/>
              </a:rPr>
              <a:t>i,j</a:t>
            </a:r>
            <a:r>
              <a:rPr lang="en-US" altLang="en-US" sz="1400" dirty="0">
                <a:latin typeface="Century Gothic" panose="020B0502020202020204" pitchFamily="34" charset="0"/>
              </a:rPr>
              <a:t> where </a:t>
            </a:r>
            <a:r>
              <a:rPr lang="en-US" altLang="en-US" sz="1400" dirty="0" err="1">
                <a:latin typeface="Century Gothic" panose="020B0502020202020204" pitchFamily="34" charset="0"/>
              </a:rPr>
              <a:t>i</a:t>
            </a:r>
            <a:r>
              <a:rPr lang="en-US" altLang="en-US" sz="1400" dirty="0">
                <a:latin typeface="Century Gothic" panose="020B0502020202020204" pitchFamily="34" charset="0"/>
              </a:rPr>
              <a:t> is either 1 or 2 and indicates the assembly line the station is on, and j indicates the number of the station. </a:t>
            </a:r>
          </a:p>
          <a:p>
            <a:pPr algn="just">
              <a:lnSpc>
                <a:spcPct val="150000"/>
              </a:lnSpc>
            </a:pPr>
            <a:r>
              <a:rPr lang="en-US" altLang="en-US" sz="1400" dirty="0">
                <a:latin typeface="Century Gothic" panose="020B0502020202020204" pitchFamily="34" charset="0"/>
              </a:rPr>
              <a:t>The time taken per station is denoted by </a:t>
            </a:r>
            <a:r>
              <a:rPr lang="en-US" sz="1400" dirty="0" err="1">
                <a:latin typeface="Century Gothic" panose="020B0502020202020204" pitchFamily="34" charset="0"/>
              </a:rPr>
              <a:t>a</a:t>
            </a:r>
            <a:r>
              <a:rPr lang="en-US" sz="1400" baseline="-25000" dirty="0" err="1">
                <a:latin typeface="Century Gothic" panose="020B0502020202020204" pitchFamily="34" charset="0"/>
              </a:rPr>
              <a:t>i,j</a:t>
            </a:r>
            <a:r>
              <a:rPr lang="en-US" altLang="en-US" sz="1400" dirty="0">
                <a:latin typeface="Century Gothic" panose="020B0502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en-US" sz="1400" dirty="0">
                <a:latin typeface="Century Gothic" panose="020B0502020202020204" pitchFamily="34" charset="0"/>
              </a:rPr>
              <a:t>Each station is dedicated to some sort of work like engine fitting, body fitting, painting, and so on. </a:t>
            </a:r>
          </a:p>
          <a:p>
            <a:pPr algn="just">
              <a:lnSpc>
                <a:spcPct val="150000"/>
              </a:lnSpc>
            </a:pPr>
            <a:r>
              <a:rPr lang="en-US" altLang="en-US" sz="1400" dirty="0">
                <a:latin typeface="Century Gothic" panose="020B0502020202020204" pitchFamily="34" charset="0"/>
              </a:rPr>
              <a:t>So, a car chassis must pass through each of the n stations in order before exiting the factory. </a:t>
            </a:r>
          </a:p>
          <a:p>
            <a:pPr algn="just">
              <a:lnSpc>
                <a:spcPct val="150000"/>
              </a:lnSpc>
            </a:pPr>
            <a:r>
              <a:rPr lang="en-US" altLang="en-US" sz="1400" dirty="0">
                <a:latin typeface="Century Gothic" panose="020B0502020202020204" pitchFamily="34" charset="0"/>
              </a:rPr>
              <a:t>The parallel stations of the two assembly lines perform the same task. </a:t>
            </a:r>
          </a:p>
          <a:p>
            <a:pPr algn="just">
              <a:lnSpc>
                <a:spcPct val="150000"/>
              </a:lnSpc>
            </a:pPr>
            <a:r>
              <a:rPr lang="en-US" altLang="en-US" sz="1400" dirty="0">
                <a:latin typeface="Century Gothic" panose="020B0502020202020204" pitchFamily="34" charset="0"/>
              </a:rPr>
              <a:t>After it passes through station </a:t>
            </a:r>
            <a:r>
              <a:rPr lang="en-US" sz="1400" dirty="0" err="1">
                <a:latin typeface="Century Gothic" panose="020B0502020202020204" pitchFamily="34" charset="0"/>
              </a:rPr>
              <a:t>S</a:t>
            </a:r>
            <a:r>
              <a:rPr lang="en-US" sz="1400" baseline="-25000" dirty="0" err="1">
                <a:latin typeface="Century Gothic" panose="020B0502020202020204" pitchFamily="34" charset="0"/>
              </a:rPr>
              <a:t>i,j</a:t>
            </a:r>
            <a:r>
              <a:rPr lang="en-US" altLang="en-US" sz="1400" dirty="0">
                <a:latin typeface="Century Gothic" panose="020B0502020202020204" pitchFamily="34" charset="0"/>
              </a:rPr>
              <a:t>, it will continue to station </a:t>
            </a:r>
            <a:r>
              <a:rPr lang="en-US" sz="1400" dirty="0">
                <a:latin typeface="Century Gothic" panose="020B0502020202020204" pitchFamily="34" charset="0"/>
              </a:rPr>
              <a:t>S</a:t>
            </a:r>
            <a:r>
              <a:rPr lang="en-US" sz="1400" baseline="-25000" dirty="0">
                <a:latin typeface="Century Gothic" panose="020B0502020202020204" pitchFamily="34" charset="0"/>
              </a:rPr>
              <a:t>i,j+1</a:t>
            </a:r>
            <a:r>
              <a:rPr lang="en-US" altLang="en-US" sz="1400" dirty="0">
                <a:latin typeface="Century Gothic" panose="020B0502020202020204" pitchFamily="34" charset="0"/>
              </a:rPr>
              <a:t> unless it decides to transfer to the other line. </a:t>
            </a:r>
          </a:p>
          <a:p>
            <a:pPr algn="just">
              <a:lnSpc>
                <a:spcPct val="150000"/>
              </a:lnSpc>
            </a:pPr>
            <a:r>
              <a:rPr lang="en-US" altLang="en-US" sz="1400" dirty="0">
                <a:latin typeface="Century Gothic" panose="020B0502020202020204" pitchFamily="34" charset="0"/>
              </a:rPr>
              <a:t>Continuing on the same line incurs no extra cost, but transferring from line </a:t>
            </a:r>
            <a:r>
              <a:rPr lang="en-US" altLang="en-US" sz="1400" dirty="0" err="1">
                <a:latin typeface="Century Gothic" panose="020B0502020202020204" pitchFamily="34" charset="0"/>
              </a:rPr>
              <a:t>i</a:t>
            </a:r>
            <a:r>
              <a:rPr lang="en-US" altLang="en-US" sz="1400" dirty="0">
                <a:latin typeface="Century Gothic" panose="020B0502020202020204" pitchFamily="34" charset="0"/>
              </a:rPr>
              <a:t> at station j – 1 to station j on the other line takes time </a:t>
            </a:r>
            <a:r>
              <a:rPr lang="en-US" altLang="en-US" sz="1400" dirty="0" err="1">
                <a:latin typeface="Century Gothic" panose="020B0502020202020204" pitchFamily="34" charset="0"/>
              </a:rPr>
              <a:t>t</a:t>
            </a:r>
            <a:r>
              <a:rPr lang="en-US" sz="1400" baseline="-25000" dirty="0" err="1">
                <a:latin typeface="Century Gothic" panose="020B0502020202020204" pitchFamily="34" charset="0"/>
              </a:rPr>
              <a:t>i,j</a:t>
            </a:r>
            <a:r>
              <a:rPr lang="en-US" altLang="en-US" sz="1400" dirty="0">
                <a:latin typeface="Century Gothic" panose="020B0502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en-US" sz="1400" dirty="0">
                <a:latin typeface="Century Gothic" panose="020B0502020202020204" pitchFamily="34" charset="0"/>
              </a:rPr>
              <a:t>Each assembly line takes an entry time </a:t>
            </a:r>
            <a:r>
              <a:rPr lang="en-US" sz="1400" dirty="0" err="1">
                <a:latin typeface="Century Gothic" panose="020B0502020202020204" pitchFamily="34" charset="0"/>
              </a:rPr>
              <a:t>e</a:t>
            </a:r>
            <a:r>
              <a:rPr lang="en-US" sz="1400" baseline="-25000" dirty="0" err="1">
                <a:latin typeface="Century Gothic" panose="020B0502020202020204" pitchFamily="34" charset="0"/>
              </a:rPr>
              <a:t>i</a:t>
            </a:r>
            <a:r>
              <a:rPr lang="en-US" altLang="en-US" sz="1400" dirty="0">
                <a:latin typeface="Century Gothic" panose="020B0502020202020204" pitchFamily="34" charset="0"/>
              </a:rPr>
              <a:t> and exit time </a:t>
            </a:r>
            <a:r>
              <a:rPr lang="en-US" sz="1400" dirty="0">
                <a:latin typeface="Century Gothic" panose="020B0502020202020204" pitchFamily="34" charset="0"/>
              </a:rPr>
              <a:t>x</a:t>
            </a:r>
            <a:r>
              <a:rPr lang="en-US" sz="1400" baseline="-25000" dirty="0">
                <a:latin typeface="Century Gothic" panose="020B0502020202020204" pitchFamily="34" charset="0"/>
              </a:rPr>
              <a:t>i</a:t>
            </a:r>
            <a:r>
              <a:rPr lang="en-US" altLang="en-US" sz="1400" dirty="0">
                <a:latin typeface="Century Gothic" panose="020B0502020202020204" pitchFamily="34" charset="0"/>
              </a:rPr>
              <a:t> which may be different for the two lines.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400" b="1" dirty="0">
                <a:latin typeface="Century Gothic" panose="020B0502020202020204" pitchFamily="34" charset="0"/>
              </a:rPr>
              <a:t>Objective:</a:t>
            </a:r>
          </a:p>
          <a:p>
            <a:pPr algn="just">
              <a:lnSpc>
                <a:spcPct val="150000"/>
              </a:lnSpc>
            </a:pPr>
            <a:r>
              <a:rPr lang="en-US" altLang="en-US" sz="1400" dirty="0">
                <a:latin typeface="Century Gothic" panose="020B0502020202020204" pitchFamily="34" charset="0"/>
              </a:rPr>
              <a:t> Give an algorithm for computing the minimum time it will take to build a car chassis.</a:t>
            </a:r>
          </a:p>
        </p:txBody>
      </p:sp>
    </p:spTree>
    <p:extLst>
      <p:ext uri="{BB962C8B-B14F-4D97-AF65-F5344CB8AC3E}">
        <p14:creationId xmlns:p14="http://schemas.microsoft.com/office/powerpoint/2010/main" val="379778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(3) = S</a:t>
            </a:r>
            <a:r>
              <a:rPr lang="en-US" sz="1600" baseline="-25000" dirty="0">
                <a:latin typeface="Century Gothic" panose="020B0502020202020204" pitchFamily="34" charset="0"/>
              </a:rPr>
              <a:t>1,2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1,3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18 + 3 = 21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(3) = S</a:t>
            </a:r>
            <a:r>
              <a:rPr lang="en-US" sz="1600" baseline="-25000" dirty="0">
                <a:latin typeface="Century Gothic" panose="020B0502020202020204" pitchFamily="34" charset="0"/>
              </a:rPr>
              <a:t>2,2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2,2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1,3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</a:t>
            </a:r>
            <a:r>
              <a:rPr lang="en-US" sz="1600" b="1" dirty="0">
                <a:latin typeface="Century Gothic" panose="020B0502020202020204" pitchFamily="34" charset="0"/>
              </a:rPr>
              <a:t>16</a:t>
            </a:r>
            <a:r>
              <a:rPr lang="en-US" sz="1600" dirty="0">
                <a:latin typeface="Century Gothic" panose="020B0502020202020204" pitchFamily="34" charset="0"/>
              </a:rPr>
              <a:t> + 1 + 3 = 20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15655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86652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75A84D-8A2D-41D0-9A35-E4373774550E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324286-8BAB-4C9C-8B49-60764B90A727}"/>
              </a:ext>
            </a:extLst>
          </p:cNvPr>
          <p:cNvSpPr/>
          <p:nvPr/>
        </p:nvSpPr>
        <p:spPr>
          <a:xfrm>
            <a:off x="4052668" y="1538068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6152A2-BE6D-4B03-B75E-617FAB6652C3}"/>
              </a:ext>
            </a:extLst>
          </p:cNvPr>
          <p:cNvSpPr/>
          <p:nvPr/>
        </p:nvSpPr>
        <p:spPr>
          <a:xfrm>
            <a:off x="3429000" y="2791264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4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(3) = S</a:t>
            </a:r>
            <a:r>
              <a:rPr lang="en-US" sz="1600" baseline="-25000" dirty="0">
                <a:latin typeface="Century Gothic" panose="020B0502020202020204" pitchFamily="34" charset="0"/>
              </a:rPr>
              <a:t>1,2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1,3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18 + 3 = 21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(3) = S</a:t>
            </a:r>
            <a:r>
              <a:rPr lang="en-US" sz="1600" baseline="-25000" dirty="0">
                <a:latin typeface="Century Gothic" panose="020B0502020202020204" pitchFamily="34" charset="0"/>
              </a:rPr>
              <a:t>2,2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2,2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1,3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16 + 1 + 3 = 20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(3) = min( 21, 20 ) = </a:t>
            </a:r>
            <a:r>
              <a:rPr lang="en-US" sz="1600" b="1" dirty="0">
                <a:latin typeface="Century Gothic" panose="020B0502020202020204" pitchFamily="34" charset="0"/>
              </a:rPr>
              <a:t>20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/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56266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75A84D-8A2D-41D0-9A35-E4373774550E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9AF49E-4EAD-4D95-9AFA-3994E1B98619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95902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(3) = S</a:t>
            </a:r>
            <a:r>
              <a:rPr lang="en-US" sz="1600" baseline="-25000" dirty="0">
                <a:latin typeface="Century Gothic" panose="020B0502020202020204" pitchFamily="34" charset="0"/>
              </a:rPr>
              <a:t>2,2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2,3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809222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31942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F49C88-2B87-4C03-BD86-9E48CFFB32F6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63A755C-B063-47B4-908C-96DA4B40CB81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981225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(3) = S</a:t>
            </a:r>
            <a:r>
              <a:rPr lang="en-US" sz="1600" baseline="-25000" dirty="0">
                <a:latin typeface="Century Gothic" panose="020B0502020202020204" pitchFamily="34" charset="0"/>
              </a:rPr>
              <a:t>2,2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2,3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</a:t>
            </a:r>
            <a:r>
              <a:rPr lang="en-US" sz="1600" b="1" dirty="0">
                <a:latin typeface="Century Gothic" panose="020B0502020202020204" pitchFamily="34" charset="0"/>
              </a:rPr>
              <a:t>16</a:t>
            </a:r>
            <a:r>
              <a:rPr lang="en-US" sz="1600" dirty="0">
                <a:latin typeface="Century Gothic" panose="020B0502020202020204" pitchFamily="34" charset="0"/>
              </a:rPr>
              <a:t> + 6 = 22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(3) = S</a:t>
            </a:r>
            <a:r>
              <a:rPr lang="en-US" sz="1600" baseline="-25000" dirty="0">
                <a:latin typeface="Century Gothic" panose="020B0502020202020204" pitchFamily="34" charset="0"/>
              </a:rPr>
              <a:t>1,2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1,2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2,3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419137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294712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1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(3) = S</a:t>
            </a:r>
            <a:r>
              <a:rPr lang="en-US" sz="1600" baseline="-25000" dirty="0">
                <a:latin typeface="Century Gothic" panose="020B0502020202020204" pitchFamily="34" charset="0"/>
              </a:rPr>
              <a:t>2,2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2,3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16 + 6 = 22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(3) = S</a:t>
            </a:r>
            <a:r>
              <a:rPr lang="en-US" sz="1600" baseline="-25000" dirty="0">
                <a:latin typeface="Century Gothic" panose="020B0502020202020204" pitchFamily="34" charset="0"/>
              </a:rPr>
              <a:t>1,2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1,2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2,3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baseline="-25000" dirty="0">
                <a:latin typeface="Century Gothic" panose="020B0502020202020204" pitchFamily="34" charset="0"/>
              </a:rPr>
              <a:t>	 </a:t>
            </a:r>
            <a:r>
              <a:rPr lang="en-US" sz="1600" dirty="0">
                <a:latin typeface="Century Gothic" panose="020B0502020202020204" pitchFamily="34" charset="0"/>
              </a:rPr>
              <a:t>       = </a:t>
            </a:r>
            <a:r>
              <a:rPr lang="en-US" sz="1600" b="1" dirty="0">
                <a:latin typeface="Century Gothic" panose="020B0502020202020204" pitchFamily="34" charset="0"/>
              </a:rPr>
              <a:t>18</a:t>
            </a:r>
            <a:r>
              <a:rPr lang="en-US" sz="1600" dirty="0">
                <a:latin typeface="Century Gothic" panose="020B0502020202020204" pitchFamily="34" charset="0"/>
              </a:rPr>
              <a:t> + 3 + 6 = 27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84969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012859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9B7C53-81A2-4702-B363-8B4F16614E59}"/>
              </a:ext>
            </a:extLst>
          </p:cNvPr>
          <p:cNvSpPr/>
          <p:nvPr/>
        </p:nvSpPr>
        <p:spPr>
          <a:xfrm>
            <a:off x="3414932" y="2161736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948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(3) = S</a:t>
            </a:r>
            <a:r>
              <a:rPr lang="en-US" sz="1600" baseline="-25000" dirty="0">
                <a:latin typeface="Century Gothic" panose="020B0502020202020204" pitchFamily="34" charset="0"/>
              </a:rPr>
              <a:t>2,2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2,3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16 + 6 = 22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(3) = S</a:t>
            </a:r>
            <a:r>
              <a:rPr lang="en-US" sz="1600" baseline="-25000" dirty="0">
                <a:latin typeface="Century Gothic" panose="020B0502020202020204" pitchFamily="34" charset="0"/>
              </a:rPr>
              <a:t>1,2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1,2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2,3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baseline="-25000" dirty="0">
                <a:latin typeface="Century Gothic" panose="020B0502020202020204" pitchFamily="34" charset="0"/>
              </a:rPr>
              <a:t>	 </a:t>
            </a:r>
            <a:r>
              <a:rPr lang="en-US" sz="1600" dirty="0">
                <a:latin typeface="Century Gothic" panose="020B0502020202020204" pitchFamily="34" charset="0"/>
              </a:rPr>
              <a:t>       = 18 + 3 + 6 = 27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(3) = min( 22, 27 ) = </a:t>
            </a:r>
            <a:r>
              <a:rPr lang="en-US" sz="1600" b="1" dirty="0">
                <a:latin typeface="Century Gothic" panose="020B0502020202020204" pitchFamily="34" charset="0"/>
              </a:rPr>
              <a:t>22</a:t>
            </a: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172210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86588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071154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(4) = S</a:t>
            </a:r>
            <a:r>
              <a:rPr lang="en-US" sz="1600" baseline="-25000" dirty="0">
                <a:latin typeface="Century Gothic" panose="020B0502020202020204" pitchFamily="34" charset="0"/>
              </a:rPr>
              <a:t>1,3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1,4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/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46926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36974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(4) = S</a:t>
            </a:r>
            <a:r>
              <a:rPr lang="en-US" sz="1600" baseline="-25000" dirty="0">
                <a:latin typeface="Century Gothic" panose="020B0502020202020204" pitchFamily="34" charset="0"/>
              </a:rPr>
              <a:t>1,3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1,4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</a:t>
            </a:r>
            <a:r>
              <a:rPr lang="en-US" sz="1600" b="1" dirty="0">
                <a:latin typeface="Century Gothic" panose="020B0502020202020204" pitchFamily="34" charset="0"/>
              </a:rPr>
              <a:t>20</a:t>
            </a:r>
            <a:r>
              <a:rPr lang="en-US" sz="1600" dirty="0">
                <a:latin typeface="Century Gothic" panose="020B0502020202020204" pitchFamily="34" charset="0"/>
              </a:rPr>
              <a:t> + 4 = 24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(4) = S</a:t>
            </a:r>
            <a:r>
              <a:rPr lang="en-US" sz="1600" baseline="-25000" dirty="0">
                <a:latin typeface="Century Gothic" panose="020B0502020202020204" pitchFamily="34" charset="0"/>
              </a:rPr>
              <a:t>2,3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2,3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1,4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152721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409861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098F8F-FAB7-4688-9CEE-DCA39CCF55C6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09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(4) = S</a:t>
            </a:r>
            <a:r>
              <a:rPr lang="en-US" sz="1600" baseline="-25000" dirty="0">
                <a:latin typeface="Century Gothic" panose="020B0502020202020204" pitchFamily="34" charset="0"/>
              </a:rPr>
              <a:t>1,3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1,4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20 + 4 = 24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(4) = S</a:t>
            </a:r>
            <a:r>
              <a:rPr lang="en-US" sz="1600" baseline="-25000" dirty="0">
                <a:latin typeface="Century Gothic" panose="020B0502020202020204" pitchFamily="34" charset="0"/>
              </a:rPr>
              <a:t>2,3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2,3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1,4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baseline="-25000" dirty="0">
                <a:latin typeface="Century Gothic" panose="020B0502020202020204" pitchFamily="34" charset="0"/>
              </a:rPr>
              <a:t>	 </a:t>
            </a:r>
            <a:r>
              <a:rPr lang="en-US" sz="1600" dirty="0">
                <a:latin typeface="Century Gothic" panose="020B0502020202020204" pitchFamily="34" charset="0"/>
              </a:rPr>
              <a:t>       = </a:t>
            </a:r>
            <a:r>
              <a:rPr lang="en-US" sz="1600" b="1" dirty="0">
                <a:latin typeface="Century Gothic" panose="020B0502020202020204" pitchFamily="34" charset="0"/>
              </a:rPr>
              <a:t>22</a:t>
            </a:r>
            <a:r>
              <a:rPr lang="en-US" sz="1600" dirty="0">
                <a:latin typeface="Century Gothic" panose="020B0502020202020204" pitchFamily="34" charset="0"/>
              </a:rPr>
              <a:t> + 2 + 4 = 28</a:t>
            </a:r>
            <a:endParaRPr lang="en-US" sz="1600" b="1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179715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81057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11674C-245C-4EDD-B43D-3670B2FFB94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A42F2A-9AEA-4603-9FE5-6C4292D8F421}"/>
              </a:ext>
            </a:extLst>
          </p:cNvPr>
          <p:cNvSpPr/>
          <p:nvPr/>
        </p:nvSpPr>
        <p:spPr>
          <a:xfrm>
            <a:off x="4467664" y="2757268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29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(4) = S</a:t>
            </a:r>
            <a:r>
              <a:rPr lang="en-US" sz="1600" baseline="-25000" dirty="0">
                <a:latin typeface="Century Gothic" panose="020B0502020202020204" pitchFamily="34" charset="0"/>
              </a:rPr>
              <a:t>1,3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1,4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20 + 4 = 24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(4) = S</a:t>
            </a:r>
            <a:r>
              <a:rPr lang="en-US" sz="1600" baseline="-25000" dirty="0">
                <a:latin typeface="Century Gothic" panose="020B0502020202020204" pitchFamily="34" charset="0"/>
              </a:rPr>
              <a:t>2,3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2,3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1,4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baseline="-25000" dirty="0">
                <a:latin typeface="Century Gothic" panose="020B0502020202020204" pitchFamily="34" charset="0"/>
              </a:rPr>
              <a:t>	 </a:t>
            </a:r>
            <a:r>
              <a:rPr lang="en-US" sz="1600" dirty="0">
                <a:latin typeface="Century Gothic" panose="020B0502020202020204" pitchFamily="34" charset="0"/>
              </a:rPr>
              <a:t>       = 22 + 2 + 4 = 28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(4) = min( 24, 28 ) = </a:t>
            </a:r>
            <a:r>
              <a:rPr lang="en-US" sz="1600" b="1" dirty="0">
                <a:latin typeface="Century Gothic" panose="020B0502020202020204" pitchFamily="34" charset="0"/>
              </a:rPr>
              <a:t>24</a:t>
            </a: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96794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037343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18308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3999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altLang="en-US" sz="1400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7FAD55-1191-41D3-AA54-02F91D511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94944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B4AA16-72DA-4E6B-B418-40610C9F6EC1}"/>
              </a:ext>
            </a:extLst>
          </p:cNvPr>
          <p:cNvSpPr/>
          <p:nvPr/>
        </p:nvSpPr>
        <p:spPr>
          <a:xfrm>
            <a:off x="0" y="3839478"/>
            <a:ext cx="9144000" cy="3000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Two assembly lines, 1 and 2, each with stations from 1 to n.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A car chassis must pass through all stations from 1 to n in order i.e. it cannot jump from station </a:t>
            </a: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r>
              <a:rPr lang="en-US" sz="1600" dirty="0">
                <a:latin typeface="Century Gothic" panose="020B0502020202020204" pitchFamily="34" charset="0"/>
              </a:rPr>
              <a:t> to station j if they are not at one move distance.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The car chassis can move one station forward in the same line, or one station diagonally in the other line. It incurs an extra cost </a:t>
            </a:r>
            <a:r>
              <a:rPr lang="en-US" sz="1600" dirty="0" err="1">
                <a:latin typeface="Century Gothic" panose="020B0502020202020204" pitchFamily="34" charset="0"/>
              </a:rPr>
              <a:t>t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</a:t>
            </a:r>
            <a:r>
              <a:rPr lang="en-US" sz="1600" dirty="0">
                <a:latin typeface="Century Gothic" panose="020B0502020202020204" pitchFamily="34" charset="0"/>
              </a:rPr>
              <a:t>, j to move to station j from line </a:t>
            </a: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r>
              <a:rPr lang="en-US" sz="1600" dirty="0">
                <a:latin typeface="Century Gothic" panose="020B0502020202020204" pitchFamily="34" charset="0"/>
              </a:rPr>
              <a:t>. No cost is incurred for movement in same line.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The time taken in station j on line </a:t>
            </a: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r>
              <a:rPr lang="en-US" sz="1600" dirty="0">
                <a:latin typeface="Century Gothic" panose="020B0502020202020204" pitchFamily="34" charset="0"/>
              </a:rPr>
              <a:t> is a</a:t>
            </a:r>
            <a:r>
              <a:rPr lang="en-US" sz="1600" baseline="-25000" dirty="0">
                <a:latin typeface="Century Gothic" panose="020B0502020202020204" pitchFamily="34" charset="0"/>
              </a:rPr>
              <a:t>i, j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S</a:t>
            </a:r>
            <a:r>
              <a:rPr lang="en-US" sz="1600" baseline="-25000" dirty="0">
                <a:latin typeface="Century Gothic" panose="020B0502020202020204" pitchFamily="34" charset="0"/>
              </a:rPr>
              <a:t>i, j</a:t>
            </a:r>
            <a:r>
              <a:rPr lang="en-US" sz="1600" dirty="0">
                <a:latin typeface="Century Gothic" panose="020B0502020202020204" pitchFamily="34" charset="0"/>
              </a:rPr>
              <a:t> represents a station j on line </a:t>
            </a: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  <a:endParaRPr lang="en-US" sz="1600" b="0" i="0" dirty="0"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0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(4) = S</a:t>
            </a:r>
            <a:r>
              <a:rPr lang="en-US" sz="1600" baseline="-25000" dirty="0">
                <a:latin typeface="Century Gothic" panose="020B0502020202020204" pitchFamily="34" charset="0"/>
              </a:rPr>
              <a:t>2,3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2,4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28966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38076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376301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(4) = S</a:t>
            </a:r>
            <a:r>
              <a:rPr lang="en-US" sz="1600" baseline="-25000" dirty="0">
                <a:latin typeface="Century Gothic" panose="020B0502020202020204" pitchFamily="34" charset="0"/>
              </a:rPr>
              <a:t>2,3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2,4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</a:t>
            </a:r>
            <a:r>
              <a:rPr lang="en-US" sz="1600" b="1" dirty="0">
                <a:latin typeface="Century Gothic" panose="020B0502020202020204" pitchFamily="34" charset="0"/>
              </a:rPr>
              <a:t>22</a:t>
            </a:r>
            <a:r>
              <a:rPr lang="en-US" sz="1600" dirty="0">
                <a:latin typeface="Century Gothic" panose="020B0502020202020204" pitchFamily="34" charset="0"/>
              </a:rPr>
              <a:t> + 4 = 26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(4) = S</a:t>
            </a:r>
            <a:r>
              <a:rPr lang="en-US" sz="1600" baseline="-25000" dirty="0">
                <a:latin typeface="Century Gothic" panose="020B0502020202020204" pitchFamily="34" charset="0"/>
              </a:rPr>
              <a:t>1,3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1,3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2,4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baseline="-25000" dirty="0">
                <a:latin typeface="Century Gothic" panose="020B0502020202020204" pitchFamily="34" charset="0"/>
              </a:rPr>
              <a:t>	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56428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974785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F20307-19E0-484D-B07C-E87D7C6C584C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5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(4) = S</a:t>
            </a:r>
            <a:r>
              <a:rPr lang="en-US" sz="1600" baseline="-25000" dirty="0">
                <a:latin typeface="Century Gothic" panose="020B0502020202020204" pitchFamily="34" charset="0"/>
              </a:rPr>
              <a:t>2,3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2,4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22 + 4 = 26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(4) = S</a:t>
            </a:r>
            <a:r>
              <a:rPr lang="en-US" sz="1600" baseline="-25000" dirty="0">
                <a:latin typeface="Century Gothic" panose="020B0502020202020204" pitchFamily="34" charset="0"/>
              </a:rPr>
              <a:t>1,3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1,3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2,4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baseline="-25000" dirty="0">
                <a:latin typeface="Century Gothic" panose="020B0502020202020204" pitchFamily="34" charset="0"/>
              </a:rPr>
              <a:t>   	</a:t>
            </a:r>
            <a:r>
              <a:rPr lang="en-US" sz="1600" dirty="0">
                <a:latin typeface="Century Gothic" panose="020B0502020202020204" pitchFamily="34" charset="0"/>
              </a:rPr>
              <a:t>        = </a:t>
            </a:r>
            <a:r>
              <a:rPr lang="en-US" sz="1600" b="1" dirty="0">
                <a:latin typeface="Century Gothic" panose="020B0502020202020204" pitchFamily="34" charset="0"/>
              </a:rPr>
              <a:t>20</a:t>
            </a:r>
            <a:r>
              <a:rPr lang="en-US" sz="1600" dirty="0">
                <a:latin typeface="Century Gothic" panose="020B0502020202020204" pitchFamily="34" charset="0"/>
              </a:rPr>
              <a:t> + 1 + 4 = 25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974984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918855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F20307-19E0-484D-B07C-E87D7C6C584C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96DA64-24E7-4FB9-B540-53B4019FCE3B}"/>
              </a:ext>
            </a:extLst>
          </p:cNvPr>
          <p:cNvSpPr/>
          <p:nvPr/>
        </p:nvSpPr>
        <p:spPr>
          <a:xfrm>
            <a:off x="4467664" y="2181664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38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(4) = S</a:t>
            </a:r>
            <a:r>
              <a:rPr lang="en-US" sz="1600" baseline="-25000" dirty="0">
                <a:latin typeface="Century Gothic" panose="020B0502020202020204" pitchFamily="34" charset="0"/>
              </a:rPr>
              <a:t>2,3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2,4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22 + 4 = 26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(4) = S</a:t>
            </a:r>
            <a:r>
              <a:rPr lang="en-US" sz="1600" baseline="-25000" dirty="0">
                <a:latin typeface="Century Gothic" panose="020B0502020202020204" pitchFamily="34" charset="0"/>
              </a:rPr>
              <a:t>1,3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1,3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2,4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baseline="-25000" dirty="0">
                <a:latin typeface="Century Gothic" panose="020B0502020202020204" pitchFamily="34" charset="0"/>
              </a:rPr>
              <a:t>	 </a:t>
            </a:r>
            <a:r>
              <a:rPr lang="en-US" sz="1600" dirty="0">
                <a:latin typeface="Century Gothic" panose="020B0502020202020204" pitchFamily="34" charset="0"/>
              </a:rPr>
              <a:t>       = 20 + 1 + 4 = 25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(4) = min( 26, 25 ) = </a:t>
            </a:r>
            <a:r>
              <a:rPr lang="en-US" sz="1600" b="1" dirty="0">
                <a:latin typeface="Century Gothic" panose="020B0502020202020204" pitchFamily="34" charset="0"/>
              </a:rPr>
              <a:t>25</a:t>
            </a: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/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59748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572539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(5) = S</a:t>
            </a:r>
            <a:r>
              <a:rPr lang="en-US" sz="1600" baseline="-25000" dirty="0">
                <a:latin typeface="Century Gothic" panose="020B0502020202020204" pitchFamily="34" charset="0"/>
              </a:rPr>
              <a:t>1,4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1,5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/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52339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246573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(5) = S</a:t>
            </a:r>
            <a:r>
              <a:rPr lang="en-US" sz="1600" baseline="-25000" dirty="0">
                <a:latin typeface="Century Gothic" panose="020B0502020202020204" pitchFamily="34" charset="0"/>
              </a:rPr>
              <a:t>1,4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1,5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</a:t>
            </a:r>
            <a:r>
              <a:rPr lang="en-US" sz="1600" b="1" dirty="0">
                <a:latin typeface="Century Gothic" panose="020B0502020202020204" pitchFamily="34" charset="0"/>
              </a:rPr>
              <a:t>24</a:t>
            </a:r>
            <a:r>
              <a:rPr lang="en-US" sz="1600" dirty="0">
                <a:latin typeface="Century Gothic" panose="020B0502020202020204" pitchFamily="34" charset="0"/>
              </a:rPr>
              <a:t> + 8 = 32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(5) = S</a:t>
            </a:r>
            <a:r>
              <a:rPr lang="en-US" sz="1600" baseline="-25000" dirty="0">
                <a:latin typeface="Century Gothic" panose="020B0502020202020204" pitchFamily="34" charset="0"/>
              </a:rPr>
              <a:t>2,4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2,4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1,5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861256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69088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9FBC55-C6F5-4430-956B-FFE7D402D36C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(5) = S</a:t>
            </a:r>
            <a:r>
              <a:rPr lang="en-US" sz="1600" baseline="-25000" dirty="0">
                <a:latin typeface="Century Gothic" panose="020B0502020202020204" pitchFamily="34" charset="0"/>
              </a:rPr>
              <a:t>1,4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1,5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24 + 8 = 32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(5) = S</a:t>
            </a:r>
            <a:r>
              <a:rPr lang="en-US" sz="1600" baseline="-25000" dirty="0">
                <a:latin typeface="Century Gothic" panose="020B0502020202020204" pitchFamily="34" charset="0"/>
              </a:rPr>
              <a:t>2,4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2,4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1,5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</a:t>
            </a:r>
            <a:r>
              <a:rPr lang="en-US" sz="1600" b="1" dirty="0">
                <a:latin typeface="Century Gothic" panose="020B0502020202020204" pitchFamily="34" charset="0"/>
              </a:rPr>
              <a:t>25</a:t>
            </a:r>
            <a:r>
              <a:rPr lang="en-US" sz="1600" dirty="0">
                <a:latin typeface="Century Gothic" panose="020B0502020202020204" pitchFamily="34" charset="0"/>
              </a:rPr>
              <a:t> + 2 + 8 = 35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22109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48503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9FBC55-C6F5-4430-956B-FFE7D402D36C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74D536-13CD-4B84-9B2B-EC0CFB0A2103}"/>
              </a:ext>
            </a:extLst>
          </p:cNvPr>
          <p:cNvSpPr/>
          <p:nvPr/>
        </p:nvSpPr>
        <p:spPr>
          <a:xfrm>
            <a:off x="5305864" y="2777196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76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(5) = S</a:t>
            </a:r>
            <a:r>
              <a:rPr lang="en-US" sz="1600" baseline="-25000" dirty="0">
                <a:latin typeface="Century Gothic" panose="020B0502020202020204" pitchFamily="34" charset="0"/>
              </a:rPr>
              <a:t>1,4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1,5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24 + 8 = 32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(5) = S</a:t>
            </a:r>
            <a:r>
              <a:rPr lang="en-US" sz="1600" baseline="-25000" dirty="0">
                <a:latin typeface="Century Gothic" panose="020B0502020202020204" pitchFamily="34" charset="0"/>
              </a:rPr>
              <a:t>2,4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2,4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1,5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25 + 2 + 8 = 35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(5) = min( 32, 35 ) = </a:t>
            </a:r>
            <a:r>
              <a:rPr lang="en-US" sz="1600" b="1" dirty="0">
                <a:latin typeface="Century Gothic" panose="020B0502020202020204" pitchFamily="34" charset="0"/>
              </a:rPr>
              <a:t>32</a:t>
            </a: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86974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654952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92E381-7230-406B-9B76-2D887C2F2783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943634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(5) = S</a:t>
            </a:r>
            <a:r>
              <a:rPr lang="en-US" sz="1600" baseline="-25000" dirty="0">
                <a:latin typeface="Century Gothic" panose="020B0502020202020204" pitchFamily="34" charset="0"/>
              </a:rPr>
              <a:t>2,4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2,5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524146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649765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EEF4FD-8F78-4D89-AA7E-133450F36A50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937174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(5) = S</a:t>
            </a:r>
            <a:r>
              <a:rPr lang="en-US" sz="1600" baseline="-25000" dirty="0">
                <a:latin typeface="Century Gothic" panose="020B0502020202020204" pitchFamily="34" charset="0"/>
              </a:rPr>
              <a:t>2,4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2,5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</a:t>
            </a:r>
            <a:r>
              <a:rPr lang="en-US" sz="1600" b="1" dirty="0">
                <a:latin typeface="Century Gothic" panose="020B0502020202020204" pitchFamily="34" charset="0"/>
              </a:rPr>
              <a:t>25</a:t>
            </a:r>
            <a:r>
              <a:rPr lang="en-US" sz="1600" dirty="0">
                <a:latin typeface="Century Gothic" panose="020B0502020202020204" pitchFamily="34" charset="0"/>
              </a:rPr>
              <a:t> + 5 = 30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(5) = S</a:t>
            </a:r>
            <a:r>
              <a:rPr lang="en-US" sz="1600" baseline="-25000" dirty="0">
                <a:latin typeface="Century Gothic" panose="020B0502020202020204" pitchFamily="34" charset="0"/>
              </a:rPr>
              <a:t>1,4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1,4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2,5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639569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839974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9FBC55-C6F5-4430-956B-FFE7D402D36C}"/>
              </a:ext>
            </a:extLst>
          </p:cNvPr>
          <p:cNvSpPr/>
          <p:nvPr/>
        </p:nvSpPr>
        <p:spPr>
          <a:xfrm>
            <a:off x="5853332" y="3443068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56EC822-D5A9-4634-AA28-8501168B5584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81972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Breaking the problem into smaller sub-problems: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If the minimum time taken by the chassis to leave station S</a:t>
            </a:r>
            <a:r>
              <a:rPr lang="en-US" sz="1600" baseline="-25000" dirty="0">
                <a:latin typeface="Century Gothic" panose="020B0502020202020204" pitchFamily="34" charset="0"/>
              </a:rPr>
              <a:t>i, j–1</a:t>
            </a:r>
            <a:r>
              <a:rPr lang="en-US" sz="1600" dirty="0">
                <a:latin typeface="Century Gothic" panose="020B0502020202020204" pitchFamily="34" charset="0"/>
              </a:rPr>
              <a:t> is known, the minimum time taken to leave station </a:t>
            </a:r>
            <a:r>
              <a:rPr lang="en-US" sz="1600" dirty="0" err="1">
                <a:latin typeface="Century Gothic" panose="020B0502020202020204" pitchFamily="34" charset="0"/>
              </a:rPr>
              <a:t>S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i,j</a:t>
            </a:r>
            <a:r>
              <a:rPr lang="en-US" sz="1600" dirty="0">
                <a:latin typeface="Century Gothic" panose="020B0502020202020204" pitchFamily="34" charset="0"/>
              </a:rPr>
              <a:t> can be calculated quickly by combining </a:t>
            </a:r>
            <a:r>
              <a:rPr lang="en-US" sz="1600" dirty="0" err="1">
                <a:latin typeface="Century Gothic" panose="020B0502020202020204" pitchFamily="34" charset="0"/>
              </a:rPr>
              <a:t>a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i,j</a:t>
            </a:r>
            <a:r>
              <a:rPr lang="en-US" sz="1600" dirty="0">
                <a:latin typeface="Century Gothic" panose="020B0502020202020204" pitchFamily="34" charset="0"/>
              </a:rPr>
              <a:t> and </a:t>
            </a:r>
            <a:r>
              <a:rPr lang="en-US" sz="1600" dirty="0" err="1">
                <a:latin typeface="Century Gothic" panose="020B0502020202020204" pitchFamily="34" charset="0"/>
              </a:rPr>
              <a:t>t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i,j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latin typeface="Century Gothic" panose="020B0502020202020204" pitchFamily="34" charset="0"/>
              </a:rPr>
              <a:t>f</a:t>
            </a:r>
            <a:r>
              <a:rPr lang="en-US" sz="1600" b="1" baseline="-25000" dirty="0">
                <a:latin typeface="Century Gothic" panose="020B0502020202020204" pitchFamily="34" charset="0"/>
              </a:rPr>
              <a:t>1</a:t>
            </a:r>
            <a:r>
              <a:rPr lang="en-US" sz="1600" b="1" dirty="0">
                <a:latin typeface="Century Gothic" panose="020B0502020202020204" pitchFamily="34" charset="0"/>
              </a:rPr>
              <a:t>(j)</a:t>
            </a:r>
            <a:r>
              <a:rPr lang="en-US" sz="1600" dirty="0">
                <a:latin typeface="Century Gothic" panose="020B0502020202020204" pitchFamily="34" charset="0"/>
              </a:rPr>
              <a:t> indicates the minimum/fastest time taken by the car chassis to leave station j on assembly line 1.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latin typeface="Century Gothic" panose="020B0502020202020204" pitchFamily="34" charset="0"/>
              </a:rPr>
              <a:t>f</a:t>
            </a:r>
            <a:r>
              <a:rPr lang="en-US" sz="1600" b="1" baseline="-25000" dirty="0">
                <a:latin typeface="Century Gothic" panose="020B0502020202020204" pitchFamily="34" charset="0"/>
              </a:rPr>
              <a:t>2</a:t>
            </a:r>
            <a:r>
              <a:rPr lang="en-US" sz="1600" b="1" dirty="0">
                <a:latin typeface="Century Gothic" panose="020B0502020202020204" pitchFamily="34" charset="0"/>
              </a:rPr>
              <a:t>(j)</a:t>
            </a:r>
            <a:r>
              <a:rPr lang="en-US" sz="1600" dirty="0">
                <a:latin typeface="Century Gothic" panose="020B0502020202020204" pitchFamily="34" charset="0"/>
              </a:rPr>
              <a:t> indicates the minimum/fastest time taken by the car chassis to leave station j on assembly line 2.</a:t>
            </a:r>
          </a:p>
        </p:txBody>
      </p:sp>
    </p:spTree>
    <p:extLst>
      <p:ext uri="{BB962C8B-B14F-4D97-AF65-F5344CB8AC3E}">
        <p14:creationId xmlns:p14="http://schemas.microsoft.com/office/powerpoint/2010/main" val="273857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(5) = S</a:t>
            </a:r>
            <a:r>
              <a:rPr lang="en-US" sz="1600" baseline="-25000" dirty="0">
                <a:latin typeface="Century Gothic" panose="020B0502020202020204" pitchFamily="34" charset="0"/>
              </a:rPr>
              <a:t>2,4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2,5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25 + 5 = 30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(5) = S</a:t>
            </a:r>
            <a:r>
              <a:rPr lang="en-US" sz="1600" baseline="-25000" dirty="0">
                <a:latin typeface="Century Gothic" panose="020B0502020202020204" pitchFamily="34" charset="0"/>
              </a:rPr>
              <a:t>1,4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1,4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2,5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</a:t>
            </a:r>
            <a:r>
              <a:rPr lang="en-US" sz="1600" b="1" dirty="0">
                <a:latin typeface="Century Gothic" panose="020B0502020202020204" pitchFamily="34" charset="0"/>
              </a:rPr>
              <a:t>24</a:t>
            </a:r>
            <a:r>
              <a:rPr lang="en-US" sz="1600" dirty="0">
                <a:latin typeface="Century Gothic" panose="020B0502020202020204" pitchFamily="34" charset="0"/>
              </a:rPr>
              <a:t> + 3 + 5 = 32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91108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36238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74D536-13CD-4B84-9B2B-EC0CFB0A2103}"/>
              </a:ext>
            </a:extLst>
          </p:cNvPr>
          <p:cNvSpPr/>
          <p:nvPr/>
        </p:nvSpPr>
        <p:spPr>
          <a:xfrm>
            <a:off x="5291796" y="2161736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FDFA36-8BDF-4BEF-AD90-392C56176816}"/>
              </a:ext>
            </a:extLst>
          </p:cNvPr>
          <p:cNvSpPr/>
          <p:nvPr/>
        </p:nvSpPr>
        <p:spPr>
          <a:xfrm>
            <a:off x="5853332" y="3443068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825348-9FFC-4995-B677-171ADA0E929A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538534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(5) = S</a:t>
            </a:r>
            <a:r>
              <a:rPr lang="en-US" sz="1600" baseline="-25000" dirty="0">
                <a:latin typeface="Century Gothic" panose="020B0502020202020204" pitchFamily="34" charset="0"/>
              </a:rPr>
              <a:t>2,4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2,5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25 + 5 = 30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(5) = S</a:t>
            </a:r>
            <a:r>
              <a:rPr lang="en-US" sz="1600" baseline="-25000" dirty="0">
                <a:latin typeface="Century Gothic" panose="020B0502020202020204" pitchFamily="34" charset="0"/>
              </a:rPr>
              <a:t>1,4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1,4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2,5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24 + 3 + 5 = 32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(5) = min( 30, 32 ) = </a:t>
            </a:r>
            <a:r>
              <a:rPr lang="en-US" sz="1600" b="1" dirty="0">
                <a:latin typeface="Century Gothic" panose="020B0502020202020204" pitchFamily="34" charset="0"/>
              </a:rPr>
              <a:t>30</a:t>
            </a: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04923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359038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92E381-7230-406B-9B76-2D887C2F2783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0D7E3D-AF9A-475A-B980-7B00226E0B8C}"/>
              </a:ext>
            </a:extLst>
          </p:cNvPr>
          <p:cNvSpPr/>
          <p:nvPr/>
        </p:nvSpPr>
        <p:spPr>
          <a:xfrm>
            <a:off x="5853332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776236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(6) = S</a:t>
            </a:r>
            <a:r>
              <a:rPr lang="en-US" sz="1600" baseline="-25000" dirty="0">
                <a:latin typeface="Century Gothic" panose="020B0502020202020204" pitchFamily="34" charset="0"/>
              </a:rPr>
              <a:t>1,5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1,6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360937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02892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5C8331-16DE-4AB1-BF64-BA156769A513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EB9582E-1F6E-48F8-A0B9-DF78A427B6CA}"/>
              </a:ext>
            </a:extLst>
          </p:cNvPr>
          <p:cNvSpPr/>
          <p:nvPr/>
        </p:nvSpPr>
        <p:spPr>
          <a:xfrm>
            <a:off x="5853332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3609256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(6) = S</a:t>
            </a:r>
            <a:r>
              <a:rPr lang="en-US" sz="1600" baseline="-25000" dirty="0">
                <a:latin typeface="Century Gothic" panose="020B0502020202020204" pitchFamily="34" charset="0"/>
              </a:rPr>
              <a:t>1,5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1,6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</a:t>
            </a:r>
            <a:r>
              <a:rPr lang="en-US" sz="1600" b="1" dirty="0">
                <a:latin typeface="Century Gothic" panose="020B0502020202020204" pitchFamily="34" charset="0"/>
              </a:rPr>
              <a:t>32</a:t>
            </a:r>
            <a:r>
              <a:rPr lang="en-US" sz="1600" dirty="0">
                <a:latin typeface="Century Gothic" panose="020B0502020202020204" pitchFamily="34" charset="0"/>
              </a:rPr>
              <a:t> + 4 = 36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(6) = S</a:t>
            </a:r>
            <a:r>
              <a:rPr lang="en-US" sz="1600" baseline="-25000" dirty="0">
                <a:latin typeface="Century Gothic" panose="020B0502020202020204" pitchFamily="34" charset="0"/>
              </a:rPr>
              <a:t>2,5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2,5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1,6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835185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84916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9FBC55-C6F5-4430-956B-FFE7D402D36C}"/>
              </a:ext>
            </a:extLst>
          </p:cNvPr>
          <p:cNvSpPr/>
          <p:nvPr/>
        </p:nvSpPr>
        <p:spPr>
          <a:xfrm>
            <a:off x="6691532" y="15240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316F-E448-4C1E-809A-3E65EC451F2B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68020BC-5649-448A-978A-F6F9F7658CAF}"/>
              </a:ext>
            </a:extLst>
          </p:cNvPr>
          <p:cNvSpPr/>
          <p:nvPr/>
        </p:nvSpPr>
        <p:spPr>
          <a:xfrm>
            <a:off x="5853332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32454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(6) = S</a:t>
            </a:r>
            <a:r>
              <a:rPr lang="en-US" sz="1600" baseline="-25000" dirty="0">
                <a:latin typeface="Century Gothic" panose="020B0502020202020204" pitchFamily="34" charset="0"/>
              </a:rPr>
              <a:t>1,5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1,6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32 + 4 = 36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(6) = S</a:t>
            </a:r>
            <a:r>
              <a:rPr lang="en-US" sz="1600" baseline="-25000" dirty="0">
                <a:latin typeface="Century Gothic" panose="020B0502020202020204" pitchFamily="34" charset="0"/>
              </a:rPr>
              <a:t>2,5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2,5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1,6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</a:t>
            </a:r>
            <a:r>
              <a:rPr lang="en-US" sz="1600" b="1" dirty="0">
                <a:latin typeface="Century Gothic" panose="020B0502020202020204" pitchFamily="34" charset="0"/>
              </a:rPr>
              <a:t>30</a:t>
            </a:r>
            <a:r>
              <a:rPr lang="en-US" sz="1600" dirty="0">
                <a:latin typeface="Century Gothic" panose="020B0502020202020204" pitchFamily="34" charset="0"/>
              </a:rPr>
              <a:t> + 1 + 4 = 35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377933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5168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74D536-13CD-4B84-9B2B-EC0CFB0A2103}"/>
              </a:ext>
            </a:extLst>
          </p:cNvPr>
          <p:cNvSpPr/>
          <p:nvPr/>
        </p:nvSpPr>
        <p:spPr>
          <a:xfrm>
            <a:off x="6144064" y="2777196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0FEDC5-9E09-4AA7-97D3-8BE0A83CB7F0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ADF8233-437F-419B-AA59-79E566123D85}"/>
              </a:ext>
            </a:extLst>
          </p:cNvPr>
          <p:cNvSpPr/>
          <p:nvPr/>
        </p:nvSpPr>
        <p:spPr>
          <a:xfrm>
            <a:off x="5853332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7C897AA-C8FB-4D2B-8674-EEE481CD5DE7}"/>
              </a:ext>
            </a:extLst>
          </p:cNvPr>
          <p:cNvSpPr/>
          <p:nvPr/>
        </p:nvSpPr>
        <p:spPr>
          <a:xfrm>
            <a:off x="6691532" y="15240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71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(6) = S</a:t>
            </a:r>
            <a:r>
              <a:rPr lang="en-US" sz="1600" baseline="-25000" dirty="0">
                <a:latin typeface="Century Gothic" panose="020B0502020202020204" pitchFamily="34" charset="0"/>
              </a:rPr>
              <a:t>1,5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1,6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32 + 4 = 36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(6) = S</a:t>
            </a:r>
            <a:r>
              <a:rPr lang="en-US" sz="1600" baseline="-25000" dirty="0">
                <a:latin typeface="Century Gothic" panose="020B0502020202020204" pitchFamily="34" charset="0"/>
              </a:rPr>
              <a:t>2,5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2,5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1,6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30 + 1 + 4 = 35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(6) = min( 36, 35 ) = </a:t>
            </a:r>
            <a:r>
              <a:rPr lang="en-US" sz="1600" b="1" dirty="0">
                <a:latin typeface="Century Gothic" panose="020B0502020202020204" pitchFamily="34" charset="0"/>
              </a:rPr>
              <a:t>35</a:t>
            </a: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31387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967740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B5EECD-3849-47BE-AE01-EFCA22F128E0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7F73A0-50E5-4D4F-BDA5-C37CC6A19A5E}"/>
              </a:ext>
            </a:extLst>
          </p:cNvPr>
          <p:cNvSpPr/>
          <p:nvPr/>
        </p:nvSpPr>
        <p:spPr>
          <a:xfrm>
            <a:off x="5853332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13904F-255C-479A-974A-808EAE6BAF22}"/>
              </a:ext>
            </a:extLst>
          </p:cNvPr>
          <p:cNvSpPr/>
          <p:nvPr/>
        </p:nvSpPr>
        <p:spPr>
          <a:xfrm>
            <a:off x="6691532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2278577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(6) = S</a:t>
            </a:r>
            <a:r>
              <a:rPr lang="en-US" sz="1600" baseline="-25000" dirty="0">
                <a:latin typeface="Century Gothic" panose="020B0502020202020204" pitchFamily="34" charset="0"/>
              </a:rPr>
              <a:t>2,5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2,6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52264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10731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613F63-751C-4E33-97D3-6F4385F0FC8A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12E0A0-9BAD-414A-A1D2-D54FB0D04181}"/>
              </a:ext>
            </a:extLst>
          </p:cNvPr>
          <p:cNvSpPr/>
          <p:nvPr/>
        </p:nvSpPr>
        <p:spPr>
          <a:xfrm>
            <a:off x="5853332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2DDF5BB-9027-4373-8CD0-BF6020C944F1}"/>
              </a:ext>
            </a:extLst>
          </p:cNvPr>
          <p:cNvSpPr/>
          <p:nvPr/>
        </p:nvSpPr>
        <p:spPr>
          <a:xfrm>
            <a:off x="6691532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383358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(6) = S</a:t>
            </a:r>
            <a:r>
              <a:rPr lang="en-US" sz="1600" baseline="-25000" dirty="0">
                <a:latin typeface="Century Gothic" panose="020B0502020202020204" pitchFamily="34" charset="0"/>
              </a:rPr>
              <a:t>2,5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2,6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</a:t>
            </a:r>
            <a:r>
              <a:rPr lang="en-US" sz="1600" b="1" dirty="0">
                <a:latin typeface="Century Gothic" panose="020B0502020202020204" pitchFamily="34" charset="0"/>
              </a:rPr>
              <a:t>30</a:t>
            </a:r>
            <a:r>
              <a:rPr lang="en-US" sz="1600" dirty="0">
                <a:latin typeface="Century Gothic" panose="020B0502020202020204" pitchFamily="34" charset="0"/>
              </a:rPr>
              <a:t> + 7 = 37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(6) = S</a:t>
            </a:r>
            <a:r>
              <a:rPr lang="en-US" sz="1600" baseline="-25000" dirty="0">
                <a:latin typeface="Century Gothic" panose="020B0502020202020204" pitchFamily="34" charset="0"/>
              </a:rPr>
              <a:t>1,5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1,5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2,6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480618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44026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9FBC55-C6F5-4430-956B-FFE7D402D36C}"/>
              </a:ext>
            </a:extLst>
          </p:cNvPr>
          <p:cNvSpPr/>
          <p:nvPr/>
        </p:nvSpPr>
        <p:spPr>
          <a:xfrm>
            <a:off x="6705600" y="3443068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0964B2-EEA0-4BC7-839E-D349F1B63371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9AEFC1-8186-4CFC-894E-AD9EFBC0B64A}"/>
              </a:ext>
            </a:extLst>
          </p:cNvPr>
          <p:cNvSpPr/>
          <p:nvPr/>
        </p:nvSpPr>
        <p:spPr>
          <a:xfrm>
            <a:off x="5853332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D83149-0576-4918-A76D-D023FD9DA60E}"/>
              </a:ext>
            </a:extLst>
          </p:cNvPr>
          <p:cNvSpPr/>
          <p:nvPr/>
        </p:nvSpPr>
        <p:spPr>
          <a:xfrm>
            <a:off x="6691532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5029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(6) = S</a:t>
            </a:r>
            <a:r>
              <a:rPr lang="en-US" sz="1600" baseline="-25000" dirty="0">
                <a:latin typeface="Century Gothic" panose="020B0502020202020204" pitchFamily="34" charset="0"/>
              </a:rPr>
              <a:t>2,5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2,6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30 + 7 = 37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(6) = S</a:t>
            </a:r>
            <a:r>
              <a:rPr lang="en-US" sz="1600" baseline="-25000" dirty="0">
                <a:latin typeface="Century Gothic" panose="020B0502020202020204" pitchFamily="34" charset="0"/>
              </a:rPr>
              <a:t>1,5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1,5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2,6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</a:t>
            </a:r>
            <a:r>
              <a:rPr lang="en-US" sz="1600" b="1" dirty="0">
                <a:latin typeface="Century Gothic" panose="020B0502020202020204" pitchFamily="34" charset="0"/>
              </a:rPr>
              <a:t>32</a:t>
            </a:r>
            <a:r>
              <a:rPr lang="en-US" sz="1600" dirty="0">
                <a:latin typeface="Century Gothic" panose="020B0502020202020204" pitchFamily="34" charset="0"/>
              </a:rPr>
              <a:t> + 4 + 7 = 43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39128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367003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74D536-13CD-4B84-9B2B-EC0CFB0A2103}"/>
              </a:ext>
            </a:extLst>
          </p:cNvPr>
          <p:cNvSpPr/>
          <p:nvPr/>
        </p:nvSpPr>
        <p:spPr>
          <a:xfrm>
            <a:off x="6124136" y="2161736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B1F2A7-BCD9-4A78-A6A5-741619D8D6ED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C55F1C-9489-4718-8AFC-AD75257B6B9F}"/>
              </a:ext>
            </a:extLst>
          </p:cNvPr>
          <p:cNvSpPr/>
          <p:nvPr/>
        </p:nvSpPr>
        <p:spPr>
          <a:xfrm>
            <a:off x="5853332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FA061D9-FFDC-4048-8505-729084459161}"/>
              </a:ext>
            </a:extLst>
          </p:cNvPr>
          <p:cNvSpPr/>
          <p:nvPr/>
        </p:nvSpPr>
        <p:spPr>
          <a:xfrm>
            <a:off x="6691532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685D928-360F-4C48-8F8E-61759B485542}"/>
              </a:ext>
            </a:extLst>
          </p:cNvPr>
          <p:cNvSpPr/>
          <p:nvPr/>
        </p:nvSpPr>
        <p:spPr>
          <a:xfrm>
            <a:off x="6705600" y="3443068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318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(6) = S</a:t>
            </a:r>
            <a:r>
              <a:rPr lang="en-US" sz="1600" baseline="-25000" dirty="0">
                <a:latin typeface="Century Gothic" panose="020B0502020202020204" pitchFamily="34" charset="0"/>
              </a:rPr>
              <a:t>2,5 </a:t>
            </a:r>
            <a:r>
              <a:rPr lang="en-US" sz="1600" dirty="0">
                <a:latin typeface="Century Gothic" panose="020B0502020202020204" pitchFamily="34" charset="0"/>
              </a:rPr>
              <a:t> + S</a:t>
            </a:r>
            <a:r>
              <a:rPr lang="en-US" sz="1600" baseline="-25000" dirty="0">
                <a:latin typeface="Century Gothic" panose="020B0502020202020204" pitchFamily="34" charset="0"/>
              </a:rPr>
              <a:t>2,6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30 + 7 = 37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(6) = S</a:t>
            </a:r>
            <a:r>
              <a:rPr lang="en-US" sz="1600" baseline="-25000" dirty="0">
                <a:latin typeface="Century Gothic" panose="020B0502020202020204" pitchFamily="34" charset="0"/>
              </a:rPr>
              <a:t>1,5 </a:t>
            </a:r>
            <a:r>
              <a:rPr lang="en-US" sz="1600" dirty="0">
                <a:latin typeface="Century Gothic" panose="020B0502020202020204" pitchFamily="34" charset="0"/>
              </a:rPr>
              <a:t> + t</a:t>
            </a:r>
            <a:r>
              <a:rPr lang="en-US" sz="1600" baseline="-25000" dirty="0">
                <a:latin typeface="Century Gothic" panose="020B0502020202020204" pitchFamily="34" charset="0"/>
              </a:rPr>
              <a:t>1,5 </a:t>
            </a:r>
            <a:r>
              <a:rPr lang="en-US" sz="1600" dirty="0">
                <a:latin typeface="Century Gothic" panose="020B0502020202020204" pitchFamily="34" charset="0"/>
              </a:rPr>
              <a:t>+ S</a:t>
            </a:r>
            <a:r>
              <a:rPr lang="en-US" sz="1600" baseline="-25000" dirty="0">
                <a:latin typeface="Century Gothic" panose="020B0502020202020204" pitchFamily="34" charset="0"/>
              </a:rPr>
              <a:t>2,6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32 + 4 + 7 = 43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(6) = min( 37, 43 ) = </a:t>
            </a:r>
            <a:r>
              <a:rPr lang="en-US" sz="1600" b="1" dirty="0">
                <a:latin typeface="Century Gothic" panose="020B0502020202020204" pitchFamily="34" charset="0"/>
              </a:rPr>
              <a:t>37</a:t>
            </a: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542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217788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92E381-7230-406B-9B76-2D887C2F2783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0D7E3D-AF9A-475A-B980-7B00226E0B8C}"/>
              </a:ext>
            </a:extLst>
          </p:cNvPr>
          <p:cNvSpPr/>
          <p:nvPr/>
        </p:nvSpPr>
        <p:spPr>
          <a:xfrm>
            <a:off x="5853332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88FE3-B712-40C0-B0E2-FF9723E67C36}"/>
              </a:ext>
            </a:extLst>
          </p:cNvPr>
          <p:cNvSpPr/>
          <p:nvPr/>
        </p:nvSpPr>
        <p:spPr>
          <a:xfrm>
            <a:off x="6691532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E21CFE-E804-42F2-A235-95DF63F64B17}"/>
              </a:ext>
            </a:extLst>
          </p:cNvPr>
          <p:cNvSpPr/>
          <p:nvPr/>
        </p:nvSpPr>
        <p:spPr>
          <a:xfrm>
            <a:off x="6705600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161592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600" b="1" i="1" dirty="0">
                <a:latin typeface="Century Gothic" panose="020B0502020202020204" pitchFamily="34" charset="0"/>
              </a:rPr>
              <a:t>Base cases: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The entry time </a:t>
            </a:r>
            <a:r>
              <a:rPr lang="en-US" sz="1600" dirty="0" err="1">
                <a:latin typeface="Century Gothic" panose="020B0502020202020204" pitchFamily="34" charset="0"/>
              </a:rPr>
              <a:t>e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</a:t>
            </a:r>
            <a:r>
              <a:rPr lang="en-US" sz="1600" dirty="0">
                <a:latin typeface="Century Gothic" panose="020B0502020202020204" pitchFamily="34" charset="0"/>
              </a:rPr>
              <a:t> comes into picture only when the car chassis enters the car factory.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Time taken to leave the first station in line 1 is given by: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</a:t>
            </a:r>
            <a:r>
              <a:rPr lang="en-US" sz="1600" b="1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(1) = Entry time in Line 1 + Time spent in station S</a:t>
            </a:r>
            <a:r>
              <a:rPr lang="en-US" sz="1600" baseline="-25000" dirty="0">
                <a:latin typeface="Century Gothic" panose="020B0502020202020204" pitchFamily="34" charset="0"/>
              </a:rPr>
              <a:t>1,1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</a:t>
            </a:r>
            <a:r>
              <a:rPr lang="en-US" sz="1600" b="1" dirty="0">
                <a:latin typeface="Century Gothic" panose="020B0502020202020204" pitchFamily="34" charset="0"/>
              </a:rPr>
              <a:t> f</a:t>
            </a:r>
            <a:r>
              <a:rPr lang="en-US" sz="1600" b="1" baseline="-25000" dirty="0">
                <a:latin typeface="Century Gothic" panose="020B0502020202020204" pitchFamily="34" charset="0"/>
              </a:rPr>
              <a:t>1</a:t>
            </a:r>
            <a:r>
              <a:rPr lang="en-US" sz="1600" b="1" dirty="0">
                <a:latin typeface="Century Gothic" panose="020B0502020202020204" pitchFamily="34" charset="0"/>
              </a:rPr>
              <a:t>(1) = e</a:t>
            </a:r>
            <a:r>
              <a:rPr lang="en-US" sz="1600" b="1" baseline="-25000" dirty="0">
                <a:latin typeface="Century Gothic" panose="020B0502020202020204" pitchFamily="34" charset="0"/>
              </a:rPr>
              <a:t>1</a:t>
            </a:r>
            <a:r>
              <a:rPr lang="en-US" sz="1600" b="1" dirty="0">
                <a:latin typeface="Century Gothic" panose="020B0502020202020204" pitchFamily="34" charset="0"/>
              </a:rPr>
              <a:t> + a</a:t>
            </a:r>
            <a:r>
              <a:rPr lang="en-US" sz="1600" b="1" baseline="-25000" dirty="0">
                <a:latin typeface="Century Gothic" panose="020B0502020202020204" pitchFamily="34" charset="0"/>
              </a:rPr>
              <a:t>1,1</a:t>
            </a:r>
            <a:endParaRPr lang="en-US" sz="1600" b="1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Similarly, time taken to leave the first station in line 2 is given by: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(1) = Entry time in Line 2 + Time spent in station S</a:t>
            </a:r>
            <a:r>
              <a:rPr lang="en-US" sz="1600" baseline="-25000" dirty="0">
                <a:latin typeface="Century Gothic" panose="020B0502020202020204" pitchFamily="34" charset="0"/>
              </a:rPr>
              <a:t>2,1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</a:t>
            </a:r>
            <a:r>
              <a:rPr lang="en-US" sz="1600" b="1" dirty="0">
                <a:latin typeface="Century Gothic" panose="020B0502020202020204" pitchFamily="34" charset="0"/>
              </a:rPr>
              <a:t>f</a:t>
            </a:r>
            <a:r>
              <a:rPr lang="en-US" sz="1600" b="1" baseline="-25000" dirty="0">
                <a:latin typeface="Century Gothic" panose="020B0502020202020204" pitchFamily="34" charset="0"/>
              </a:rPr>
              <a:t>2</a:t>
            </a:r>
            <a:r>
              <a:rPr lang="en-US" sz="1600" b="1" dirty="0">
                <a:latin typeface="Century Gothic" panose="020B0502020202020204" pitchFamily="34" charset="0"/>
              </a:rPr>
              <a:t>(1) = e</a:t>
            </a:r>
            <a:r>
              <a:rPr lang="en-US" sz="1600" b="1" baseline="-25000" dirty="0">
                <a:latin typeface="Century Gothic" panose="020B0502020202020204" pitchFamily="34" charset="0"/>
              </a:rPr>
              <a:t>2</a:t>
            </a:r>
            <a:r>
              <a:rPr lang="en-US" sz="1600" b="1" dirty="0">
                <a:latin typeface="Century Gothic" panose="020B0502020202020204" pitchFamily="34" charset="0"/>
              </a:rPr>
              <a:t> + a</a:t>
            </a:r>
            <a:r>
              <a:rPr lang="en-US" sz="1600" b="1" baseline="-25000" dirty="0">
                <a:latin typeface="Century Gothic" panose="020B0502020202020204" pitchFamily="34" charset="0"/>
              </a:rPr>
              <a:t>2,1</a:t>
            </a:r>
            <a:endParaRPr lang="en-US" sz="1600" b="1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9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(exit) = S</a:t>
            </a:r>
            <a:r>
              <a:rPr lang="en-US" sz="1600" baseline="-25000" dirty="0">
                <a:latin typeface="Century Gothic" panose="020B0502020202020204" pitchFamily="34" charset="0"/>
              </a:rPr>
              <a:t>1,6 </a:t>
            </a:r>
            <a:r>
              <a:rPr lang="en-US" sz="1600" dirty="0">
                <a:latin typeface="Century Gothic" panose="020B0502020202020204" pitchFamily="34" charset="0"/>
              </a:rPr>
              <a:t> + x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/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43582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92E381-7230-406B-9B76-2D887C2F2783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0D7E3D-AF9A-475A-B980-7B00226E0B8C}"/>
              </a:ext>
            </a:extLst>
          </p:cNvPr>
          <p:cNvSpPr/>
          <p:nvPr/>
        </p:nvSpPr>
        <p:spPr>
          <a:xfrm>
            <a:off x="5853332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88FE3-B712-40C0-B0E2-FF9723E67C36}"/>
              </a:ext>
            </a:extLst>
          </p:cNvPr>
          <p:cNvSpPr/>
          <p:nvPr/>
        </p:nvSpPr>
        <p:spPr>
          <a:xfrm>
            <a:off x="6691532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E21CFE-E804-42F2-A235-95DF63F64B17}"/>
              </a:ext>
            </a:extLst>
          </p:cNvPr>
          <p:cNvSpPr/>
          <p:nvPr/>
        </p:nvSpPr>
        <p:spPr>
          <a:xfrm>
            <a:off x="6705600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19346601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(exit) = S</a:t>
            </a:r>
            <a:r>
              <a:rPr lang="en-US" sz="1600" baseline="-25000" dirty="0">
                <a:latin typeface="Century Gothic" panose="020B0502020202020204" pitchFamily="34" charset="0"/>
              </a:rPr>
              <a:t>1,6 </a:t>
            </a:r>
            <a:r>
              <a:rPr lang="en-US" sz="1600" dirty="0">
                <a:latin typeface="Century Gothic" panose="020B0502020202020204" pitchFamily="34" charset="0"/>
              </a:rPr>
              <a:t> + x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35 + </a:t>
            </a: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3</a:t>
            </a:r>
            <a:r>
              <a:rPr lang="en-US" sz="1600" dirty="0">
                <a:latin typeface="Century Gothic" panose="020B0502020202020204" pitchFamily="34" charset="0"/>
              </a:rPr>
              <a:t> = 38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/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86912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92E381-7230-406B-9B76-2D887C2F2783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0D7E3D-AF9A-475A-B980-7B00226E0B8C}"/>
              </a:ext>
            </a:extLst>
          </p:cNvPr>
          <p:cNvSpPr/>
          <p:nvPr/>
        </p:nvSpPr>
        <p:spPr>
          <a:xfrm>
            <a:off x="5853332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88FE3-B712-40C0-B0E2-FF9723E67C36}"/>
              </a:ext>
            </a:extLst>
          </p:cNvPr>
          <p:cNvSpPr/>
          <p:nvPr/>
        </p:nvSpPr>
        <p:spPr>
          <a:xfrm>
            <a:off x="6691532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E21CFE-E804-42F2-A235-95DF63F64B17}"/>
              </a:ext>
            </a:extLst>
          </p:cNvPr>
          <p:cNvSpPr/>
          <p:nvPr/>
        </p:nvSpPr>
        <p:spPr>
          <a:xfrm>
            <a:off x="6705600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92C8B8C-E27C-4B94-BA71-191CF747C6B2}"/>
              </a:ext>
            </a:extLst>
          </p:cNvPr>
          <p:cNvSpPr/>
          <p:nvPr/>
        </p:nvSpPr>
        <p:spPr>
          <a:xfrm>
            <a:off x="7377332" y="1848728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452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(exit) = S</a:t>
            </a:r>
            <a:r>
              <a:rPr lang="en-US" sz="1600" baseline="-25000" dirty="0">
                <a:latin typeface="Century Gothic" panose="020B0502020202020204" pitchFamily="34" charset="0"/>
              </a:rPr>
              <a:t>1,6 </a:t>
            </a:r>
            <a:r>
              <a:rPr lang="en-US" sz="1600" dirty="0">
                <a:latin typeface="Century Gothic" panose="020B0502020202020204" pitchFamily="34" charset="0"/>
              </a:rPr>
              <a:t> + x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35 + </a:t>
            </a: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3</a:t>
            </a:r>
            <a:r>
              <a:rPr lang="en-US" sz="1600" dirty="0">
                <a:latin typeface="Century Gothic" panose="020B0502020202020204" pitchFamily="34" charset="0"/>
              </a:rPr>
              <a:t> = 38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 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(exit) = S</a:t>
            </a:r>
            <a:r>
              <a:rPr lang="en-US" sz="1600" baseline="-25000" dirty="0">
                <a:latin typeface="Century Gothic" panose="020B0502020202020204" pitchFamily="34" charset="0"/>
              </a:rPr>
              <a:t>2,6 </a:t>
            </a:r>
            <a:r>
              <a:rPr lang="en-US" sz="1600" dirty="0">
                <a:latin typeface="Century Gothic" panose="020B0502020202020204" pitchFamily="34" charset="0"/>
              </a:rPr>
              <a:t> + x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37 + </a:t>
            </a: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 = 39</a:t>
            </a: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/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150107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92E381-7230-406B-9B76-2D887C2F2783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0D7E3D-AF9A-475A-B980-7B00226E0B8C}"/>
              </a:ext>
            </a:extLst>
          </p:cNvPr>
          <p:cNvSpPr/>
          <p:nvPr/>
        </p:nvSpPr>
        <p:spPr>
          <a:xfrm>
            <a:off x="5853332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88FE3-B712-40C0-B0E2-FF9723E67C36}"/>
              </a:ext>
            </a:extLst>
          </p:cNvPr>
          <p:cNvSpPr/>
          <p:nvPr/>
        </p:nvSpPr>
        <p:spPr>
          <a:xfrm>
            <a:off x="6691532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E21CFE-E804-42F2-A235-95DF63F64B17}"/>
              </a:ext>
            </a:extLst>
          </p:cNvPr>
          <p:cNvSpPr/>
          <p:nvPr/>
        </p:nvSpPr>
        <p:spPr>
          <a:xfrm>
            <a:off x="6705600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92C8B8C-E27C-4B94-BA71-191CF747C6B2}"/>
              </a:ext>
            </a:extLst>
          </p:cNvPr>
          <p:cNvSpPr/>
          <p:nvPr/>
        </p:nvSpPr>
        <p:spPr>
          <a:xfrm>
            <a:off x="7377332" y="3019864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388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(exit) = S</a:t>
            </a:r>
            <a:r>
              <a:rPr lang="en-US" sz="1600" baseline="-25000" dirty="0">
                <a:latin typeface="Century Gothic" panose="020B0502020202020204" pitchFamily="34" charset="0"/>
              </a:rPr>
              <a:t>1,6 </a:t>
            </a:r>
            <a:r>
              <a:rPr lang="en-US" sz="1600" dirty="0">
                <a:latin typeface="Century Gothic" panose="020B0502020202020204" pitchFamily="34" charset="0"/>
              </a:rPr>
              <a:t> + x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35 + </a:t>
            </a: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3</a:t>
            </a:r>
            <a:r>
              <a:rPr lang="en-US" sz="1600" dirty="0">
                <a:latin typeface="Century Gothic" panose="020B0502020202020204" pitchFamily="34" charset="0"/>
              </a:rPr>
              <a:t> = 38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 	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(exit) = S</a:t>
            </a:r>
            <a:r>
              <a:rPr lang="en-US" sz="1600" baseline="-25000" dirty="0">
                <a:latin typeface="Century Gothic" panose="020B0502020202020204" pitchFamily="34" charset="0"/>
              </a:rPr>
              <a:t>2,6 </a:t>
            </a:r>
            <a:r>
              <a:rPr lang="en-US" sz="1600" dirty="0">
                <a:latin typeface="Century Gothic" panose="020B0502020202020204" pitchFamily="34" charset="0"/>
              </a:rPr>
              <a:t> + x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37 + </a:t>
            </a: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 = 39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</a:t>
            </a:r>
            <a:r>
              <a:rPr lang="en-US" sz="1600" b="1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30000" dirty="0">
                <a:latin typeface="Century Gothic" panose="020B0502020202020204" pitchFamily="34" charset="0"/>
              </a:rPr>
              <a:t>*</a:t>
            </a:r>
            <a:r>
              <a:rPr lang="en-US" sz="1600" dirty="0">
                <a:latin typeface="Century Gothic" panose="020B0502020202020204" pitchFamily="34" charset="0"/>
              </a:rPr>
              <a:t>(exit) = min( 38, 39 ) = </a:t>
            </a:r>
            <a:r>
              <a:rPr lang="en-US" sz="1600" b="1" dirty="0">
                <a:latin typeface="Century Gothic" panose="020B0502020202020204" pitchFamily="34" charset="0"/>
              </a:rPr>
              <a:t>38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/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199751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92E381-7230-406B-9B76-2D887C2F2783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0D7E3D-AF9A-475A-B980-7B00226E0B8C}"/>
              </a:ext>
            </a:extLst>
          </p:cNvPr>
          <p:cNvSpPr/>
          <p:nvPr/>
        </p:nvSpPr>
        <p:spPr>
          <a:xfrm>
            <a:off x="5853332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88FE3-B712-40C0-B0E2-FF9723E67C36}"/>
              </a:ext>
            </a:extLst>
          </p:cNvPr>
          <p:cNvSpPr/>
          <p:nvPr/>
        </p:nvSpPr>
        <p:spPr>
          <a:xfrm>
            <a:off x="6691532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E21CFE-E804-42F2-A235-95DF63F64B17}"/>
              </a:ext>
            </a:extLst>
          </p:cNvPr>
          <p:cNvSpPr/>
          <p:nvPr/>
        </p:nvSpPr>
        <p:spPr>
          <a:xfrm>
            <a:off x="6705600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92C8B8C-E27C-4B94-BA71-191CF747C6B2}"/>
              </a:ext>
            </a:extLst>
          </p:cNvPr>
          <p:cNvSpPr/>
          <p:nvPr/>
        </p:nvSpPr>
        <p:spPr>
          <a:xfrm>
            <a:off x="7377332" y="3019864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B109B1-81E4-46A5-A8D4-0A5B6F60E762}"/>
              </a:ext>
            </a:extLst>
          </p:cNvPr>
          <p:cNvSpPr/>
          <p:nvPr/>
        </p:nvSpPr>
        <p:spPr>
          <a:xfrm>
            <a:off x="8286088" y="5026800"/>
            <a:ext cx="843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 f</a:t>
            </a:r>
            <a:r>
              <a:rPr lang="en-US" sz="1600" b="1" baseline="30000" dirty="0">
                <a:latin typeface="Century Gothic" panose="020B0502020202020204" pitchFamily="34" charset="0"/>
              </a:rPr>
              <a:t>*</a:t>
            </a:r>
            <a:r>
              <a:rPr lang="en-US" sz="1600" b="1" dirty="0">
                <a:latin typeface="Century Gothic" panose="020B0502020202020204" pitchFamily="34" charset="0"/>
              </a:rPr>
              <a:t> = 38</a:t>
            </a:r>
            <a:endParaRPr lang="en-US" sz="16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238281-1E50-49B8-ABC8-5BA83EFB27BB}"/>
              </a:ext>
            </a:extLst>
          </p:cNvPr>
          <p:cNvSpPr/>
          <p:nvPr/>
        </p:nvSpPr>
        <p:spPr>
          <a:xfrm>
            <a:off x="8269456" y="6110310"/>
            <a:ext cx="843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 l</a:t>
            </a:r>
            <a:r>
              <a:rPr lang="en-US" sz="1600" b="1" baseline="30000" dirty="0">
                <a:latin typeface="Century Gothic" panose="020B0502020202020204" pitchFamily="34" charset="0"/>
              </a:rPr>
              <a:t>*</a:t>
            </a:r>
            <a:r>
              <a:rPr lang="en-US" sz="1600" b="1" dirty="0">
                <a:latin typeface="Century Gothic" panose="020B0502020202020204" pitchFamily="34" charset="0"/>
              </a:rPr>
              <a:t> = 1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57364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/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45424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92E381-7230-406B-9B76-2D887C2F2783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0D7E3D-AF9A-475A-B980-7B00226E0B8C}"/>
              </a:ext>
            </a:extLst>
          </p:cNvPr>
          <p:cNvSpPr/>
          <p:nvPr/>
        </p:nvSpPr>
        <p:spPr>
          <a:xfrm>
            <a:off x="5853332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88FE3-B712-40C0-B0E2-FF9723E67C36}"/>
              </a:ext>
            </a:extLst>
          </p:cNvPr>
          <p:cNvSpPr/>
          <p:nvPr/>
        </p:nvSpPr>
        <p:spPr>
          <a:xfrm>
            <a:off x="6691532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E21CFE-E804-42F2-A235-95DF63F64B17}"/>
              </a:ext>
            </a:extLst>
          </p:cNvPr>
          <p:cNvSpPr/>
          <p:nvPr/>
        </p:nvSpPr>
        <p:spPr>
          <a:xfrm>
            <a:off x="6705600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B109B1-81E4-46A5-A8D4-0A5B6F60E762}"/>
              </a:ext>
            </a:extLst>
          </p:cNvPr>
          <p:cNvSpPr/>
          <p:nvPr/>
        </p:nvSpPr>
        <p:spPr>
          <a:xfrm>
            <a:off x="8286088" y="5026800"/>
            <a:ext cx="843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 f</a:t>
            </a:r>
            <a:r>
              <a:rPr lang="en-US" sz="1600" b="1" baseline="30000" dirty="0">
                <a:latin typeface="Century Gothic" panose="020B0502020202020204" pitchFamily="34" charset="0"/>
              </a:rPr>
              <a:t>*</a:t>
            </a:r>
            <a:r>
              <a:rPr lang="en-US" sz="1600" b="1" dirty="0">
                <a:latin typeface="Century Gothic" panose="020B0502020202020204" pitchFamily="34" charset="0"/>
              </a:rPr>
              <a:t> = 38</a:t>
            </a:r>
            <a:endParaRPr lang="en-US" sz="16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238281-1E50-49B8-ABC8-5BA83EFB27BB}"/>
              </a:ext>
            </a:extLst>
          </p:cNvPr>
          <p:cNvSpPr/>
          <p:nvPr/>
        </p:nvSpPr>
        <p:spPr>
          <a:xfrm>
            <a:off x="8269456" y="6110310"/>
            <a:ext cx="843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 l</a:t>
            </a:r>
            <a:r>
              <a:rPr lang="en-US" sz="1600" b="1" baseline="30000" dirty="0">
                <a:latin typeface="Century Gothic" panose="020B0502020202020204" pitchFamily="34" charset="0"/>
              </a:rPr>
              <a:t>*</a:t>
            </a:r>
            <a:r>
              <a:rPr lang="en-US" sz="1600" b="1" dirty="0">
                <a:latin typeface="Century Gothic" panose="020B0502020202020204" pitchFamily="34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1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1F52C8-6AC0-410C-909D-388FAC8B72B1}"/>
              </a:ext>
            </a:extLst>
          </p:cNvPr>
          <p:cNvCxnSpPr>
            <a:cxnSpLocks/>
          </p:cNvCxnSpPr>
          <p:nvPr/>
        </p:nvCxnSpPr>
        <p:spPr>
          <a:xfrm>
            <a:off x="7224932" y="1790700"/>
            <a:ext cx="928468" cy="876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3972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/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329704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92E381-7230-406B-9B76-2D887C2F2783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0D7E3D-AF9A-475A-B980-7B00226E0B8C}"/>
              </a:ext>
            </a:extLst>
          </p:cNvPr>
          <p:cNvSpPr/>
          <p:nvPr/>
        </p:nvSpPr>
        <p:spPr>
          <a:xfrm>
            <a:off x="5853332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88FE3-B712-40C0-B0E2-FF9723E67C36}"/>
              </a:ext>
            </a:extLst>
          </p:cNvPr>
          <p:cNvSpPr/>
          <p:nvPr/>
        </p:nvSpPr>
        <p:spPr>
          <a:xfrm>
            <a:off x="6691532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E21CFE-E804-42F2-A235-95DF63F64B17}"/>
              </a:ext>
            </a:extLst>
          </p:cNvPr>
          <p:cNvSpPr/>
          <p:nvPr/>
        </p:nvSpPr>
        <p:spPr>
          <a:xfrm>
            <a:off x="6705600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B109B1-81E4-46A5-A8D4-0A5B6F60E762}"/>
              </a:ext>
            </a:extLst>
          </p:cNvPr>
          <p:cNvSpPr/>
          <p:nvPr/>
        </p:nvSpPr>
        <p:spPr>
          <a:xfrm>
            <a:off x="8286088" y="5026800"/>
            <a:ext cx="843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 f</a:t>
            </a:r>
            <a:r>
              <a:rPr lang="en-US" sz="1600" b="1" baseline="30000" dirty="0">
                <a:latin typeface="Century Gothic" panose="020B0502020202020204" pitchFamily="34" charset="0"/>
              </a:rPr>
              <a:t>*</a:t>
            </a:r>
            <a:r>
              <a:rPr lang="en-US" sz="1600" b="1" dirty="0">
                <a:latin typeface="Century Gothic" panose="020B0502020202020204" pitchFamily="34" charset="0"/>
              </a:rPr>
              <a:t> = 38</a:t>
            </a:r>
            <a:endParaRPr lang="en-US" sz="16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238281-1E50-49B8-ABC8-5BA83EFB27BB}"/>
              </a:ext>
            </a:extLst>
          </p:cNvPr>
          <p:cNvSpPr/>
          <p:nvPr/>
        </p:nvSpPr>
        <p:spPr>
          <a:xfrm>
            <a:off x="8269456" y="6110310"/>
            <a:ext cx="843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 l</a:t>
            </a:r>
            <a:r>
              <a:rPr lang="en-US" sz="1600" b="1" baseline="30000" dirty="0">
                <a:latin typeface="Century Gothic" panose="020B0502020202020204" pitchFamily="34" charset="0"/>
              </a:rPr>
              <a:t>*</a:t>
            </a:r>
            <a:r>
              <a:rPr lang="en-US" sz="1600" b="1" dirty="0">
                <a:latin typeface="Century Gothic" panose="020B0502020202020204" pitchFamily="34" charset="0"/>
              </a:rPr>
              <a:t> = </a:t>
            </a:r>
            <a:r>
              <a:rPr lang="en-US" sz="1600" dirty="0">
                <a:latin typeface="Century Gothic" panose="020B0502020202020204" pitchFamily="34" charset="0"/>
              </a:rPr>
              <a:t>1</a:t>
            </a:r>
            <a:endParaRPr lang="en-US" sz="16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10AE6F-BD38-42DE-8CF0-80BCAA0AF6E2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120032" y="2057400"/>
            <a:ext cx="838200" cy="13856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5E49DC-522C-4ADB-B42C-9236EC4582BD}"/>
              </a:ext>
            </a:extLst>
          </p:cNvPr>
          <p:cNvCxnSpPr>
            <a:cxnSpLocks/>
          </p:cNvCxnSpPr>
          <p:nvPr/>
        </p:nvCxnSpPr>
        <p:spPr>
          <a:xfrm>
            <a:off x="7224932" y="1790700"/>
            <a:ext cx="928468" cy="876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1859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/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08450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92E381-7230-406B-9B76-2D887C2F2783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0D7E3D-AF9A-475A-B980-7B00226E0B8C}"/>
              </a:ext>
            </a:extLst>
          </p:cNvPr>
          <p:cNvSpPr/>
          <p:nvPr/>
        </p:nvSpPr>
        <p:spPr>
          <a:xfrm>
            <a:off x="5853332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88FE3-B712-40C0-B0E2-FF9723E67C36}"/>
              </a:ext>
            </a:extLst>
          </p:cNvPr>
          <p:cNvSpPr/>
          <p:nvPr/>
        </p:nvSpPr>
        <p:spPr>
          <a:xfrm>
            <a:off x="6691532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E21CFE-E804-42F2-A235-95DF63F64B17}"/>
              </a:ext>
            </a:extLst>
          </p:cNvPr>
          <p:cNvSpPr/>
          <p:nvPr/>
        </p:nvSpPr>
        <p:spPr>
          <a:xfrm>
            <a:off x="6705600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B109B1-81E4-46A5-A8D4-0A5B6F60E762}"/>
              </a:ext>
            </a:extLst>
          </p:cNvPr>
          <p:cNvSpPr/>
          <p:nvPr/>
        </p:nvSpPr>
        <p:spPr>
          <a:xfrm>
            <a:off x="8286088" y="5026800"/>
            <a:ext cx="843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 f</a:t>
            </a:r>
            <a:r>
              <a:rPr lang="en-US" sz="1600" b="1" baseline="30000" dirty="0">
                <a:latin typeface="Century Gothic" panose="020B0502020202020204" pitchFamily="34" charset="0"/>
              </a:rPr>
              <a:t>*</a:t>
            </a:r>
            <a:r>
              <a:rPr lang="en-US" sz="1600" b="1" dirty="0">
                <a:latin typeface="Century Gothic" panose="020B0502020202020204" pitchFamily="34" charset="0"/>
              </a:rPr>
              <a:t> = 38</a:t>
            </a:r>
            <a:endParaRPr lang="en-US" sz="16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238281-1E50-49B8-ABC8-5BA83EFB27BB}"/>
              </a:ext>
            </a:extLst>
          </p:cNvPr>
          <p:cNvSpPr/>
          <p:nvPr/>
        </p:nvSpPr>
        <p:spPr>
          <a:xfrm>
            <a:off x="8269456" y="6110310"/>
            <a:ext cx="843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 l</a:t>
            </a:r>
            <a:r>
              <a:rPr lang="en-US" sz="1600" b="1" baseline="30000" dirty="0">
                <a:latin typeface="Century Gothic" panose="020B0502020202020204" pitchFamily="34" charset="0"/>
              </a:rPr>
              <a:t>*</a:t>
            </a:r>
            <a:r>
              <a:rPr lang="en-US" sz="1600" b="1" dirty="0">
                <a:latin typeface="Century Gothic" panose="020B0502020202020204" pitchFamily="34" charset="0"/>
              </a:rPr>
              <a:t> = </a:t>
            </a:r>
            <a:r>
              <a:rPr lang="en-US" sz="1600" dirty="0">
                <a:latin typeface="Century Gothic" panose="020B0502020202020204" pitchFamily="34" charset="0"/>
              </a:rPr>
              <a:t>1</a:t>
            </a:r>
            <a:endParaRPr lang="en-US" sz="16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10AE6F-BD38-42DE-8CF0-80BCAA0AF6E2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120032" y="2057400"/>
            <a:ext cx="838200" cy="13856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D68BED-299E-4A68-84BA-1B1DEB7D1004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562600" y="3709768"/>
            <a:ext cx="29073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54F880-0420-45C7-8316-8203E41D4240}"/>
              </a:ext>
            </a:extLst>
          </p:cNvPr>
          <p:cNvCxnSpPr>
            <a:cxnSpLocks/>
          </p:cNvCxnSpPr>
          <p:nvPr/>
        </p:nvCxnSpPr>
        <p:spPr>
          <a:xfrm>
            <a:off x="7224932" y="1790700"/>
            <a:ext cx="928468" cy="876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264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/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104264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92E381-7230-406B-9B76-2D887C2F2783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0D7E3D-AF9A-475A-B980-7B00226E0B8C}"/>
              </a:ext>
            </a:extLst>
          </p:cNvPr>
          <p:cNvSpPr/>
          <p:nvPr/>
        </p:nvSpPr>
        <p:spPr>
          <a:xfrm>
            <a:off x="5853332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88FE3-B712-40C0-B0E2-FF9723E67C36}"/>
              </a:ext>
            </a:extLst>
          </p:cNvPr>
          <p:cNvSpPr/>
          <p:nvPr/>
        </p:nvSpPr>
        <p:spPr>
          <a:xfrm>
            <a:off x="6691532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E21CFE-E804-42F2-A235-95DF63F64B17}"/>
              </a:ext>
            </a:extLst>
          </p:cNvPr>
          <p:cNvSpPr/>
          <p:nvPr/>
        </p:nvSpPr>
        <p:spPr>
          <a:xfrm>
            <a:off x="6705600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B109B1-81E4-46A5-A8D4-0A5B6F60E762}"/>
              </a:ext>
            </a:extLst>
          </p:cNvPr>
          <p:cNvSpPr/>
          <p:nvPr/>
        </p:nvSpPr>
        <p:spPr>
          <a:xfrm>
            <a:off x="8286088" y="5026800"/>
            <a:ext cx="843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 f</a:t>
            </a:r>
            <a:r>
              <a:rPr lang="en-US" sz="1600" b="1" baseline="30000" dirty="0">
                <a:latin typeface="Century Gothic" panose="020B0502020202020204" pitchFamily="34" charset="0"/>
              </a:rPr>
              <a:t>*</a:t>
            </a:r>
            <a:r>
              <a:rPr lang="en-US" sz="1600" b="1" dirty="0">
                <a:latin typeface="Century Gothic" panose="020B0502020202020204" pitchFamily="34" charset="0"/>
              </a:rPr>
              <a:t> = 38</a:t>
            </a:r>
            <a:endParaRPr lang="en-US" sz="16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238281-1E50-49B8-ABC8-5BA83EFB27BB}"/>
              </a:ext>
            </a:extLst>
          </p:cNvPr>
          <p:cNvSpPr/>
          <p:nvPr/>
        </p:nvSpPr>
        <p:spPr>
          <a:xfrm>
            <a:off x="8269456" y="6110310"/>
            <a:ext cx="843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 l</a:t>
            </a:r>
            <a:r>
              <a:rPr lang="en-US" sz="1600" b="1" baseline="30000" dirty="0">
                <a:latin typeface="Century Gothic" panose="020B0502020202020204" pitchFamily="34" charset="0"/>
              </a:rPr>
              <a:t>*</a:t>
            </a:r>
            <a:r>
              <a:rPr lang="en-US" sz="1600" b="1" dirty="0">
                <a:latin typeface="Century Gothic" panose="020B0502020202020204" pitchFamily="34" charset="0"/>
              </a:rPr>
              <a:t> = </a:t>
            </a:r>
            <a:r>
              <a:rPr lang="en-US" sz="1600" dirty="0">
                <a:latin typeface="Century Gothic" panose="020B0502020202020204" pitchFamily="34" charset="0"/>
              </a:rPr>
              <a:t>1</a:t>
            </a:r>
            <a:endParaRPr lang="en-US" sz="16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10AE6F-BD38-42DE-8CF0-80BCAA0AF6E2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120032" y="2057400"/>
            <a:ext cx="838200" cy="13856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466323-2C09-4AA4-BF9F-8C1E1B25058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419600" y="2085536"/>
            <a:ext cx="862232" cy="13434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C6686F-EE49-49D4-AF9C-B954ACD8E79D}"/>
              </a:ext>
            </a:extLst>
          </p:cNvPr>
          <p:cNvCxnSpPr>
            <a:cxnSpLocks/>
          </p:cNvCxnSpPr>
          <p:nvPr/>
        </p:nvCxnSpPr>
        <p:spPr>
          <a:xfrm>
            <a:off x="7224932" y="1790700"/>
            <a:ext cx="928468" cy="876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0DB789-FF2D-4B81-A1EB-D5A1911AE2B8}"/>
              </a:ext>
            </a:extLst>
          </p:cNvPr>
          <p:cNvCxnSpPr>
            <a:cxnSpLocks/>
          </p:cNvCxnSpPr>
          <p:nvPr/>
        </p:nvCxnSpPr>
        <p:spPr>
          <a:xfrm>
            <a:off x="5562600" y="3709768"/>
            <a:ext cx="29073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558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/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230256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92E381-7230-406B-9B76-2D887C2F2783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0D7E3D-AF9A-475A-B980-7B00226E0B8C}"/>
              </a:ext>
            </a:extLst>
          </p:cNvPr>
          <p:cNvSpPr/>
          <p:nvPr/>
        </p:nvSpPr>
        <p:spPr>
          <a:xfrm>
            <a:off x="5853332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88FE3-B712-40C0-B0E2-FF9723E67C36}"/>
              </a:ext>
            </a:extLst>
          </p:cNvPr>
          <p:cNvSpPr/>
          <p:nvPr/>
        </p:nvSpPr>
        <p:spPr>
          <a:xfrm>
            <a:off x="6691532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E21CFE-E804-42F2-A235-95DF63F64B17}"/>
              </a:ext>
            </a:extLst>
          </p:cNvPr>
          <p:cNvSpPr/>
          <p:nvPr/>
        </p:nvSpPr>
        <p:spPr>
          <a:xfrm>
            <a:off x="6705600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B109B1-81E4-46A5-A8D4-0A5B6F60E762}"/>
              </a:ext>
            </a:extLst>
          </p:cNvPr>
          <p:cNvSpPr/>
          <p:nvPr/>
        </p:nvSpPr>
        <p:spPr>
          <a:xfrm>
            <a:off x="8286088" y="5026800"/>
            <a:ext cx="843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 f</a:t>
            </a:r>
            <a:r>
              <a:rPr lang="en-US" sz="1600" b="1" baseline="30000" dirty="0">
                <a:latin typeface="Century Gothic" panose="020B0502020202020204" pitchFamily="34" charset="0"/>
              </a:rPr>
              <a:t>*</a:t>
            </a:r>
            <a:r>
              <a:rPr lang="en-US" sz="1600" b="1" dirty="0">
                <a:latin typeface="Century Gothic" panose="020B0502020202020204" pitchFamily="34" charset="0"/>
              </a:rPr>
              <a:t> = 38</a:t>
            </a:r>
            <a:endParaRPr lang="en-US" sz="16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238281-1E50-49B8-ABC8-5BA83EFB27BB}"/>
              </a:ext>
            </a:extLst>
          </p:cNvPr>
          <p:cNvSpPr/>
          <p:nvPr/>
        </p:nvSpPr>
        <p:spPr>
          <a:xfrm>
            <a:off x="8269456" y="6110310"/>
            <a:ext cx="843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 l</a:t>
            </a:r>
            <a:r>
              <a:rPr lang="en-US" sz="1600" b="1" baseline="30000" dirty="0">
                <a:latin typeface="Century Gothic" panose="020B0502020202020204" pitchFamily="34" charset="0"/>
              </a:rPr>
              <a:t>*</a:t>
            </a:r>
            <a:r>
              <a:rPr lang="en-US" sz="1600" b="1" dirty="0">
                <a:latin typeface="Century Gothic" panose="020B0502020202020204" pitchFamily="34" charset="0"/>
              </a:rPr>
              <a:t> = </a:t>
            </a:r>
            <a:r>
              <a:rPr lang="en-US" sz="1600" dirty="0">
                <a:latin typeface="Century Gothic" panose="020B0502020202020204" pitchFamily="34" charset="0"/>
              </a:rPr>
              <a:t>1</a:t>
            </a:r>
            <a:endParaRPr lang="en-US" sz="16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10AE6F-BD38-42DE-8CF0-80BCAA0AF6E2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120032" y="2057400"/>
            <a:ext cx="838200" cy="13856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A9000C-23FE-4171-9598-A4029864ECDE}"/>
              </a:ext>
            </a:extLst>
          </p:cNvPr>
          <p:cNvCxnSpPr>
            <a:cxnSpLocks/>
          </p:cNvCxnSpPr>
          <p:nvPr/>
        </p:nvCxnSpPr>
        <p:spPr>
          <a:xfrm flipV="1">
            <a:off x="3352800" y="2085537"/>
            <a:ext cx="914400" cy="13434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E097DC-A144-4BEE-BAF3-F9F444DC2852}"/>
              </a:ext>
            </a:extLst>
          </p:cNvPr>
          <p:cNvCxnSpPr>
            <a:cxnSpLocks/>
          </p:cNvCxnSpPr>
          <p:nvPr/>
        </p:nvCxnSpPr>
        <p:spPr>
          <a:xfrm>
            <a:off x="7224932" y="1790700"/>
            <a:ext cx="928468" cy="876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35F84A-D53E-402D-A98D-9341C6B3E0CA}"/>
              </a:ext>
            </a:extLst>
          </p:cNvPr>
          <p:cNvCxnSpPr>
            <a:cxnSpLocks/>
          </p:cNvCxnSpPr>
          <p:nvPr/>
        </p:nvCxnSpPr>
        <p:spPr>
          <a:xfrm>
            <a:off x="4419600" y="2085536"/>
            <a:ext cx="862232" cy="13434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CD89E6-8536-44E5-B97F-6A7019F6980B}"/>
              </a:ext>
            </a:extLst>
          </p:cNvPr>
          <p:cNvCxnSpPr>
            <a:cxnSpLocks/>
          </p:cNvCxnSpPr>
          <p:nvPr/>
        </p:nvCxnSpPr>
        <p:spPr>
          <a:xfrm>
            <a:off x="5562600" y="3709768"/>
            <a:ext cx="29073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499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/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681716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92E381-7230-406B-9B76-2D887C2F2783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0D7E3D-AF9A-475A-B980-7B00226E0B8C}"/>
              </a:ext>
            </a:extLst>
          </p:cNvPr>
          <p:cNvSpPr/>
          <p:nvPr/>
        </p:nvSpPr>
        <p:spPr>
          <a:xfrm>
            <a:off x="5853332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88FE3-B712-40C0-B0E2-FF9723E67C36}"/>
              </a:ext>
            </a:extLst>
          </p:cNvPr>
          <p:cNvSpPr/>
          <p:nvPr/>
        </p:nvSpPr>
        <p:spPr>
          <a:xfrm>
            <a:off x="6691532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E21CFE-E804-42F2-A235-95DF63F64B17}"/>
              </a:ext>
            </a:extLst>
          </p:cNvPr>
          <p:cNvSpPr/>
          <p:nvPr/>
        </p:nvSpPr>
        <p:spPr>
          <a:xfrm>
            <a:off x="6705600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B109B1-81E4-46A5-A8D4-0A5B6F60E762}"/>
              </a:ext>
            </a:extLst>
          </p:cNvPr>
          <p:cNvSpPr/>
          <p:nvPr/>
        </p:nvSpPr>
        <p:spPr>
          <a:xfrm>
            <a:off x="8286088" y="5026800"/>
            <a:ext cx="843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 f</a:t>
            </a:r>
            <a:r>
              <a:rPr lang="en-US" sz="1600" b="1" baseline="30000" dirty="0">
                <a:latin typeface="Century Gothic" panose="020B0502020202020204" pitchFamily="34" charset="0"/>
              </a:rPr>
              <a:t>*</a:t>
            </a:r>
            <a:r>
              <a:rPr lang="en-US" sz="1600" b="1" dirty="0">
                <a:latin typeface="Century Gothic" panose="020B0502020202020204" pitchFamily="34" charset="0"/>
              </a:rPr>
              <a:t> = 38</a:t>
            </a:r>
            <a:endParaRPr lang="en-US" sz="16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238281-1E50-49B8-ABC8-5BA83EFB27BB}"/>
              </a:ext>
            </a:extLst>
          </p:cNvPr>
          <p:cNvSpPr/>
          <p:nvPr/>
        </p:nvSpPr>
        <p:spPr>
          <a:xfrm>
            <a:off x="8269456" y="6110310"/>
            <a:ext cx="843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 l</a:t>
            </a:r>
            <a:r>
              <a:rPr lang="en-US" sz="1600" b="1" baseline="30000" dirty="0">
                <a:latin typeface="Century Gothic" panose="020B0502020202020204" pitchFamily="34" charset="0"/>
              </a:rPr>
              <a:t>*</a:t>
            </a:r>
            <a:r>
              <a:rPr lang="en-US" sz="1600" b="1" dirty="0">
                <a:latin typeface="Century Gothic" panose="020B0502020202020204" pitchFamily="34" charset="0"/>
              </a:rPr>
              <a:t> = </a:t>
            </a:r>
            <a:r>
              <a:rPr lang="en-US" sz="1600" dirty="0">
                <a:latin typeface="Century Gothic" panose="020B0502020202020204" pitchFamily="34" charset="0"/>
              </a:rPr>
              <a:t>1</a:t>
            </a:r>
            <a:endParaRPr lang="en-US" sz="16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10AE6F-BD38-42DE-8CF0-80BCAA0AF6E2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120032" y="2057400"/>
            <a:ext cx="838200" cy="13856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A9000C-23FE-4171-9598-A4029864ECDE}"/>
              </a:ext>
            </a:extLst>
          </p:cNvPr>
          <p:cNvCxnSpPr>
            <a:cxnSpLocks/>
          </p:cNvCxnSpPr>
          <p:nvPr/>
        </p:nvCxnSpPr>
        <p:spPr>
          <a:xfrm flipV="1">
            <a:off x="3352800" y="2085537"/>
            <a:ext cx="914400" cy="13434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E097DC-A144-4BEE-BAF3-F9F444DC2852}"/>
              </a:ext>
            </a:extLst>
          </p:cNvPr>
          <p:cNvCxnSpPr>
            <a:cxnSpLocks/>
          </p:cNvCxnSpPr>
          <p:nvPr/>
        </p:nvCxnSpPr>
        <p:spPr>
          <a:xfrm>
            <a:off x="7224932" y="1790700"/>
            <a:ext cx="928468" cy="876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35F84A-D53E-402D-A98D-9341C6B3E0CA}"/>
              </a:ext>
            </a:extLst>
          </p:cNvPr>
          <p:cNvCxnSpPr>
            <a:cxnSpLocks/>
          </p:cNvCxnSpPr>
          <p:nvPr/>
        </p:nvCxnSpPr>
        <p:spPr>
          <a:xfrm>
            <a:off x="4419600" y="2085536"/>
            <a:ext cx="862232" cy="13434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CD89E6-8536-44E5-B97F-6A7019F6980B}"/>
              </a:ext>
            </a:extLst>
          </p:cNvPr>
          <p:cNvCxnSpPr>
            <a:cxnSpLocks/>
          </p:cNvCxnSpPr>
          <p:nvPr/>
        </p:nvCxnSpPr>
        <p:spPr>
          <a:xfrm>
            <a:off x="5562600" y="3709768"/>
            <a:ext cx="29073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27E30C-8EA1-45AA-8924-C42CAD6595A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438400" y="2085536"/>
            <a:ext cx="834096" cy="13434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4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b="1" i="1" dirty="0">
                <a:latin typeface="Century Gothic" panose="020B0502020202020204" pitchFamily="34" charset="0"/>
              </a:rPr>
              <a:t>Recursive Relations: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If we look at the problem statement, it quickly boils down to the below observations:</a:t>
            </a:r>
          </a:p>
          <a:p>
            <a:pPr algn="just" fontAlgn="base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The car chassis at station S</a:t>
            </a:r>
            <a:r>
              <a:rPr lang="en-US" sz="1600" baseline="-25000" dirty="0">
                <a:latin typeface="Century Gothic" panose="020B0502020202020204" pitchFamily="34" charset="0"/>
              </a:rPr>
              <a:t>1, j</a:t>
            </a:r>
            <a:r>
              <a:rPr lang="en-US" sz="1600" dirty="0">
                <a:latin typeface="Century Gothic" panose="020B0502020202020204" pitchFamily="34" charset="0"/>
              </a:rPr>
              <a:t> can come either from station S</a:t>
            </a:r>
            <a:r>
              <a:rPr lang="en-US" sz="1600" baseline="-25000" dirty="0">
                <a:latin typeface="Century Gothic" panose="020B0502020202020204" pitchFamily="34" charset="0"/>
              </a:rPr>
              <a:t>1, j – 1</a:t>
            </a:r>
            <a:r>
              <a:rPr lang="en-US" sz="1600" dirty="0">
                <a:latin typeface="Century Gothic" panose="020B0502020202020204" pitchFamily="34" charset="0"/>
              </a:rPr>
              <a:t> or station S</a:t>
            </a:r>
            <a:r>
              <a:rPr lang="en-US" sz="1600" baseline="-25000" dirty="0">
                <a:latin typeface="Century Gothic" panose="020B0502020202020204" pitchFamily="34" charset="0"/>
              </a:rPr>
              <a:t>2, j – 1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Case #1: Its previous station is S</a:t>
            </a:r>
            <a:r>
              <a:rPr lang="en-US" sz="1600" b="1" baseline="-25000" dirty="0">
                <a:latin typeface="Century Gothic" panose="020B0502020202020204" pitchFamily="34" charset="0"/>
              </a:rPr>
              <a:t>1, j – 1 </a:t>
            </a:r>
            <a:endParaRPr lang="en-US" sz="1600" b="1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The minimum time to leave station S</a:t>
            </a:r>
            <a:r>
              <a:rPr lang="en-US" sz="1600" baseline="-25000" dirty="0">
                <a:latin typeface="Century Gothic" panose="020B0502020202020204" pitchFamily="34" charset="0"/>
              </a:rPr>
              <a:t>1, j</a:t>
            </a:r>
            <a:r>
              <a:rPr lang="en-US" sz="1600" dirty="0">
                <a:latin typeface="Century Gothic" panose="020B0502020202020204" pitchFamily="34" charset="0"/>
              </a:rPr>
              <a:t> is given by:</a:t>
            </a:r>
          </a:p>
          <a:p>
            <a:pPr algn="just" fontAlgn="base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 = Minimum time taken to leave station S</a:t>
            </a:r>
            <a:r>
              <a:rPr lang="en-US" sz="1600" baseline="-25000" dirty="0">
                <a:latin typeface="Century Gothic" panose="020B0502020202020204" pitchFamily="34" charset="0"/>
              </a:rPr>
              <a:t>1, j – 1</a:t>
            </a:r>
            <a:r>
              <a:rPr lang="en-US" sz="1600" dirty="0">
                <a:latin typeface="Century Gothic" panose="020B0502020202020204" pitchFamily="34" charset="0"/>
              </a:rPr>
              <a:t> + Time spent in station S</a:t>
            </a:r>
            <a:r>
              <a:rPr lang="en-US" sz="1600" baseline="-25000" dirty="0">
                <a:latin typeface="Century Gothic" panose="020B0502020202020204" pitchFamily="34" charset="0"/>
              </a:rPr>
              <a:t>1, j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	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b="1" dirty="0">
                <a:latin typeface="Century Gothic" panose="020B0502020202020204" pitchFamily="34" charset="0"/>
              </a:rPr>
              <a:t>f</a:t>
            </a:r>
            <a:r>
              <a:rPr lang="en-US" sz="1600" b="1" baseline="-25000" dirty="0">
                <a:latin typeface="Century Gothic" panose="020B0502020202020204" pitchFamily="34" charset="0"/>
              </a:rPr>
              <a:t>1</a:t>
            </a:r>
            <a:r>
              <a:rPr lang="en-US" sz="1600" b="1" dirty="0">
                <a:latin typeface="Century Gothic" panose="020B0502020202020204" pitchFamily="34" charset="0"/>
              </a:rPr>
              <a:t>(j) = f</a:t>
            </a:r>
            <a:r>
              <a:rPr lang="en-US" sz="1600" b="1" baseline="-25000" dirty="0">
                <a:latin typeface="Century Gothic" panose="020B0502020202020204" pitchFamily="34" charset="0"/>
              </a:rPr>
              <a:t>1</a:t>
            </a:r>
            <a:r>
              <a:rPr lang="en-US" sz="1600" b="1" dirty="0">
                <a:latin typeface="Century Gothic" panose="020B0502020202020204" pitchFamily="34" charset="0"/>
              </a:rPr>
              <a:t>(j – 1) + a</a:t>
            </a:r>
            <a:r>
              <a:rPr lang="en-US" sz="1600" b="1" baseline="-25000" dirty="0">
                <a:latin typeface="Century Gothic" panose="020B0502020202020204" pitchFamily="34" charset="0"/>
              </a:rPr>
              <a:t>1, j</a:t>
            </a:r>
            <a:endParaRPr lang="en-US" sz="1600" b="1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Case #2: Its previous station is S</a:t>
            </a:r>
            <a:r>
              <a:rPr lang="en-US" sz="1600" b="1" baseline="-25000" dirty="0">
                <a:latin typeface="Century Gothic" panose="020B0502020202020204" pitchFamily="34" charset="0"/>
              </a:rPr>
              <a:t>2, j – 1</a:t>
            </a:r>
            <a:endParaRPr lang="en-US" sz="1600" b="1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The minimum time to leave station S</a:t>
            </a:r>
            <a:r>
              <a:rPr lang="en-US" sz="1600" baseline="-25000" dirty="0">
                <a:latin typeface="Century Gothic" panose="020B0502020202020204" pitchFamily="34" charset="0"/>
              </a:rPr>
              <a:t>1, j</a:t>
            </a:r>
            <a:r>
              <a:rPr lang="en-US" sz="1600" dirty="0">
                <a:latin typeface="Century Gothic" panose="020B0502020202020204" pitchFamily="34" charset="0"/>
              </a:rPr>
              <a:t> is given by:</a:t>
            </a:r>
          </a:p>
          <a:p>
            <a:pPr algn="just" fontAlgn="base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 = Minimum time taken to leave station S</a:t>
            </a:r>
            <a:r>
              <a:rPr lang="en-US" sz="1600" baseline="-25000" dirty="0">
                <a:latin typeface="Century Gothic" panose="020B0502020202020204" pitchFamily="34" charset="0"/>
              </a:rPr>
              <a:t>2, j – 1</a:t>
            </a:r>
            <a:r>
              <a:rPr lang="en-US" sz="1600" dirty="0">
                <a:latin typeface="Century Gothic" panose="020B0502020202020204" pitchFamily="34" charset="0"/>
              </a:rPr>
              <a:t> + Extra cost incurred to change the assembly line + Time spent in station S</a:t>
            </a:r>
            <a:r>
              <a:rPr lang="en-US" sz="1600" baseline="-25000" dirty="0">
                <a:latin typeface="Century Gothic" panose="020B0502020202020204" pitchFamily="34" charset="0"/>
              </a:rPr>
              <a:t>1, j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	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b="1" dirty="0">
                <a:latin typeface="Century Gothic" panose="020B0502020202020204" pitchFamily="34" charset="0"/>
              </a:rPr>
              <a:t>f</a:t>
            </a:r>
            <a:r>
              <a:rPr lang="en-US" sz="1600" b="1" baseline="-25000" dirty="0">
                <a:latin typeface="Century Gothic" panose="020B0502020202020204" pitchFamily="34" charset="0"/>
              </a:rPr>
              <a:t>1</a:t>
            </a:r>
            <a:r>
              <a:rPr lang="en-US" sz="1600" b="1" dirty="0">
                <a:latin typeface="Century Gothic" panose="020B0502020202020204" pitchFamily="34" charset="0"/>
              </a:rPr>
              <a:t>(j) = </a:t>
            </a:r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b="1" dirty="0">
                <a:latin typeface="Century Gothic" panose="020B0502020202020204" pitchFamily="34" charset="0"/>
              </a:rPr>
              <a:t>(j – 1) + t</a:t>
            </a:r>
            <a:r>
              <a:rPr lang="en-US" sz="1600" b="1" baseline="-25000" dirty="0">
                <a:latin typeface="Century Gothic" panose="020B0502020202020204" pitchFamily="34" charset="0"/>
              </a:rPr>
              <a:t>2, j</a:t>
            </a:r>
            <a:r>
              <a:rPr lang="en-US" sz="1600" b="1" dirty="0">
                <a:latin typeface="Century Gothic" panose="020B0502020202020204" pitchFamily="34" charset="0"/>
              </a:rPr>
              <a:t> + a</a:t>
            </a:r>
            <a:r>
              <a:rPr lang="en-US" sz="1600" b="1" baseline="-25000" dirty="0">
                <a:latin typeface="Century Gothic" panose="020B0502020202020204" pitchFamily="34" charset="0"/>
              </a:rPr>
              <a:t>1, j</a:t>
            </a:r>
            <a:endParaRPr lang="en-US" sz="1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85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/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10893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4607AFD-3DF7-4215-9569-6D8C21398AF3}"/>
              </a:ext>
            </a:extLst>
          </p:cNvPr>
          <p:cNvSpPr/>
          <p:nvPr/>
        </p:nvSpPr>
        <p:spPr>
          <a:xfrm>
            <a:off x="3005796" y="1552136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99FB8-0544-414A-80F6-EA9B9A3277B0}"/>
              </a:ext>
            </a:extLst>
          </p:cNvPr>
          <p:cNvSpPr/>
          <p:nvPr/>
        </p:nvSpPr>
        <p:spPr>
          <a:xfrm>
            <a:off x="20574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90ED69-5E6F-4437-BBEC-51E865023E0A}"/>
              </a:ext>
            </a:extLst>
          </p:cNvPr>
          <p:cNvSpPr/>
          <p:nvPr/>
        </p:nvSpPr>
        <p:spPr>
          <a:xfrm>
            <a:off x="20574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42683D-02D5-4975-9175-4D3794309167}"/>
              </a:ext>
            </a:extLst>
          </p:cNvPr>
          <p:cNvSpPr/>
          <p:nvPr/>
        </p:nvSpPr>
        <p:spPr>
          <a:xfrm>
            <a:off x="3005796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15C7-55BC-40E9-85DE-F334221B78DE}"/>
              </a:ext>
            </a:extLst>
          </p:cNvPr>
          <p:cNvSpPr/>
          <p:nvPr/>
        </p:nvSpPr>
        <p:spPr>
          <a:xfrm>
            <a:off x="4066736" y="154392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A85A91-7C6E-4C8E-BC39-4694CDD9786E}"/>
              </a:ext>
            </a:extLst>
          </p:cNvPr>
          <p:cNvSpPr/>
          <p:nvPr/>
        </p:nvSpPr>
        <p:spPr>
          <a:xfrm>
            <a:off x="4038600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45FBD-3666-44F7-8AFA-0A01FB833265}"/>
              </a:ext>
            </a:extLst>
          </p:cNvPr>
          <p:cNvSpPr/>
          <p:nvPr/>
        </p:nvSpPr>
        <p:spPr>
          <a:xfrm>
            <a:off x="5029200" y="1538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20ABF0-D7A1-4911-81C7-7BCB3031985E}"/>
              </a:ext>
            </a:extLst>
          </p:cNvPr>
          <p:cNvSpPr/>
          <p:nvPr/>
        </p:nvSpPr>
        <p:spPr>
          <a:xfrm>
            <a:off x="5015132" y="3429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92E381-7230-406B-9B76-2D887C2F2783}"/>
              </a:ext>
            </a:extLst>
          </p:cNvPr>
          <p:cNvSpPr/>
          <p:nvPr/>
        </p:nvSpPr>
        <p:spPr>
          <a:xfrm>
            <a:off x="5867400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0D7E3D-AF9A-475A-B980-7B00226E0B8C}"/>
              </a:ext>
            </a:extLst>
          </p:cNvPr>
          <p:cNvSpPr/>
          <p:nvPr/>
        </p:nvSpPr>
        <p:spPr>
          <a:xfrm>
            <a:off x="5853332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88FE3-B712-40C0-B0E2-FF9723E67C36}"/>
              </a:ext>
            </a:extLst>
          </p:cNvPr>
          <p:cNvSpPr/>
          <p:nvPr/>
        </p:nvSpPr>
        <p:spPr>
          <a:xfrm>
            <a:off x="6691532" y="1524000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E21CFE-E804-42F2-A235-95DF63F64B17}"/>
              </a:ext>
            </a:extLst>
          </p:cNvPr>
          <p:cNvSpPr/>
          <p:nvPr/>
        </p:nvSpPr>
        <p:spPr>
          <a:xfrm>
            <a:off x="6705600" y="3443068"/>
            <a:ext cx="533400" cy="533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B109B1-81E4-46A5-A8D4-0A5B6F60E762}"/>
              </a:ext>
            </a:extLst>
          </p:cNvPr>
          <p:cNvSpPr/>
          <p:nvPr/>
        </p:nvSpPr>
        <p:spPr>
          <a:xfrm>
            <a:off x="8286088" y="5026800"/>
            <a:ext cx="843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 f</a:t>
            </a:r>
            <a:r>
              <a:rPr lang="en-US" sz="1600" b="1" baseline="30000" dirty="0">
                <a:latin typeface="Century Gothic" panose="020B0502020202020204" pitchFamily="34" charset="0"/>
              </a:rPr>
              <a:t>*</a:t>
            </a:r>
            <a:r>
              <a:rPr lang="en-US" sz="1600" b="1" dirty="0">
                <a:latin typeface="Century Gothic" panose="020B0502020202020204" pitchFamily="34" charset="0"/>
              </a:rPr>
              <a:t> = 38</a:t>
            </a:r>
            <a:endParaRPr lang="en-US" sz="16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238281-1E50-49B8-ABC8-5BA83EFB27BB}"/>
              </a:ext>
            </a:extLst>
          </p:cNvPr>
          <p:cNvSpPr/>
          <p:nvPr/>
        </p:nvSpPr>
        <p:spPr>
          <a:xfrm>
            <a:off x="8269456" y="6110310"/>
            <a:ext cx="843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 l</a:t>
            </a:r>
            <a:r>
              <a:rPr lang="en-US" sz="1600" b="1" baseline="30000" dirty="0">
                <a:latin typeface="Century Gothic" panose="020B0502020202020204" pitchFamily="34" charset="0"/>
              </a:rPr>
              <a:t>*</a:t>
            </a:r>
            <a:r>
              <a:rPr lang="en-US" sz="1600" b="1" dirty="0">
                <a:latin typeface="Century Gothic" panose="020B0502020202020204" pitchFamily="34" charset="0"/>
              </a:rPr>
              <a:t> = </a:t>
            </a:r>
            <a:r>
              <a:rPr lang="en-US" sz="1600" dirty="0">
                <a:latin typeface="Century Gothic" panose="020B0502020202020204" pitchFamily="34" charset="0"/>
              </a:rPr>
              <a:t>1</a:t>
            </a:r>
            <a:endParaRPr lang="en-US" sz="16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10AE6F-BD38-42DE-8CF0-80BCAA0AF6E2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120032" y="2057400"/>
            <a:ext cx="838200" cy="13856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A9000C-23FE-4171-9598-A4029864ECDE}"/>
              </a:ext>
            </a:extLst>
          </p:cNvPr>
          <p:cNvCxnSpPr>
            <a:cxnSpLocks/>
          </p:cNvCxnSpPr>
          <p:nvPr/>
        </p:nvCxnSpPr>
        <p:spPr>
          <a:xfrm flipV="1">
            <a:off x="3352800" y="2085537"/>
            <a:ext cx="914400" cy="13434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E097DC-A144-4BEE-BAF3-F9F444DC2852}"/>
              </a:ext>
            </a:extLst>
          </p:cNvPr>
          <p:cNvCxnSpPr>
            <a:cxnSpLocks/>
          </p:cNvCxnSpPr>
          <p:nvPr/>
        </p:nvCxnSpPr>
        <p:spPr>
          <a:xfrm>
            <a:off x="7224932" y="1790700"/>
            <a:ext cx="928468" cy="876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35F84A-D53E-402D-A98D-9341C6B3E0CA}"/>
              </a:ext>
            </a:extLst>
          </p:cNvPr>
          <p:cNvCxnSpPr>
            <a:cxnSpLocks/>
          </p:cNvCxnSpPr>
          <p:nvPr/>
        </p:nvCxnSpPr>
        <p:spPr>
          <a:xfrm>
            <a:off x="4419600" y="2085536"/>
            <a:ext cx="862232" cy="13434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CD89E6-8536-44E5-B97F-6A7019F6980B}"/>
              </a:ext>
            </a:extLst>
          </p:cNvPr>
          <p:cNvCxnSpPr>
            <a:cxnSpLocks/>
          </p:cNvCxnSpPr>
          <p:nvPr/>
        </p:nvCxnSpPr>
        <p:spPr>
          <a:xfrm>
            <a:off x="5562600" y="3709768"/>
            <a:ext cx="29073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27E30C-8EA1-45AA-8924-C42CAD6595A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438400" y="2085536"/>
            <a:ext cx="834096" cy="13434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F37325-AC13-4C21-BD23-8BB90D8C4F22}"/>
              </a:ext>
            </a:extLst>
          </p:cNvPr>
          <p:cNvCxnSpPr>
            <a:cxnSpLocks/>
          </p:cNvCxnSpPr>
          <p:nvPr/>
        </p:nvCxnSpPr>
        <p:spPr>
          <a:xfrm flipV="1">
            <a:off x="976532" y="1866741"/>
            <a:ext cx="1144915" cy="6736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Do it yourself:</a:t>
            </a: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0BC156-73D1-4650-AC8F-2747D9105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59436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2996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Do it yourself:</a:t>
            </a: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86743"/>
              </p:ext>
            </p:extLst>
          </p:nvPr>
        </p:nvGraphicFramePr>
        <p:xfrm>
          <a:off x="5489912" y="4556760"/>
          <a:ext cx="185547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0354"/>
              </p:ext>
            </p:extLst>
          </p:nvPr>
        </p:nvGraphicFramePr>
        <p:xfrm>
          <a:off x="5941908" y="5623560"/>
          <a:ext cx="1391604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B109B1-81E4-46A5-A8D4-0A5B6F60E762}"/>
              </a:ext>
            </a:extLst>
          </p:cNvPr>
          <p:cNvSpPr/>
          <p:nvPr/>
        </p:nvSpPr>
        <p:spPr>
          <a:xfrm>
            <a:off x="7543800" y="5026800"/>
            <a:ext cx="843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 f</a:t>
            </a:r>
            <a:r>
              <a:rPr lang="en-US" sz="1600" b="1" baseline="30000" dirty="0">
                <a:latin typeface="Century Gothic" panose="020B0502020202020204" pitchFamily="34" charset="0"/>
              </a:rPr>
              <a:t>*</a:t>
            </a:r>
            <a:r>
              <a:rPr lang="en-US" sz="1600" b="1" dirty="0">
                <a:latin typeface="Century Gothic" panose="020B0502020202020204" pitchFamily="34" charset="0"/>
              </a:rPr>
              <a:t> = 35</a:t>
            </a:r>
            <a:endParaRPr lang="en-US" sz="16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238281-1E50-49B8-ABC8-5BA83EFB27BB}"/>
              </a:ext>
            </a:extLst>
          </p:cNvPr>
          <p:cNvSpPr/>
          <p:nvPr/>
        </p:nvSpPr>
        <p:spPr>
          <a:xfrm>
            <a:off x="7543800" y="6110310"/>
            <a:ext cx="843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 l</a:t>
            </a:r>
            <a:r>
              <a:rPr lang="en-US" sz="1600" b="1" baseline="30000" dirty="0">
                <a:latin typeface="Century Gothic" panose="020B0502020202020204" pitchFamily="34" charset="0"/>
              </a:rPr>
              <a:t>*</a:t>
            </a:r>
            <a:r>
              <a:rPr lang="en-US" sz="1600" b="1" dirty="0">
                <a:latin typeface="Century Gothic" panose="020B0502020202020204" pitchFamily="34" charset="0"/>
              </a:rPr>
              <a:t> = 2</a:t>
            </a:r>
            <a:endParaRPr lang="en-US" sz="1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0BC156-73D1-4650-AC8F-2747D9105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59436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9042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/>
          </p:cNvSpPr>
          <p:nvPr/>
        </p:nvSpPr>
        <p:spPr>
          <a:xfrm>
            <a:off x="0" y="2895600"/>
            <a:ext cx="9144000" cy="93615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  <a:tabLst>
                <a:tab pos="5430520" algn="l"/>
              </a:tabLst>
            </a:pPr>
            <a:r>
              <a:rPr lang="en-US" sz="6000" spc="330" dirty="0">
                <a:latin typeface="Century Gothic" pitchFamily="34" charset="0"/>
                <a:cs typeface="Times New Roman"/>
              </a:rPr>
              <a:t>Any </a:t>
            </a:r>
            <a:r>
              <a:rPr lang="en-US" sz="6000" spc="295" dirty="0">
                <a:latin typeface="Century Gothic" pitchFamily="34" charset="0"/>
                <a:cs typeface="Times New Roman"/>
              </a:rPr>
              <a:t>Question</a:t>
            </a:r>
            <a:r>
              <a:rPr lang="en-US" sz="6000" spc="240" dirty="0">
                <a:latin typeface="Century Gothic" pitchFamily="34" charset="0"/>
                <a:cs typeface="Times New Roman"/>
              </a:rPr>
              <a:t>s</a:t>
            </a:r>
            <a:r>
              <a:rPr lang="en-US" sz="6000" spc="-340" dirty="0">
                <a:latin typeface="Century Gothic" pitchFamily="34" charset="0"/>
                <a:cs typeface="Times New Roman"/>
              </a:rPr>
              <a:t>?</a:t>
            </a:r>
            <a:endParaRPr lang="en-US" sz="6000" dirty="0">
              <a:latin typeface="Century Gothic" pitchFamily="34" charset="0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The minimum time T1(j) is given by the minimum of the two in case #1 &amp; case#2.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	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b="1" dirty="0">
                <a:latin typeface="Century Gothic" panose="020B0502020202020204" pitchFamily="34" charset="0"/>
              </a:rPr>
              <a:t>f</a:t>
            </a:r>
            <a:r>
              <a:rPr lang="en-US" sz="1600" b="1" baseline="-25000" dirty="0">
                <a:latin typeface="Century Gothic" panose="020B0502020202020204" pitchFamily="34" charset="0"/>
              </a:rPr>
              <a:t>1</a:t>
            </a:r>
            <a:r>
              <a:rPr lang="en-US" sz="1600" b="1" dirty="0">
                <a:latin typeface="Century Gothic" panose="020B0502020202020204" pitchFamily="34" charset="0"/>
              </a:rPr>
              <a:t>(j) = min((f</a:t>
            </a:r>
            <a:r>
              <a:rPr lang="en-US" sz="1600" b="1" baseline="-25000" dirty="0">
                <a:latin typeface="Century Gothic" panose="020B0502020202020204" pitchFamily="34" charset="0"/>
              </a:rPr>
              <a:t>1</a:t>
            </a:r>
            <a:r>
              <a:rPr lang="en-US" sz="1600" b="1" dirty="0">
                <a:latin typeface="Century Gothic" panose="020B0502020202020204" pitchFamily="34" charset="0"/>
              </a:rPr>
              <a:t>(j – 1) + a</a:t>
            </a:r>
            <a:r>
              <a:rPr lang="en-US" sz="1600" b="1" baseline="-25000" dirty="0">
                <a:latin typeface="Century Gothic" panose="020B0502020202020204" pitchFamily="34" charset="0"/>
              </a:rPr>
              <a:t>1, j</a:t>
            </a:r>
            <a:r>
              <a:rPr lang="en-US" sz="1600" b="1" dirty="0">
                <a:latin typeface="Century Gothic" panose="020B0502020202020204" pitchFamily="34" charset="0"/>
              </a:rPr>
              <a:t>), (f</a:t>
            </a:r>
            <a:r>
              <a:rPr lang="en-US" sz="1600" b="1" baseline="-25000" dirty="0">
                <a:latin typeface="Century Gothic" panose="020B0502020202020204" pitchFamily="34" charset="0"/>
              </a:rPr>
              <a:t>2</a:t>
            </a:r>
            <a:r>
              <a:rPr lang="en-US" sz="1600" b="1" dirty="0">
                <a:latin typeface="Century Gothic" panose="020B0502020202020204" pitchFamily="34" charset="0"/>
              </a:rPr>
              <a:t>(j – 1) + t</a:t>
            </a:r>
            <a:r>
              <a:rPr lang="en-US" sz="1600" b="1" baseline="-25000" dirty="0">
                <a:latin typeface="Century Gothic" panose="020B0502020202020204" pitchFamily="34" charset="0"/>
              </a:rPr>
              <a:t>2, j</a:t>
            </a:r>
            <a:r>
              <a:rPr lang="en-US" sz="1600" b="1" dirty="0">
                <a:latin typeface="Century Gothic" panose="020B0502020202020204" pitchFamily="34" charset="0"/>
              </a:rPr>
              <a:t> + a</a:t>
            </a:r>
            <a:r>
              <a:rPr lang="en-US" sz="1600" b="1" baseline="-25000" dirty="0">
                <a:latin typeface="Century Gothic" panose="020B0502020202020204" pitchFamily="34" charset="0"/>
              </a:rPr>
              <a:t>1, j</a:t>
            </a:r>
            <a:r>
              <a:rPr lang="en-US" sz="1600" b="1" dirty="0">
                <a:latin typeface="Century Gothic" panose="020B0502020202020204" pitchFamily="34" charset="0"/>
              </a:rPr>
              <a:t>))</a:t>
            </a:r>
          </a:p>
          <a:p>
            <a:pPr algn="just" fontAlgn="base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Similarly, the minimum time to reach station S2, j is given by:</a:t>
            </a:r>
            <a:br>
              <a:rPr lang="en-US" sz="1600" dirty="0">
                <a:latin typeface="Century Gothic" panose="020B0502020202020204" pitchFamily="34" charset="0"/>
              </a:rPr>
            </a:br>
            <a:r>
              <a:rPr lang="en-US" sz="1600" dirty="0">
                <a:latin typeface="Century Gothic" panose="020B0502020202020204" pitchFamily="34" charset="0"/>
              </a:rPr>
              <a:t>	</a:t>
            </a:r>
            <a:r>
              <a:rPr lang="en-US" sz="1600" b="1" dirty="0">
                <a:latin typeface="Century Gothic" panose="020B0502020202020204" pitchFamily="34" charset="0"/>
              </a:rPr>
              <a:t>f</a:t>
            </a:r>
            <a:r>
              <a:rPr lang="en-US" sz="1600" b="1" baseline="-25000" dirty="0">
                <a:latin typeface="Century Gothic" panose="020B0502020202020204" pitchFamily="34" charset="0"/>
              </a:rPr>
              <a:t>2</a:t>
            </a:r>
            <a:r>
              <a:rPr lang="en-US" sz="1600" b="1" dirty="0">
                <a:latin typeface="Century Gothic" panose="020B0502020202020204" pitchFamily="34" charset="0"/>
              </a:rPr>
              <a:t>(j) = min((f</a:t>
            </a:r>
            <a:r>
              <a:rPr lang="en-US" sz="1600" b="1" baseline="-25000" dirty="0">
                <a:latin typeface="Century Gothic" panose="020B0502020202020204" pitchFamily="34" charset="0"/>
              </a:rPr>
              <a:t>2</a:t>
            </a:r>
            <a:r>
              <a:rPr lang="en-US" sz="1600" b="1" dirty="0">
                <a:latin typeface="Century Gothic" panose="020B0502020202020204" pitchFamily="34" charset="0"/>
              </a:rPr>
              <a:t>(j – 1) + a</a:t>
            </a:r>
            <a:r>
              <a:rPr lang="en-US" sz="1600" b="1" baseline="-25000" dirty="0">
                <a:latin typeface="Century Gothic" panose="020B0502020202020204" pitchFamily="34" charset="0"/>
              </a:rPr>
              <a:t>2, j</a:t>
            </a:r>
            <a:r>
              <a:rPr lang="en-US" sz="1600" b="1" dirty="0">
                <a:latin typeface="Century Gothic" panose="020B0502020202020204" pitchFamily="34" charset="0"/>
              </a:rPr>
              <a:t>), (f</a:t>
            </a:r>
            <a:r>
              <a:rPr lang="en-US" sz="1600" b="1" baseline="-25000" dirty="0">
                <a:latin typeface="Century Gothic" panose="020B0502020202020204" pitchFamily="34" charset="0"/>
              </a:rPr>
              <a:t>1</a:t>
            </a:r>
            <a:r>
              <a:rPr lang="en-US" sz="1600" b="1" dirty="0">
                <a:latin typeface="Century Gothic" panose="020B0502020202020204" pitchFamily="34" charset="0"/>
              </a:rPr>
              <a:t>(j – 1) + t</a:t>
            </a:r>
            <a:r>
              <a:rPr lang="en-US" sz="1600" b="1" baseline="-25000" dirty="0">
                <a:latin typeface="Century Gothic" panose="020B0502020202020204" pitchFamily="34" charset="0"/>
              </a:rPr>
              <a:t>1, j</a:t>
            </a:r>
            <a:r>
              <a:rPr lang="en-US" sz="1600" b="1" dirty="0">
                <a:latin typeface="Century Gothic" panose="020B0502020202020204" pitchFamily="34" charset="0"/>
              </a:rPr>
              <a:t> + a</a:t>
            </a:r>
            <a:r>
              <a:rPr lang="en-US" sz="1600" b="1" baseline="-25000" dirty="0">
                <a:latin typeface="Century Gothic" panose="020B0502020202020204" pitchFamily="34" charset="0"/>
              </a:rPr>
              <a:t>2, j</a:t>
            </a:r>
            <a:r>
              <a:rPr lang="en-US" sz="1600" b="1" dirty="0">
                <a:latin typeface="Century Gothic" panose="020B0502020202020204" pitchFamily="34" charset="0"/>
              </a:rPr>
              <a:t>))</a:t>
            </a:r>
          </a:p>
          <a:p>
            <a:pPr algn="just" fontAlgn="base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The total minimum time taken by the car chassis to come out of the factory is given by: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</a:t>
            </a:r>
            <a:r>
              <a:rPr lang="en-US" sz="1600" b="1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f</a:t>
            </a:r>
            <a:r>
              <a:rPr lang="en-US" sz="1600" baseline="-25000" dirty="0" err="1">
                <a:latin typeface="Century Gothic" panose="020B0502020202020204" pitchFamily="34" charset="0"/>
              </a:rPr>
              <a:t>min</a:t>
            </a:r>
            <a:r>
              <a:rPr lang="en-US" sz="1600" dirty="0">
                <a:latin typeface="Century Gothic" panose="020B0502020202020204" pitchFamily="34" charset="0"/>
              </a:rPr>
              <a:t> = min(Time taken to leave station </a:t>
            </a:r>
            <a:r>
              <a:rPr lang="en-US" sz="1600" dirty="0" err="1">
                <a:latin typeface="Century Gothic" panose="020B0502020202020204" pitchFamily="34" charset="0"/>
              </a:rPr>
              <a:t>S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i,n</a:t>
            </a:r>
            <a:r>
              <a:rPr lang="en-US" sz="1600" dirty="0">
                <a:latin typeface="Century Gothic" panose="020B0502020202020204" pitchFamily="34" charset="0"/>
              </a:rPr>
              <a:t> + Time taken to exit the car factory)</a:t>
            </a:r>
            <a:br>
              <a:rPr lang="en-US" sz="1600" dirty="0">
                <a:latin typeface="Century Gothic" panose="020B0502020202020204" pitchFamily="34" charset="0"/>
              </a:rPr>
            </a:br>
            <a:r>
              <a:rPr lang="en-US" sz="1600" dirty="0">
                <a:latin typeface="Century Gothic" panose="020B0502020202020204" pitchFamily="34" charset="0"/>
              </a:rPr>
              <a:t>	</a:t>
            </a:r>
            <a:r>
              <a:rPr lang="en-US" sz="1600" b="1" dirty="0">
                <a:latin typeface="Century Gothic" panose="020B0502020202020204" pitchFamily="34" charset="0"/>
              </a:rPr>
              <a:t> </a:t>
            </a:r>
            <a:r>
              <a:rPr lang="en-US" sz="1600" b="1" dirty="0" err="1">
                <a:latin typeface="Century Gothic" panose="020B0502020202020204" pitchFamily="34" charset="0"/>
              </a:rPr>
              <a:t>f</a:t>
            </a:r>
            <a:r>
              <a:rPr lang="en-US" sz="1600" b="1" baseline="-25000" dirty="0" err="1">
                <a:latin typeface="Century Gothic" panose="020B0502020202020204" pitchFamily="34" charset="0"/>
              </a:rPr>
              <a:t>min</a:t>
            </a:r>
            <a:r>
              <a:rPr lang="en-US" sz="1600" b="1" dirty="0">
                <a:latin typeface="Century Gothic" panose="020B0502020202020204" pitchFamily="34" charset="0"/>
              </a:rPr>
              <a:t> = min(f</a:t>
            </a:r>
            <a:r>
              <a:rPr lang="en-US" sz="1600" b="1" baseline="-25000" dirty="0">
                <a:latin typeface="Century Gothic" panose="020B0502020202020204" pitchFamily="34" charset="0"/>
              </a:rPr>
              <a:t>1</a:t>
            </a:r>
            <a:r>
              <a:rPr lang="en-US" sz="1600" b="1" dirty="0">
                <a:latin typeface="Century Gothic" panose="020B0502020202020204" pitchFamily="34" charset="0"/>
              </a:rPr>
              <a:t>(n) + x</a:t>
            </a:r>
            <a:r>
              <a:rPr lang="en-US" sz="1600" b="1" baseline="-25000" dirty="0">
                <a:latin typeface="Century Gothic" panose="020B0502020202020204" pitchFamily="34" charset="0"/>
              </a:rPr>
              <a:t>1</a:t>
            </a:r>
            <a:r>
              <a:rPr lang="en-US" sz="1600" b="1" dirty="0">
                <a:latin typeface="Century Gothic" panose="020B0502020202020204" pitchFamily="34" charset="0"/>
              </a:rPr>
              <a:t>, f</a:t>
            </a:r>
            <a:r>
              <a:rPr lang="en-US" sz="1600" b="1" baseline="-25000" dirty="0">
                <a:latin typeface="Century Gothic" panose="020B0502020202020204" pitchFamily="34" charset="0"/>
              </a:rPr>
              <a:t>2</a:t>
            </a:r>
            <a:r>
              <a:rPr lang="en-US" sz="1600" b="1" dirty="0">
                <a:latin typeface="Century Gothic" panose="020B0502020202020204" pitchFamily="34" charset="0"/>
              </a:rPr>
              <a:t>(n) + x</a:t>
            </a:r>
            <a:r>
              <a:rPr lang="en-US" sz="1600" b="1" baseline="-25000" dirty="0">
                <a:latin typeface="Century Gothic" panose="020B0502020202020204" pitchFamily="34" charset="0"/>
              </a:rPr>
              <a:t>2</a:t>
            </a:r>
            <a:r>
              <a:rPr lang="en-US" sz="1600" b="1" dirty="0">
                <a:latin typeface="Century Gothic" panose="020B0502020202020204" pitchFamily="34" charset="0"/>
              </a:rPr>
              <a:t>)</a:t>
            </a:r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58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The above recursion exhibits </a:t>
            </a:r>
            <a:r>
              <a:rPr lang="en-US" sz="1600" b="1" dirty="0">
                <a:latin typeface="Century Gothic" panose="020B0502020202020204" pitchFamily="34" charset="0"/>
              </a:rPr>
              <a:t>overlapping sub-problems</a:t>
            </a:r>
            <a:r>
              <a:rPr lang="en-US" sz="1600" dirty="0">
                <a:latin typeface="Century Gothic" panose="020B0502020202020204" pitchFamily="34" charset="0"/>
              </a:rPr>
              <a:t>. There are two ways to reach station S</a:t>
            </a:r>
            <a:r>
              <a:rPr lang="en-US" sz="1600" baseline="-25000" dirty="0">
                <a:latin typeface="Century Gothic" panose="020B0502020202020204" pitchFamily="34" charset="0"/>
              </a:rPr>
              <a:t>1, j</a:t>
            </a:r>
            <a:r>
              <a:rPr lang="en-US" sz="1600" dirty="0">
                <a:latin typeface="Century Gothic" panose="020B0502020202020204" pitchFamily="34" charset="0"/>
              </a:rPr>
              <a:t>:</a:t>
            </a:r>
          </a:p>
          <a:p>
            <a:pPr lvl="1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entury Gothic" panose="020B0502020202020204" pitchFamily="34" charset="0"/>
              </a:rPr>
              <a:t>From station S</a:t>
            </a:r>
            <a:r>
              <a:rPr lang="en-US" sz="1400" baseline="-25000" dirty="0">
                <a:latin typeface="Century Gothic" panose="020B0502020202020204" pitchFamily="34" charset="0"/>
              </a:rPr>
              <a:t>1, j – 1 </a:t>
            </a:r>
            <a:endParaRPr lang="en-US" sz="1400" dirty="0">
              <a:latin typeface="Century Gothic" panose="020B0502020202020204" pitchFamily="34" charset="0"/>
            </a:endParaRPr>
          </a:p>
          <a:p>
            <a:pPr lvl="1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entury Gothic" panose="020B0502020202020204" pitchFamily="34" charset="0"/>
              </a:rPr>
              <a:t>From station S</a:t>
            </a:r>
            <a:r>
              <a:rPr lang="en-US" sz="1400" baseline="-25000" dirty="0">
                <a:latin typeface="Century Gothic" panose="020B0502020202020204" pitchFamily="34" charset="0"/>
              </a:rPr>
              <a:t>2, j – 1 </a:t>
            </a:r>
            <a:endParaRPr lang="en-US" sz="14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So, to find the minimum time to leave station S</a:t>
            </a:r>
            <a:r>
              <a:rPr lang="en-US" sz="1600" baseline="-25000" dirty="0">
                <a:latin typeface="Century Gothic" panose="020B0502020202020204" pitchFamily="34" charset="0"/>
              </a:rPr>
              <a:t>1, j</a:t>
            </a:r>
            <a:r>
              <a:rPr lang="en-US" sz="1600" dirty="0">
                <a:latin typeface="Century Gothic" panose="020B0502020202020204" pitchFamily="34" charset="0"/>
              </a:rPr>
              <a:t> the minimum time to leave the previous two stations must be calculated.</a:t>
            </a:r>
          </a:p>
          <a:p>
            <a:pPr algn="just" fontAlgn="base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Similarly, there are two ways to reach station S</a:t>
            </a:r>
            <a:r>
              <a:rPr lang="en-US" sz="1600" baseline="-25000" dirty="0">
                <a:latin typeface="Century Gothic" panose="020B0502020202020204" pitchFamily="34" charset="0"/>
              </a:rPr>
              <a:t>2, j</a:t>
            </a:r>
            <a:r>
              <a:rPr lang="en-US" sz="1600" dirty="0">
                <a:latin typeface="Century Gothic" panose="020B0502020202020204" pitchFamily="34" charset="0"/>
              </a:rPr>
              <a:t>:</a:t>
            </a:r>
          </a:p>
          <a:p>
            <a:pPr lvl="1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entury Gothic" panose="020B0502020202020204" pitchFamily="34" charset="0"/>
              </a:rPr>
              <a:t>From station S</a:t>
            </a:r>
            <a:r>
              <a:rPr lang="en-US" sz="1400" baseline="-25000" dirty="0">
                <a:latin typeface="Century Gothic" panose="020B0502020202020204" pitchFamily="34" charset="0"/>
              </a:rPr>
              <a:t>2, j – 1 </a:t>
            </a:r>
            <a:endParaRPr lang="en-US" sz="1400" dirty="0">
              <a:latin typeface="Century Gothic" panose="020B0502020202020204" pitchFamily="34" charset="0"/>
            </a:endParaRPr>
          </a:p>
          <a:p>
            <a:pPr lvl="1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entury Gothic" panose="020B0502020202020204" pitchFamily="34" charset="0"/>
              </a:rPr>
              <a:t>From station S</a:t>
            </a:r>
            <a:r>
              <a:rPr lang="en-US" sz="1400" baseline="-25000" dirty="0">
                <a:latin typeface="Century Gothic" panose="020B0502020202020204" pitchFamily="34" charset="0"/>
              </a:rPr>
              <a:t>1, j – 1 </a:t>
            </a:r>
            <a:endParaRPr lang="en-US" sz="14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The minimum times to leave stations S</a:t>
            </a:r>
            <a:r>
              <a:rPr lang="en-US" sz="1600" baseline="-25000" dirty="0">
                <a:latin typeface="Century Gothic" panose="020B0502020202020204" pitchFamily="34" charset="0"/>
              </a:rPr>
              <a:t>1, j – 1</a:t>
            </a:r>
            <a:r>
              <a:rPr lang="en-US" sz="1600" dirty="0">
                <a:latin typeface="Century Gothic" panose="020B0502020202020204" pitchFamily="34" charset="0"/>
              </a:rPr>
              <a:t> and S</a:t>
            </a:r>
            <a:r>
              <a:rPr lang="en-US" sz="1600" baseline="-25000" dirty="0">
                <a:latin typeface="Century Gothic" panose="020B0502020202020204" pitchFamily="34" charset="0"/>
              </a:rPr>
              <a:t>2, j – 1 </a:t>
            </a:r>
            <a:r>
              <a:rPr lang="en-US" sz="1600" dirty="0">
                <a:latin typeface="Century Gothic" panose="020B0502020202020204" pitchFamily="34" charset="0"/>
              </a:rPr>
              <a:t>have already been calculated.</a:t>
            </a:r>
          </a:p>
          <a:p>
            <a:pPr algn="just" fontAlgn="base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We need two tables to store the partial results calculated for each station in an assembly line.</a:t>
            </a: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78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Assembly Line Scheduling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(1) = e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 + a</a:t>
            </a:r>
            <a:r>
              <a:rPr lang="en-US" sz="1600" baseline="-25000" dirty="0">
                <a:latin typeface="Century Gothic" panose="020B0502020202020204" pitchFamily="34" charset="0"/>
              </a:rPr>
              <a:t>1,1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        = </a:t>
            </a: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 + 7 = 9 and start = S</a:t>
            </a:r>
            <a:r>
              <a:rPr lang="en-US" sz="1600" baseline="-25000" dirty="0">
                <a:latin typeface="Century Gothic" panose="020B0502020202020204" pitchFamily="34" charset="0"/>
              </a:rPr>
              <a:t>1,1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C2E0-E8FD-4EF1-8CCA-0DAAD557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458199" cy="295872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4C9D263-2F1F-490A-94C0-C709065A9041}"/>
              </a:ext>
            </a:extLst>
          </p:cNvPr>
          <p:cNvSpPr/>
          <p:nvPr/>
        </p:nvSpPr>
        <p:spPr>
          <a:xfrm>
            <a:off x="2023404" y="1552136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DE1B1C-A47E-40FD-8C39-A353E432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42153"/>
              </p:ext>
            </p:extLst>
          </p:nvPr>
        </p:nvGraphicFramePr>
        <p:xfrm>
          <a:off x="5489912" y="4556760"/>
          <a:ext cx="27832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032281274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42BD44-F095-452F-99CF-5CCC4C4A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385964"/>
              </p:ext>
            </p:extLst>
          </p:nvPr>
        </p:nvGraphicFramePr>
        <p:xfrm>
          <a:off x="5941908" y="5623560"/>
          <a:ext cx="231934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348869088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576604477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75622581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213888731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98058803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56453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81522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176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38B3C70B-460F-4DEA-A90C-CB5CCFDCBD88}"/>
              </a:ext>
            </a:extLst>
          </p:cNvPr>
          <p:cNvSpPr/>
          <p:nvPr/>
        </p:nvSpPr>
        <p:spPr>
          <a:xfrm>
            <a:off x="1309468" y="1876864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B2433-4DF5-4FCC-A149-7E9827CAE93B}"/>
              </a:ext>
            </a:extLst>
          </p:cNvPr>
          <p:cNvSpPr txBox="1"/>
          <p:nvPr/>
        </p:nvSpPr>
        <p:spPr>
          <a:xfrm>
            <a:off x="4800600" y="49389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E7FC2-10B8-437E-AEB2-592BC46AE5C3}"/>
              </a:ext>
            </a:extLst>
          </p:cNvPr>
          <p:cNvSpPr txBox="1"/>
          <p:nvPr/>
        </p:nvSpPr>
        <p:spPr>
          <a:xfrm>
            <a:off x="5255452" y="600242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l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(j)</a:t>
            </a:r>
          </a:p>
        </p:txBody>
      </p:sp>
    </p:spTree>
    <p:extLst>
      <p:ext uri="{BB962C8B-B14F-4D97-AF65-F5344CB8AC3E}">
        <p14:creationId xmlns:p14="http://schemas.microsoft.com/office/powerpoint/2010/main" val="152375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10806</TotalTime>
  <Words>5235</Words>
  <Application>Microsoft Office PowerPoint</Application>
  <PresentationFormat>On-screen Show (4:3)</PresentationFormat>
  <Paragraphs>2645</Paragraphs>
  <Slides>63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Century Gothic</vt:lpstr>
      <vt:lpstr>Times New Roman</vt:lpstr>
      <vt:lpstr>Office Theme</vt:lpstr>
      <vt:lpstr>Analysis &amp; Design of Algorithms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Assembly Line Scheduling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 Sort</dc:title>
  <dc:creator>SHV</dc:creator>
  <cp:lastModifiedBy>Sagar Virani</cp:lastModifiedBy>
  <cp:revision>677</cp:revision>
  <dcterms:created xsi:type="dcterms:W3CDTF">2020-06-10T04:40:12Z</dcterms:created>
  <dcterms:modified xsi:type="dcterms:W3CDTF">2021-03-16T05:01:08Z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2020-06-10T00:00:00Z</vt:filetime>
  </property>
</Properties>
</file>