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Automation Progression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Automation Level</c:v>
                </c:pt>
              </c:strCache>
            </c:strRef>
          </c:tx>
          <c:spPr>
            <a:solidFill>
              <a:srgbClr val="C0504D"/>
            </a:solidFill>
            <a:ln w="381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2025</c:v>
                  </c:pt>
                  <c:pt idx="1">
                    <c:v>2026</c:v>
                  </c:pt>
                  <c:pt idx="2">
                    <c:v>2028</c:v>
                  </c:pt>
                  <c:pt idx="3">
                    <c:v>2030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75</c:v>
                </c:pt>
                <c:pt idx="3">
                  <c:v>95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HG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411480"/>
          </a:xfrm>
          <a:prstGeom prst="rect">
            <a:avLst/>
          </a:prstGeom>
          <a:solidFill>
            <a:srgbClr val="0A2540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8288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FF88"/>
                </a:solidFill>
              </a:rPr>
              <a:t>EHG</a:t>
            </a:r>
            <a:endParaRPr lang="en-US" sz="1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A2540"/>
                </a:solidFill>
              </a:rPr>
              <a:t>ExecHoldings Global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The AI-Native Future of Business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FF88"/>
                </a:solidFill>
              </a:rPr>
              <a:t>World's First $100M ARR Autonomous Venture Portfolio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4572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September 15, 2030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A2540"/>
                </a:solidFill>
              </a:rPr>
              <a:t>Join the AI-Native Revolution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828800" y="1828800"/>
            <a:ext cx="5486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🌐 www.execholdings.global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828800" y="2286000"/>
            <a:ext cx="5486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📧 press@execholdings.global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828800" y="2743200"/>
            <a:ext cx="5486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💼 LinkedIn: /company/execholdings-global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828800" y="3200400"/>
            <a:ext cx="5486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🐦 @EHG_Future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FF88"/>
                </a:solidFill>
              </a:rPr>
              <a:t>The future of business isn't coming—it's here.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b="1" dirty="0">
                <a:solidFill>
                  <a:srgbClr val="00FF88"/>
                </a:solidFill>
              </a:rPr>
              <a:t>Be part of the revolution.</a:t>
            </a:r>
            <a:endParaRPr lang="en-US" sz="1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A2540"/>
                </a:solidFill>
              </a:rPr>
              <a:t>From Vision to Revolution: The Chairman's Journey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FF88"/>
                </a:solidFill>
              </a:rPr>
              <a:t>2025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1554480" y="137160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Solo Founder: Building EVA v1.0, LEO Protocol conception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92024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FF88"/>
                </a:solidFill>
              </a:rPr>
              <a:t>2026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1554480" y="192024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First Success: 5 ventures launched, $1M ARR achieved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FF88"/>
                </a:solidFill>
              </a:rPr>
              <a:t>2027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554480" y="24688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Scaling Proof: 15 ventures, EVA Level 3 autonomy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301752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FF88"/>
                </a:solidFill>
              </a:rPr>
              <a:t>2028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1554480" y="301752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Acceleration: 30 ventures, Master orchestrator status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57200" y="356616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FF88"/>
                </a:solidFill>
              </a:rPr>
              <a:t>2029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1554480" y="356616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Market Leader: First $15M exit, International expansion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57200" y="411480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FF88"/>
                </a:solidFill>
              </a:rPr>
              <a:t>2030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1554480" y="411480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Global Impact: 50+ ventures, $100M+ ARR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0A2540"/>
                </a:solidFill>
              </a:rPr>
              <a:t>"I don't manage operations; I govern outcomes."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A2540"/>
                </a:solidFill>
              </a:rPr>
              <a:t>EVA: From Assistant to Autonomous Orchestrator</a:t>
            </a:r>
            <a:endParaRPr lang="en-US" sz="28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828800"/>
          <a:ext cx="73152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A2540"/>
                </a:solidFill>
              </a:rPr>
              <a:t>50+ Ventures, Infinite Possibilities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228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FF88"/>
                </a:solidFill>
              </a:rPr>
              <a:t>52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2377440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Total Ventures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657600" y="1828800"/>
            <a:ext cx="228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FF88"/>
                </a:solidFill>
              </a:rPr>
              <a:t>$109.2M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3657600" y="2377440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Combined ARR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400800" y="1828800"/>
            <a:ext cx="228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FF88"/>
                </a:solidFill>
              </a:rPr>
              <a:t>73%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400800" y="2377440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Success Rate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914400" y="3200400"/>
            <a:ext cx="228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FF88"/>
                </a:solidFill>
              </a:rPr>
              <a:t>$2.1M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914400" y="3749040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Avg Venture ARR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3657600" y="3200400"/>
            <a:ext cx="228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FF88"/>
                </a:solidFill>
              </a:rPr>
              <a:t>87 days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3657600" y="3749040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Time to Profit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6400800" y="3200400"/>
            <a:ext cx="228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FF88"/>
                </a:solidFill>
              </a:rPr>
              <a:t>78%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6400800" y="3749040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Cost Reduction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A2540"/>
                </a:solidFill>
              </a:rPr>
              <a:t>The LEO Protocol: 40 Stages to Success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914400" y="1828800"/>
            <a:ext cx="7315200" cy="548640"/>
          </a:xfrm>
          <a:prstGeom prst="rect">
            <a:avLst/>
          </a:prstGeom>
          <a:solidFill>
            <a:srgbClr val="00FF88"/>
          </a:solidFill>
          <a:ln w="12700">
            <a:solidFill>
              <a:srgbClr val="00FF88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7280" y="1920240"/>
            <a:ext cx="685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Ideation &amp; Validation (Stages 1-5)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914400" y="2560320"/>
            <a:ext cx="7315200" cy="548640"/>
          </a:xfrm>
          <a:prstGeom prst="rect">
            <a:avLst/>
          </a:prstGeom>
          <a:solidFill>
            <a:srgbClr val="0A2540"/>
          </a:solidFill>
          <a:ln w="12700">
            <a:solidFill>
              <a:srgbClr val="0A254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97280" y="2651760"/>
            <a:ext cx="685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Development &amp; Building (Stages 6-20)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914400" y="3291840"/>
            <a:ext cx="7315200" cy="548640"/>
          </a:xfrm>
          <a:prstGeom prst="rect">
            <a:avLst/>
          </a:prstGeom>
          <a:solidFill>
            <a:srgbClr val="FFD700"/>
          </a:solidFill>
          <a:ln w="12700">
            <a:solidFill>
              <a:srgbClr val="FFD7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97280" y="3383280"/>
            <a:ext cx="685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Growth &amp; Scaling (Stages 21-35)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914400" y="4023360"/>
            <a:ext cx="7315200" cy="548640"/>
          </a:xfrm>
          <a:prstGeom prst="rect">
            <a:avLst/>
          </a:prstGeom>
          <a:solidFill>
            <a:srgbClr val="333333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97280" y="4114800"/>
            <a:ext cx="685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Maturity &amp; Evolution (Stages 36-40)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A2540"/>
                </a:solidFill>
              </a:rPr>
              <a:t>Breaking: EHG Surpasses $100M ARR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333333"/>
                </a:solidFill>
              </a:rPr>
              <a:t>"They've demonstrated that AI-native governance isn't a futuristic concept; it's a present reality with proven results."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— Dr. Jennifer Martinez, Stanford AI Business Lab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1371600" y="3200400"/>
            <a:ext cx="6400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✓ First $100M ARR with AI management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1371600" y="3657600"/>
            <a:ext cx="6400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✓ New venture every 18 days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371600" y="4114800"/>
            <a:ext cx="6400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✓ 10x industry average success rate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371600" y="4572000"/>
            <a:ext cx="6400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✓ 78% operational cost reduction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A2540"/>
                </a:solidFill>
              </a:rPr>
              <a:t>AI Venture Innovator of the Year 2030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3657600" y="1371600"/>
            <a:ext cx="1828800" cy="1828800"/>
          </a:xfrm>
          <a:prstGeom prst="star">
            <a:avLst/>
          </a:prstGeom>
          <a:solidFill>
            <a:srgbClr val="FFD700"/>
          </a:solidFill>
          <a:ln/>
        </p:spPr>
      </p:sp>
      <p:sp>
        <p:nvSpPr>
          <p:cNvPr id="4" name="Text 2"/>
          <p:cNvSpPr/>
          <p:nvPr/>
        </p:nvSpPr>
        <p:spPr>
          <a:xfrm>
            <a:off x="4114800" y="182880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🏆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1371600" y="365760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• Extraordinary achievement in AI-native governance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1371600" y="402336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• 95% orchestration accuracy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371600" y="438912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• Blueprint for 21st century corporations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371600" y="475488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• $500M+ combined portfolio valuation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A2540"/>
                </a:solidFill>
              </a:rPr>
              <a:t>Industry Leaders Recognize the Revolution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FF88"/>
                </a:solidFill>
              </a:rPr>
              <a:t>Dr. Aris Thorne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i="1" dirty="0">
                <a:solidFill>
                  <a:srgbClr val="333333"/>
                </a:solidFill>
              </a:rPr>
              <a:t>AI Governance Scholar, Oxford Future of Humanity Institute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56032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i="1" dirty="0">
                <a:solidFill>
                  <a:srgbClr val="333333"/>
                </a:solidFill>
              </a:rPr>
              <a:t>"Rick's vision with ExecHoldings Global has proven that AI-native governance is not just possible—it's inevitable. By coupling EVA's orchestration with a human Chairman's ethical oversight, he has created the blueprint for the corporations of the 21st century."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A2540"/>
                </a:solidFill>
              </a:rPr>
              <a:t>Constitutional Governance: The New Model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3200400" y="1371600"/>
            <a:ext cx="2743200" cy="731520"/>
          </a:xfrm>
          <a:prstGeom prst="rect">
            <a:avLst/>
          </a:prstGeom>
          <a:solidFill>
            <a:srgbClr val="0A2540"/>
          </a:solidFill>
          <a:ln/>
        </p:spPr>
      </p:sp>
      <p:sp>
        <p:nvSpPr>
          <p:cNvPr id="4" name="Text 2"/>
          <p:cNvSpPr/>
          <p:nvPr/>
        </p:nvSpPr>
        <p:spPr>
          <a:xfrm>
            <a:off x="3200400" y="155448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Chairman (Rick)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3200400" y="2468880"/>
            <a:ext cx="2743200" cy="731520"/>
          </a:xfrm>
          <a:prstGeom prst="rect">
            <a:avLst/>
          </a:prstGeom>
          <a:solidFill>
            <a:srgbClr val="00FF88"/>
          </a:solidFill>
          <a:ln/>
        </p:spPr>
      </p:sp>
      <p:sp>
        <p:nvSpPr>
          <p:cNvPr id="6" name="Text 4"/>
          <p:cNvSpPr/>
          <p:nvPr/>
        </p:nvSpPr>
        <p:spPr>
          <a:xfrm>
            <a:off x="3200400" y="265176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EVA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914400" y="3566160"/>
            <a:ext cx="2286000" cy="73152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8" name="Text 6"/>
          <p:cNvSpPr/>
          <p:nvPr/>
        </p:nvSpPr>
        <p:spPr>
          <a:xfrm>
            <a:off x="914400" y="3749040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AI CEO 1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3429000" y="3566160"/>
            <a:ext cx="2286000" cy="73152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0" name="Text 8"/>
          <p:cNvSpPr/>
          <p:nvPr/>
        </p:nvSpPr>
        <p:spPr>
          <a:xfrm>
            <a:off x="3429000" y="3749040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AI CEO 2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5943600" y="3566160"/>
            <a:ext cx="2286000" cy="73152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2" name="Text 10"/>
          <p:cNvSpPr/>
          <p:nvPr/>
        </p:nvSpPr>
        <p:spPr>
          <a:xfrm>
            <a:off x="5943600" y="3749040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AI CEO N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EHG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ExecHoldings Global Digital Press Kit 2030</dc:title>
  <dc:subject>AI-Native Business Revolution</dc:subject>
  <dc:creator>ExecHoldings Global</dc:creator>
  <cp:lastModifiedBy>ExecHoldings Global</cp:lastModifiedBy>
  <cp:revision>1</cp:revision>
  <dcterms:created xsi:type="dcterms:W3CDTF">2025-09-16T00:17:49Z</dcterms:created>
  <dcterms:modified xsi:type="dcterms:W3CDTF">2025-09-16T00:17:49Z</dcterms:modified>
</cp:coreProperties>
</file>