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56" r:id="rId3"/>
    <p:sldId id="269" r:id="rId5"/>
    <p:sldId id="270" r:id="rId6"/>
    <p:sldId id="271" r:id="rId7"/>
    <p:sldId id="284" r:id="rId8"/>
    <p:sldId id="283" r:id="rId9"/>
    <p:sldId id="273" r:id="rId10"/>
    <p:sldId id="274" r:id="rId11"/>
    <p:sldId id="275" r:id="rId12"/>
    <p:sldId id="276" r:id="rId13"/>
    <p:sldId id="260" r:id="rId14"/>
    <p:sldId id="279" r:id="rId15"/>
    <p:sldId id="281" r:id="rId16"/>
    <p:sldId id="25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插件 特定开发规范的</a:t>
            </a:r>
            <a:r>
              <a:rPr lang="en-US" altLang="zh-CN">
                <a:sym typeface="+mn-ea"/>
              </a:rPr>
              <a:t>Android</a:t>
            </a:r>
            <a:r>
              <a:rPr lang="zh-CN" altLang="en-US">
                <a:sym typeface="+mn-ea"/>
              </a:rPr>
              <a:t>应用项目</a:t>
            </a:r>
            <a:endParaRPr lang="zh-CN" altLang="en-US">
              <a:sym typeface="+mn-ea"/>
            </a:endParaRPr>
          </a:p>
          <a:p>
            <a:r>
              <a:rPr lang="en-US"/>
              <a:t>Activity  Android的四大组件之一，它是一种可以包含用户界面且有生命周期的组件</a:t>
            </a:r>
            <a:endParaRPr lang="en-US"/>
          </a:p>
          <a:p>
            <a:r>
              <a:rPr lang="en-US"/>
              <a:t>Host</a:t>
            </a:r>
            <a:r>
              <a:rPr lang="zh-CN" altLang="en-US"/>
              <a:t>项目预留</a:t>
            </a:r>
            <a:r>
              <a:rPr lang="en-US" altLang="zh-CN">
                <a:sym typeface="+mn-ea"/>
              </a:rPr>
              <a:t>DLProxyFragmentActivity</a:t>
            </a:r>
            <a:r>
              <a:rPr lang="zh-CN" altLang="en-US">
                <a:sym typeface="+mn-ea"/>
              </a:rPr>
              <a:t>。每次启动</a:t>
            </a:r>
            <a:r>
              <a:rPr lang="en-US" altLang="zh-CN">
                <a:sym typeface="+mn-ea"/>
              </a:rPr>
              <a:t>DLProxyFragmentActivity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Intent</a:t>
            </a:r>
            <a:r>
              <a:rPr lang="zh-CN" altLang="en-US">
                <a:sym typeface="+mn-ea"/>
              </a:rPr>
              <a:t>携带插件</a:t>
            </a:r>
            <a:r>
              <a:rPr lang="en-US" altLang="zh-CN">
                <a:sym typeface="+mn-ea"/>
              </a:rPr>
              <a:t>Activity</a:t>
            </a:r>
            <a:r>
              <a:rPr lang="zh-CN" altLang="en-US">
                <a:sym typeface="+mn-ea"/>
              </a:rPr>
              <a:t>信息。</a:t>
            </a:r>
            <a:r>
              <a:rPr lang="en-US" altLang="zh-CN">
                <a:sym typeface="+mn-ea"/>
              </a:rPr>
              <a:t>DLProxyFragmentActivity</a:t>
            </a:r>
            <a:r>
              <a:rPr lang="zh-CN" altLang="en-US">
                <a:sym typeface="+mn-ea"/>
              </a:rPr>
              <a:t>初始化后，</a:t>
            </a:r>
            <a:r>
              <a:rPr lang="en-US" altLang="zh-CN">
                <a:sym typeface="+mn-ea"/>
              </a:rPr>
              <a:t>DLProxyFragmentActivity</a:t>
            </a:r>
            <a:r>
              <a:rPr lang="zh-CN" altLang="en-US">
                <a:sym typeface="+mn-ea"/>
              </a:rPr>
              <a:t>生命周期方法，执行插件</a:t>
            </a:r>
            <a:r>
              <a:rPr lang="en-US" altLang="zh-CN">
                <a:sym typeface="+mn-ea"/>
              </a:rPr>
              <a:t>Activity</a:t>
            </a:r>
            <a:r>
              <a:rPr lang="zh-CN" altLang="en-US">
                <a:sym typeface="+mn-ea"/>
              </a:rPr>
              <a:t>相对应生命周期的代码</a:t>
            </a:r>
            <a:endParaRPr lang="en-US" altLang="zh-CN">
              <a:sym typeface="+mn-ea"/>
            </a:endParaRPr>
          </a:p>
          <a:p>
            <a:r>
              <a:rPr lang="en-US"/>
              <a:t>DexClassLoader 可以加载外部的dex</a:t>
            </a:r>
            <a:endParaRPr lang="en-US"/>
          </a:p>
          <a:p>
            <a:r>
              <a:rPr lang="en-US" altLang="zh-CN">
                <a:sym typeface="+mn-ea"/>
              </a:rPr>
              <a:t>AssetManager</a:t>
            </a:r>
            <a:r>
              <a:rPr lang="zh-CN" altLang="en-US">
                <a:sym typeface="+mn-ea"/>
              </a:rPr>
              <a:t>和</a:t>
            </a:r>
            <a:r>
              <a:rPr lang="en-US">
                <a:sym typeface="+mn-ea"/>
              </a:rPr>
              <a:t>Resources</a:t>
            </a:r>
            <a:r>
              <a:rPr lang="zh-CN" altLang="en-US">
                <a:sym typeface="+mn-ea"/>
              </a:rPr>
              <a:t>对象，</a:t>
            </a:r>
            <a:r>
              <a:rPr lang="en-US">
                <a:sym typeface="+mn-ea"/>
              </a:rPr>
              <a:t>可以加载</a:t>
            </a:r>
            <a:r>
              <a:rPr lang="zh-CN" altLang="en-US">
                <a:sym typeface="+mn-ea"/>
              </a:rPr>
              <a:t>插件</a:t>
            </a:r>
            <a:r>
              <a:rPr 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资源文件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resources.arsc文件和一个R.java，前者保存的是一个资源索引表，后者定义了各个</a:t>
            </a:r>
            <a:r>
              <a:rPr lang="en-US" altLang="zh-CN">
                <a:sym typeface="+mn-ea"/>
              </a:rPr>
              <a:t>res</a:t>
            </a:r>
            <a:r>
              <a:rPr lang="zh-CN" altLang="en-US">
                <a:sym typeface="+mn-ea"/>
              </a:rPr>
              <a:t>资源ID常量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插件管理平台（</a:t>
            </a:r>
            <a:r>
              <a:rPr lang="en-US" altLang="zh-CN"/>
              <a:t>daily</a:t>
            </a:r>
            <a:r>
              <a:rPr lang="zh-CN" altLang="en-US"/>
              <a:t>）</a:t>
            </a:r>
            <a:r>
              <a:rPr lang="en-US"/>
              <a:t>http://192.168.16.233:11026/login.do admin/RdnmgYdnd2T5</a:t>
            </a:r>
            <a:endParaRPr lang="en-US"/>
          </a:p>
          <a:p>
            <a:r>
              <a:rPr lang="zh-CN" altLang="en-US">
                <a:sym typeface="+mn-ea"/>
              </a:rPr>
              <a:t>插件管理平台（</a:t>
            </a:r>
            <a:r>
              <a:rPr lang="en-US" altLang="zh-CN">
                <a:sym typeface="+mn-ea"/>
              </a:rPr>
              <a:t>open</a:t>
            </a:r>
            <a:r>
              <a:rPr lang="zh-CN" altLang="en-US">
                <a:sym typeface="+mn-ea"/>
              </a:rPr>
              <a:t>）</a:t>
            </a:r>
            <a:r>
              <a:rPr lang="en-US"/>
              <a:t>http://plugin.dididapiao.com/login.do</a:t>
            </a:r>
            <a:endParaRPr lang="en-US"/>
          </a:p>
          <a:p>
            <a:r>
              <a:rPr lang="en-US" altLang="zh-CN">
                <a:sym typeface="+mn-ea"/>
              </a:rPr>
              <a:t>Jenkins </a:t>
            </a:r>
            <a:r>
              <a:rPr lang="zh-CN" altLang="en-US">
                <a:sym typeface="+mn-ea"/>
              </a:rPr>
              <a:t>打包系统 </a:t>
            </a:r>
            <a:r>
              <a:rPr lang="en-US"/>
              <a:t>http://cibeta.qudapiao.cn/ </a:t>
            </a:r>
            <a:r>
              <a:rPr lang="zh-CN" altLang="en-US"/>
              <a:t>对主干代码进行打包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插件管理平台（</a:t>
            </a:r>
            <a:r>
              <a:rPr lang="en-US" altLang="zh-CN"/>
              <a:t>daily</a:t>
            </a:r>
            <a:r>
              <a:rPr lang="zh-CN" altLang="en-US"/>
              <a:t>）</a:t>
            </a:r>
            <a:r>
              <a:rPr lang="en-US"/>
              <a:t>http://192.168.16.233:11026/login.do admin/RdnmgYdnd2T5</a:t>
            </a:r>
            <a:endParaRPr lang="en-US"/>
          </a:p>
          <a:p>
            <a:r>
              <a:rPr lang="zh-CN" altLang="en-US">
                <a:sym typeface="+mn-ea"/>
              </a:rPr>
              <a:t>插件管理平台（</a:t>
            </a:r>
            <a:r>
              <a:rPr lang="en-US" altLang="zh-CN">
                <a:sym typeface="+mn-ea"/>
              </a:rPr>
              <a:t>open</a:t>
            </a:r>
            <a:r>
              <a:rPr lang="zh-CN" altLang="en-US">
                <a:sym typeface="+mn-ea"/>
              </a:rPr>
              <a:t>）</a:t>
            </a:r>
            <a:r>
              <a:rPr lang="en-US"/>
              <a:t>http://plugin.dididapiao.com/login.do</a:t>
            </a:r>
            <a:endParaRPr lang="en-US"/>
          </a:p>
          <a:p>
            <a:r>
              <a:rPr lang="en-US" altLang="zh-CN">
                <a:sym typeface="+mn-ea"/>
              </a:rPr>
              <a:t>Jenkins </a:t>
            </a:r>
            <a:r>
              <a:rPr lang="zh-CN" altLang="en-US">
                <a:sym typeface="+mn-ea"/>
              </a:rPr>
              <a:t>打包系统 </a:t>
            </a:r>
            <a:r>
              <a:rPr lang="en-US"/>
              <a:t>http://cibeta.qudapiao.cn/</a:t>
            </a: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querySkyAppByPackageName.do </a:t>
            </a:r>
            <a:r>
              <a:rPr lang="zh-CN" altLang="en-US"/>
              <a:t>查询当前插件项目的信息</a:t>
            </a:r>
            <a:endParaRPr lang="zh-CN" altLang="en-US"/>
          </a:p>
          <a:p>
            <a:r>
              <a:rPr lang="en-US"/>
              <a:t>queryPluginByPackageName.do </a:t>
            </a:r>
            <a:r>
              <a:rPr lang="zh-CN" altLang="en-US">
                <a:sym typeface="+mn-ea"/>
              </a:rPr>
              <a:t>查询当前插件项目的所有插件信息</a:t>
            </a:r>
            <a:endParaRPr lang="en-US"/>
          </a:p>
          <a:p>
            <a:r>
              <a:rPr lang="en-US"/>
              <a:t>queryAgentPluginConfigByParam.do </a:t>
            </a:r>
            <a:r>
              <a:rPr lang="zh-CN" altLang="en-US"/>
              <a:t>根据渠道号查询插件包信息</a:t>
            </a:r>
            <a:endParaRPr lang="zh-CN" altLang="en-US"/>
          </a:p>
          <a:p>
            <a:r>
              <a:rPr lang="en-US"/>
              <a:t>queryPluginPkgInfoById.do </a:t>
            </a:r>
            <a:r>
              <a:rPr lang="zh-CN" altLang="en-US">
                <a:sym typeface="+mn-ea"/>
              </a:rPr>
              <a:t> </a:t>
            </a:r>
            <a:r>
              <a:rPr 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根据插件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查询插件包信息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名单查看 https://android.googlesource.com/platform/frameworks/base/+/master/config/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hemeOverride" Target="../theme/themeOverride1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插件开发实现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lstStyle/>
          <a:p>
            <a:pPr algn="r"/>
            <a:r>
              <a:rPr lang="zh-CN" altLang="en-US"/>
              <a:t>基于</a:t>
            </a:r>
            <a:r>
              <a:rPr lang="en-US" altLang="zh-CN"/>
              <a:t>Dynamic-load-apk                             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插件管理平台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打包插件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外置插件</a:t>
            </a:r>
            <a:endParaRPr lang="zh-CN" altLang="en-US"/>
          </a:p>
        </p:txBody>
      </p:sp>
      <p:graphicFrame>
        <p:nvGraphicFramePr>
          <p:cNvPr id="0" name="Table -1"/>
          <p:cNvGraphicFramePr/>
          <p:nvPr/>
        </p:nvGraphicFramePr>
        <p:xfrm>
          <a:off x="100330" y="2395855"/>
          <a:ext cx="10332720" cy="573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450"/>
                <a:gridCol w="915035"/>
                <a:gridCol w="640715"/>
                <a:gridCol w="955675"/>
                <a:gridCol w="640715"/>
                <a:gridCol w="640080"/>
                <a:gridCol w="640080"/>
                <a:gridCol w="1891030"/>
                <a:gridCol w="640715"/>
                <a:gridCol w="640080"/>
                <a:gridCol w="641350"/>
                <a:gridCol w="640080"/>
                <a:gridCol w="640715"/>
              </a:tblGrid>
              <a:tr h="5734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应用名</a:t>
                      </a:r>
                      <a:endParaRPr 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项目名</a:t>
                      </a:r>
                      <a:endParaRPr 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包名</a:t>
                      </a:r>
                      <a:endParaRPr 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主版本</a:t>
                      </a:r>
                      <a:endParaRPr 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appId</a:t>
                      </a:r>
                      <a:endParaRPr 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插件数</a:t>
                      </a:r>
                      <a:endParaRPr 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创建时间</a:t>
                      </a:r>
                      <a:endParaRPr 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发布时间</a:t>
                      </a:r>
                      <a:endParaRPr 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修改时间</a:t>
                      </a:r>
                      <a:endParaRPr 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下载主机地址</a:t>
                      </a:r>
                      <a:endParaRPr 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发布状态 </a:t>
                      </a:r>
                      <a:endParaRPr 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查看插件信息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发布操作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/>
          <p:nvPr/>
        </p:nvGraphicFramePr>
        <p:xfrm>
          <a:off x="100330" y="3380740"/>
          <a:ext cx="10320020" cy="509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90"/>
                <a:gridCol w="914400"/>
                <a:gridCol w="640080"/>
                <a:gridCol w="955675"/>
                <a:gridCol w="640715"/>
                <a:gridCol w="640080"/>
                <a:gridCol w="640715"/>
                <a:gridCol w="1890395"/>
                <a:gridCol w="640080"/>
                <a:gridCol w="640715"/>
                <a:gridCol w="640080"/>
                <a:gridCol w="640715"/>
                <a:gridCol w="640080"/>
              </a:tblGrid>
              <a:tr h="5099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插件名</a:t>
                      </a:r>
                      <a:endParaRPr 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插件标识</a:t>
                      </a:r>
                      <a:endParaRPr 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创建时间</a:t>
                      </a:r>
                      <a:endParaRPr 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当前最新版本</a:t>
                      </a:r>
                      <a:endParaRPr 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当前默认版本</a:t>
                      </a:r>
                      <a:endParaRPr 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插件上一个版本</a:t>
                      </a:r>
                      <a:endParaRPr 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微核心版本</a:t>
                      </a:r>
                      <a:endParaRPr 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最低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</a:t>
                      </a:r>
                      <a:endParaRPr 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最低微核心</a:t>
                      </a:r>
                      <a:endParaRPr 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插件类型</a:t>
                      </a:r>
                      <a:endParaRPr 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加载顺序</a:t>
                      </a:r>
                      <a:endParaRPr lang="en-US" sz="9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查看插件包信息 </a:t>
                      </a:r>
                      <a:endParaRPr lang="en-US" sz="900" b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打包操作 </a:t>
                      </a:r>
                      <a:endParaRPr lang="en-US" sz="9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/>
        </p:nvGraphicFramePr>
        <p:xfrm>
          <a:off x="100330" y="4302125"/>
          <a:ext cx="12011660" cy="56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5965"/>
                <a:gridCol w="810895"/>
                <a:gridCol w="567055"/>
                <a:gridCol w="846455"/>
                <a:gridCol w="567055"/>
                <a:gridCol w="567055"/>
                <a:gridCol w="567690"/>
                <a:gridCol w="1675130"/>
                <a:gridCol w="567690"/>
                <a:gridCol w="567690"/>
                <a:gridCol w="567055"/>
                <a:gridCol w="567055"/>
                <a:gridCol w="567690"/>
                <a:gridCol w="568325"/>
                <a:gridCol w="567055"/>
                <a:gridCol w="566420"/>
                <a:gridCol w="567690"/>
                <a:gridCol w="567690"/>
              </a:tblGrid>
              <a:tr h="56896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插件路径 </a:t>
                      </a:r>
                      <a:endParaRPr 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是否可更新 </a:t>
                      </a:r>
                      <a:endParaRPr 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包文件</a:t>
                      </a:r>
                      <a:r>
                        <a:rPr lang="en-US" alt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md5</a:t>
                      </a:r>
                      <a:r>
                        <a:rPr lang="zh-CN" altLang="en-US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值 </a:t>
                      </a:r>
                      <a:endParaRPr 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插件包版本 </a:t>
                      </a:r>
                      <a:endParaRPr 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创建时间 </a:t>
                      </a:r>
                      <a:endParaRPr 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发布时间 </a:t>
                      </a:r>
                      <a:endParaRPr 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修改时间 </a:t>
                      </a:r>
                      <a:endParaRPr 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发布状态 </a:t>
                      </a:r>
                      <a:endParaRPr 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svn</a:t>
                      </a:r>
                      <a:r>
                        <a:rPr lang="zh-CN" altLang="en-US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版本 </a:t>
                      </a:r>
                      <a:endParaRPr 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发布策略 </a:t>
                      </a:r>
                      <a:endParaRPr 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插件大小</a:t>
                      </a:r>
                      <a:r>
                        <a:rPr lang="en-US" alt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(M) </a:t>
                      </a:r>
                      <a:endParaRPr 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uriConfigPath </a:t>
                      </a:r>
                      <a:endParaRPr 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uriConfigMd5 </a:t>
                      </a:r>
                      <a:endParaRPr 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是否显示 </a:t>
                      </a:r>
                      <a:endParaRPr 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更新说明 </a:t>
                      </a:r>
                      <a:endParaRPr lang="en-US" sz="800" b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查看补丁信息 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添加渠道插件包配置 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800" b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插件发布操作 </a:t>
                      </a:r>
                      <a:endParaRPr lang="en-US" sz="800" b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vert="horz" anchor="ctr">
                    <a:lnL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FFFFFF"/>
                      </a:solidFill>
                      <a:prstDash val="dot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CCCCCC"/>
                      </a:solidFill>
                      <a:prstDash val="dot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BC2E6"/>
                    </a:solidFill>
                  </a:tcPr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插件管理平台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更新插件</a:t>
            </a:r>
            <a:endParaRPr lang="zh-CN" altLang="en-US">
              <a:sym typeface="+mn-ea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querySkyAppByPackageName.do </a:t>
            </a:r>
            <a:r>
              <a:rPr lang="zh-CN" altLang="en-US">
                <a:sym typeface="+mn-ea"/>
              </a:rPr>
              <a:t>查询当前插件项目的信息</a:t>
            </a:r>
            <a:endParaRPr lang="zh-CN" altLang="en-US"/>
          </a:p>
          <a:p>
            <a:r>
              <a:rPr lang="en-US">
                <a:sym typeface="+mn-ea"/>
              </a:rPr>
              <a:t>queryPluginByPackageName.do </a:t>
            </a:r>
            <a:r>
              <a:rPr lang="zh-CN" altLang="en-US">
                <a:sym typeface="+mn-ea"/>
              </a:rPr>
              <a:t>查询当前插件项目的所有插件信息</a:t>
            </a:r>
            <a:endParaRPr lang="en-US"/>
          </a:p>
          <a:p>
            <a:r>
              <a:rPr lang="en-US">
                <a:sym typeface="+mn-ea"/>
              </a:rPr>
              <a:t>queryAgentPluginConfigByParam.do </a:t>
            </a:r>
            <a:r>
              <a:rPr lang="zh-CN" altLang="en-US">
                <a:sym typeface="+mn-ea"/>
              </a:rPr>
              <a:t>根据渠道号查询插件包信息</a:t>
            </a:r>
            <a:endParaRPr lang="zh-CN" altLang="en-US"/>
          </a:p>
          <a:p>
            <a:r>
              <a:rPr lang="en-US">
                <a:sym typeface="+mn-ea"/>
              </a:rPr>
              <a:t>queryPluginPkgInfoById.do </a:t>
            </a:r>
            <a:r>
              <a:rPr lang="zh-CN" altLang="en-US">
                <a:sym typeface="+mn-ea"/>
              </a:rPr>
              <a:t> </a:t>
            </a:r>
            <a:r>
              <a:rPr 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根据插件</a:t>
            </a:r>
            <a:r>
              <a:rPr lang="en-US" altLang="zh-CN">
                <a:sym typeface="+mn-ea"/>
              </a:rPr>
              <a:t>ID</a:t>
            </a:r>
            <a:r>
              <a:rPr lang="zh-CN" altLang="en-US">
                <a:sym typeface="+mn-ea"/>
              </a:rPr>
              <a:t>查询插件包信息</a:t>
            </a:r>
            <a:endParaRPr lang="zh-CN" altLang="en-US">
              <a:sym typeface="+mn-ea"/>
            </a:endParaRPr>
          </a:p>
          <a:p>
            <a:r>
              <a:rPr lang="zh-CN" altLang="en-US"/>
              <a:t>下载插件</a:t>
            </a:r>
            <a:endParaRPr lang="zh-CN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838200" y="4831398"/>
            <a:ext cx="5776689" cy="485775"/>
            <a:chOff x="1590" y="4095"/>
            <a:chExt cx="8225" cy="765"/>
          </a:xfrm>
        </p:grpSpPr>
        <p:sp>
          <p:nvSpPr>
            <p:cNvPr id="3" name="Chevron 2"/>
            <p:cNvSpPr/>
            <p:nvPr/>
          </p:nvSpPr>
          <p:spPr>
            <a:xfrm>
              <a:off x="1590" y="4095"/>
              <a:ext cx="2456" cy="75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/>
                <a:t>HostEventBus</a:t>
              </a:r>
              <a:endParaRPr lang="en-US" sz="1100"/>
            </a:p>
          </p:txBody>
        </p:sp>
        <p:sp>
          <p:nvSpPr>
            <p:cNvPr id="2" name="Chevron 1"/>
            <p:cNvSpPr/>
            <p:nvPr/>
          </p:nvSpPr>
          <p:spPr>
            <a:xfrm>
              <a:off x="3961" y="4095"/>
              <a:ext cx="2584" cy="765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/>
                <a:t>PluginLoadEvent</a:t>
              </a:r>
              <a:endParaRPr lang="en-US" sz="1100"/>
            </a:p>
          </p:txBody>
        </p:sp>
        <p:sp>
          <p:nvSpPr>
            <p:cNvPr id="6" name="Chevron 5"/>
            <p:cNvSpPr/>
            <p:nvPr/>
          </p:nvSpPr>
          <p:spPr>
            <a:xfrm>
              <a:off x="6545" y="4095"/>
              <a:ext cx="3270" cy="750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100"/>
                <a:t>PluginPkgDownEvent</a:t>
              </a:r>
              <a:endParaRPr lang="en-US" sz="1100"/>
            </a:p>
          </p:txBody>
        </p:sp>
      </p:grpSp>
    </p:spTree>
    <p:custDataLst>
      <p:tags r:id="rId1"/>
    </p:custDataLst>
  </p:cSld>
  <p:clrMapOvr>
    <a:masterClrMapping/>
  </p:clrMapOvr>
  <p:transition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插件发展趋势</a:t>
            </a:r>
            <a:br>
              <a:rPr lang="zh-CN" altLang="en-US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Android </a:t>
            </a:r>
            <a:r>
              <a:rPr lang="zh-CN" altLang="en-US"/>
              <a:t>非公开</a:t>
            </a:r>
            <a:r>
              <a:rPr lang="en-US" altLang="zh-CN"/>
              <a:t>SDK</a:t>
            </a:r>
            <a:r>
              <a:rPr lang="zh-CN" altLang="en-US"/>
              <a:t>调用限制</a:t>
            </a:r>
            <a:endParaRPr lang="zh-CN" altLang="en-US"/>
          </a:p>
          <a:p>
            <a:r>
              <a:rPr lang="zh-CN" altLang="en-US"/>
              <a:t>尽量减少</a:t>
            </a:r>
            <a:r>
              <a:rPr lang="en-US" altLang="zh-CN"/>
              <a:t>HOOK</a:t>
            </a:r>
            <a:r>
              <a:rPr lang="zh-CN" altLang="en-US"/>
              <a:t>系统原生代码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插件发展趋势</a:t>
            </a:r>
            <a:endParaRPr lang="en-US"/>
          </a:p>
        </p:txBody>
      </p:sp>
      <p:graphicFrame>
        <p:nvGraphicFramePr>
          <p:cNvPr id="6" name="Table 5"/>
          <p:cNvGraphicFramePr/>
          <p:nvPr/>
        </p:nvGraphicFramePr>
        <p:xfrm>
          <a:off x="1014095" y="1436370"/>
          <a:ext cx="7654925" cy="4650105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1007745"/>
                <a:gridCol w="1943100"/>
                <a:gridCol w="4704080"/>
              </a:tblGrid>
              <a:tr h="548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2012</a:t>
                      </a:r>
                      <a:r>
                        <a:rPr lang="zh-CN" altLang="en-US" sz="900"/>
                        <a:t>年</a:t>
                      </a:r>
                      <a:r>
                        <a:rPr lang="en-US" altLang="zh-CN" sz="900"/>
                        <a:t>7</a:t>
                      </a:r>
                      <a:r>
                        <a:rPr lang="zh-CN" altLang="en-US" sz="900"/>
                        <a:t>月</a:t>
                      </a:r>
                      <a:endParaRPr lang="zh-CN" altLang="en-US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AndroidDynamicLoader </a:t>
                      </a:r>
                      <a:endParaRPr lang="en-US" altLang="zh-CN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屠毅敏，大众点评。用</a:t>
                      </a:r>
                      <a:r>
                        <a:rPr lang="en-US" altLang="zh-CN" sz="900"/>
                        <a:t>Fragment</a:t>
                      </a:r>
                      <a:r>
                        <a:rPr lang="zh-CN" altLang="en-US" sz="900"/>
                        <a:t>来实现，</a:t>
                      </a:r>
                      <a:r>
                        <a:rPr lang="en-US" altLang="zh-CN" sz="900"/>
                        <a:t>addAssetPath</a:t>
                      </a:r>
                      <a:r>
                        <a:rPr lang="zh-CN" altLang="en-US" sz="900"/>
                        <a:t>来读取插件中的资源。</a:t>
                      </a:r>
                      <a:endParaRPr lang="zh-CN" altLang="en-US" sz="900"/>
                    </a:p>
                  </a:txBody>
                  <a:tcPr marL="0" marR="0" marT="0" marB="0" vert="horz" anchor="ctr"/>
                </a:tc>
              </a:tr>
              <a:tr h="195580">
                <a:tc>
                  <a:txBody>
                    <a:bodyPr/>
                    <a:p>
                      <a:pPr indent="0">
                        <a:buNone/>
                      </a:pPr>
                      <a:endParaRPr lang="en-US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900"/>
                    </a:p>
                  </a:txBody>
                  <a:tcPr marL="0" marR="0" marT="0" marB="0" vert="horz" anchor="ctr"/>
                </a:tc>
              </a:tr>
              <a:tr h="1955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2013</a:t>
                      </a:r>
                      <a:r>
                        <a:rPr lang="zh-CN" altLang="en-US" sz="900"/>
                        <a:t>年      </a:t>
                      </a:r>
                      <a:endParaRPr lang="zh-CN" altLang="en-US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23Code </a:t>
                      </a:r>
                      <a:endParaRPr lang="en-US" altLang="zh-CN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自定义控件动态下载。并不是一个开源的项目</a:t>
                      </a:r>
                      <a:endParaRPr lang="zh-CN" altLang="en-US" sz="900"/>
                    </a:p>
                  </a:txBody>
                  <a:tcPr marL="0" marR="0" marT="0" marB="0" vert="horz" anchor="ctr"/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en-US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900"/>
                    </a:p>
                  </a:txBody>
                  <a:tcPr marL="0" marR="0" marT="0" marB="0" vert="horz" anchor="ctr"/>
                </a:tc>
              </a:tr>
              <a:tr h="1955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2014</a:t>
                      </a:r>
                      <a:r>
                        <a:rPr lang="zh-CN" altLang="en-US" sz="900"/>
                        <a:t>年初</a:t>
                      </a:r>
                      <a:endParaRPr lang="zh-CN" altLang="en-US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Altas</a:t>
                      </a:r>
                      <a:endParaRPr lang="en-US" altLang="zh-CN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阿里。伯奎</a:t>
                      </a:r>
                      <a:endParaRPr lang="zh-CN" altLang="en-US" sz="900"/>
                    </a:p>
                  </a:txBody>
                  <a:tcPr marL="0" marR="0" marT="0" marB="0" vert="horz" anchor="ctr"/>
                </a:tc>
              </a:tr>
              <a:tr h="1955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2014</a:t>
                      </a:r>
                      <a:r>
                        <a:rPr lang="zh-CN" altLang="en-US" sz="900"/>
                        <a:t>年底  </a:t>
                      </a:r>
                      <a:endParaRPr lang="zh-CN" altLang="en-US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Dynamic-load-apk </a:t>
                      </a:r>
                      <a:endParaRPr lang="en-US" altLang="zh-CN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任玉刚。静态代理</a:t>
                      </a:r>
                      <a:r>
                        <a:rPr lang="en-US" altLang="zh-CN" sz="900"/>
                        <a:t>Activity</a:t>
                      </a:r>
                      <a:endParaRPr lang="en-US" altLang="zh-CN" sz="900"/>
                    </a:p>
                  </a:txBody>
                  <a:tcPr marL="0" marR="0" marT="0" marB="0" vert="horz" anchor="ctr"/>
                </a:tc>
              </a:tr>
              <a:tr h="0">
                <a:tc>
                  <a:txBody>
                    <a:bodyPr/>
                    <a:p>
                      <a:pPr indent="0">
                        <a:buNone/>
                      </a:pPr>
                      <a:endParaRPr lang="en-US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900"/>
                    </a:p>
                  </a:txBody>
                  <a:tcPr marL="0" marR="0" marT="0" marB="0" vert="horz" anchor="ctr"/>
                </a:tc>
              </a:tr>
              <a:tr h="1968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2015</a:t>
                      </a:r>
                      <a:r>
                        <a:rPr lang="zh-CN" altLang="en-US" sz="900"/>
                        <a:t>年</a:t>
                      </a:r>
                      <a:r>
                        <a:rPr lang="en-US" altLang="zh-CN" sz="900"/>
                        <a:t>4</a:t>
                      </a:r>
                      <a:r>
                        <a:rPr lang="zh-CN" altLang="en-US" sz="900"/>
                        <a:t>月</a:t>
                      </a:r>
                      <a:endParaRPr lang="zh-CN" altLang="en-US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OpenAltas/ACDD</a:t>
                      </a:r>
                      <a:endParaRPr lang="en-US" altLang="zh-CN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淘宝，扩展</a:t>
                      </a:r>
                      <a:r>
                        <a:rPr lang="en-US" altLang="zh-CN" sz="900"/>
                        <a:t>AAPT</a:t>
                      </a:r>
                      <a:r>
                        <a:rPr lang="zh-CN" altLang="en-US" sz="900"/>
                        <a:t>来解决插件与宿主的资源</a:t>
                      </a:r>
                      <a:r>
                        <a:rPr lang="en-US" altLang="zh-CN" sz="900"/>
                        <a:t>id</a:t>
                      </a:r>
                      <a:r>
                        <a:rPr lang="zh-CN" altLang="en-US" sz="900"/>
                        <a:t>冲突的问题。</a:t>
                      </a:r>
                      <a:endParaRPr lang="zh-CN" altLang="en-US" sz="900"/>
                    </a:p>
                  </a:txBody>
                  <a:tcPr marL="0" marR="0" marT="0" marB="0" vert="horz" anchor="ctr"/>
                </a:tc>
              </a:tr>
              <a:tr h="1955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2015</a:t>
                      </a:r>
                      <a:r>
                        <a:rPr lang="zh-CN" altLang="en-US" sz="900"/>
                        <a:t>年</a:t>
                      </a:r>
                      <a:r>
                        <a:rPr lang="en-US" altLang="zh-CN" sz="900"/>
                        <a:t>8</a:t>
                      </a:r>
                      <a:r>
                        <a:rPr lang="zh-CN" altLang="en-US" sz="900"/>
                        <a:t>月</a:t>
                      </a:r>
                      <a:endParaRPr lang="zh-CN" altLang="en-US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DroidPlugin</a:t>
                      </a:r>
                      <a:r>
                        <a:rPr lang="zh-CN" altLang="en-US" sz="900"/>
                        <a:t>（里程碑技术） </a:t>
                      </a:r>
                      <a:endParaRPr lang="zh-CN" altLang="en-US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张勇 技术实现复杂，</a:t>
                      </a:r>
                      <a:r>
                        <a:rPr lang="en-US" altLang="zh-CN" sz="900"/>
                        <a:t>AMS</a:t>
                      </a:r>
                      <a:r>
                        <a:rPr lang="zh-CN" altLang="en-US" sz="900"/>
                        <a:t>上做修改，改写很多</a:t>
                      </a:r>
                      <a:r>
                        <a:rPr lang="en-US" altLang="zh-CN" sz="900"/>
                        <a:t>Android</a:t>
                      </a:r>
                      <a:r>
                        <a:rPr lang="zh-CN" altLang="en-US" sz="900"/>
                        <a:t>系统的底层代码。</a:t>
                      </a:r>
                      <a:endParaRPr lang="zh-CN" altLang="en-US" sz="900"/>
                    </a:p>
                  </a:txBody>
                  <a:tcPr marL="0" marR="0" marT="0" marB="0" vert="horz" anchor="ctr"/>
                </a:tc>
              </a:tr>
              <a:tr h="1949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2015</a:t>
                      </a:r>
                      <a:r>
                        <a:rPr lang="zh-CN" altLang="en-US" sz="900"/>
                        <a:t>年</a:t>
                      </a:r>
                      <a:r>
                        <a:rPr lang="en-US" altLang="zh-CN" sz="900"/>
                        <a:t>9</a:t>
                      </a:r>
                      <a:r>
                        <a:rPr lang="zh-CN" altLang="en-US" sz="900"/>
                        <a:t>月</a:t>
                      </a:r>
                      <a:endParaRPr lang="zh-CN" altLang="en-US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AndFix</a:t>
                      </a:r>
                      <a:endParaRPr lang="en-US" altLang="zh-CN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阿里。黎三平</a:t>
                      </a:r>
                      <a:endParaRPr lang="zh-CN" altLang="en-US" sz="900"/>
                    </a:p>
                  </a:txBody>
                  <a:tcPr marL="0" marR="0" marT="0" marB="0" vert="horz" anchor="ctr"/>
                </a:tc>
              </a:tr>
              <a:tr h="3689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2015</a:t>
                      </a:r>
                      <a:r>
                        <a:rPr lang="zh-CN" altLang="en-US" sz="900"/>
                        <a:t>年</a:t>
                      </a:r>
                      <a:r>
                        <a:rPr lang="en-US" altLang="zh-CN" sz="900"/>
                        <a:t>10</a:t>
                      </a:r>
                      <a:r>
                        <a:rPr lang="zh-CN" altLang="en-US" sz="900"/>
                        <a:t>月</a:t>
                      </a:r>
                      <a:endParaRPr lang="zh-CN" altLang="en-US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Nuwa</a:t>
                      </a:r>
                      <a:r>
                        <a:rPr lang="zh-CN" altLang="en-US" sz="900"/>
                        <a:t>（女娲）</a:t>
                      </a:r>
                      <a:endParaRPr lang="zh-CN" altLang="en-US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贾吉鑫。大众点评 ，</a:t>
                      </a:r>
                      <a:r>
                        <a:rPr lang="en-US" altLang="zh-CN" sz="900"/>
                        <a:t>MultiDex</a:t>
                      </a:r>
                      <a:r>
                        <a:rPr lang="zh-CN" altLang="en-US" sz="900"/>
                        <a:t>的思路，根据</a:t>
                      </a:r>
                      <a:r>
                        <a:rPr lang="en-US" altLang="zh-CN" sz="900"/>
                        <a:t>QQ</a:t>
                      </a:r>
                      <a:r>
                        <a:rPr lang="zh-CN" altLang="en-US" sz="900"/>
                        <a:t>空间理论方案，和</a:t>
                      </a:r>
                      <a:r>
                        <a:rPr lang="en-US" altLang="zh-CN" sz="900"/>
                        <a:t>AndFix</a:t>
                      </a:r>
                      <a:r>
                        <a:rPr lang="zh-CN" altLang="en-US" sz="900"/>
                        <a:t>差不多，主要解决的是热修复问题，不维护了</a:t>
                      </a:r>
                      <a:endParaRPr lang="zh-CN" altLang="en-US" sz="900"/>
                    </a:p>
                  </a:txBody>
                  <a:tcPr marL="0" marR="0" marT="0" marB="0" vert="horz" anchor="ctr"/>
                </a:tc>
              </a:tr>
              <a:tr h="1955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2015</a:t>
                      </a:r>
                      <a:r>
                        <a:rPr lang="zh-CN" altLang="en-US" sz="900"/>
                        <a:t>年</a:t>
                      </a:r>
                      <a:r>
                        <a:rPr lang="en-US" altLang="zh-CN" sz="900"/>
                        <a:t>11</a:t>
                      </a:r>
                      <a:r>
                        <a:rPr lang="zh-CN" altLang="en-US" sz="900"/>
                        <a:t>月</a:t>
                      </a:r>
                      <a:endParaRPr lang="zh-CN" altLang="en-US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DynamicAPK</a:t>
                      </a:r>
                      <a:endParaRPr lang="en-US" altLang="zh-CN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携程。修改</a:t>
                      </a:r>
                      <a:r>
                        <a:rPr lang="en-US" altLang="zh-CN" sz="900"/>
                        <a:t>aapt</a:t>
                      </a:r>
                      <a:r>
                        <a:rPr lang="zh-CN" altLang="en-US" sz="900"/>
                        <a:t>来实现为不同的插件工程指定不同的</a:t>
                      </a:r>
                      <a:r>
                        <a:rPr lang="en-US" altLang="zh-CN" sz="900"/>
                        <a:t>PackageID</a:t>
                      </a:r>
                      <a:endParaRPr lang="en-US" altLang="zh-CN" sz="900"/>
                    </a:p>
                  </a:txBody>
                  <a:tcPr marL="0" marR="0" marT="0" marB="0" vert="horz" anchor="ctr"/>
                </a:tc>
              </a:tr>
              <a:tr h="4279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2015</a:t>
                      </a:r>
                      <a:r>
                        <a:rPr lang="zh-CN" altLang="en-US" sz="900"/>
                        <a:t>年底     </a:t>
                      </a:r>
                      <a:endParaRPr lang="zh-CN" altLang="en-US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small</a:t>
                      </a:r>
                      <a:r>
                        <a:rPr lang="zh-CN" altLang="en-US" sz="900"/>
                        <a:t>框架 </a:t>
                      </a:r>
                      <a:endParaRPr lang="zh-CN" altLang="en-US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林广亮，通过脚本方式解决资源冲突问题。</a:t>
                      </a:r>
                      <a:endParaRPr lang="zh-CN" altLang="en-US" sz="900"/>
                    </a:p>
                  </a:txBody>
                  <a:tcPr marL="0" marR="0" marT="0" marB="0" vert="horz" anchor="ctr"/>
                </a:tc>
              </a:tr>
              <a:tr h="146685">
                <a:tc>
                  <a:txBody>
                    <a:bodyPr/>
                    <a:p>
                      <a:pPr indent="0">
                        <a:buNone/>
                      </a:pPr>
                      <a:endParaRPr lang="en-US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900"/>
                    </a:p>
                  </a:txBody>
                  <a:tcPr marL="0" marR="0" marT="0" marB="0" vert="horz" anchor="ctr"/>
                </a:tc>
              </a:tr>
              <a:tr h="1955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2016</a:t>
                      </a:r>
                      <a:r>
                        <a:rPr lang="zh-CN" altLang="en-US" sz="900"/>
                        <a:t>年     </a:t>
                      </a:r>
                      <a:endParaRPr lang="zh-CN" altLang="en-US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VirtualApp</a:t>
                      </a:r>
                      <a:endParaRPr lang="en-US" altLang="zh-CN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罗迪</a:t>
                      </a:r>
                      <a:endParaRPr lang="zh-CN" altLang="en-US" sz="900"/>
                    </a:p>
                  </a:txBody>
                  <a:tcPr marL="0" marR="0" marT="0" marB="0" vert="horz" anchor="ctr"/>
                </a:tc>
              </a:tr>
              <a:tr h="3683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2016</a:t>
                      </a:r>
                      <a:r>
                        <a:rPr lang="zh-CN" altLang="en-US" sz="900"/>
                        <a:t>年        </a:t>
                      </a:r>
                      <a:endParaRPr lang="zh-CN" altLang="en-US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DroidPlugin </a:t>
                      </a:r>
                      <a:endParaRPr lang="en-US" altLang="zh-CN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360 </a:t>
                      </a:r>
                      <a:r>
                        <a:rPr lang="zh-CN" altLang="en-US" sz="900"/>
                        <a:t>，</a:t>
                      </a:r>
                      <a:r>
                        <a:rPr lang="en-US" altLang="zh-CN" sz="900"/>
                        <a:t>360</a:t>
                      </a:r>
                      <a:r>
                        <a:rPr lang="zh-CN" altLang="en-US" sz="900"/>
                        <a:t>手机助手实现的一种插件化框架，可直接运行第三方独立</a:t>
                      </a:r>
                      <a:r>
                        <a:rPr lang="en-US" altLang="zh-CN" sz="900"/>
                        <a:t>apk</a:t>
                      </a:r>
                      <a:r>
                        <a:rPr lang="zh-CN" altLang="en-US" sz="900"/>
                        <a:t>，不修改或安装</a:t>
                      </a:r>
                      <a:r>
                        <a:rPr lang="en-US" altLang="zh-CN" sz="900"/>
                        <a:t>apk.</a:t>
                      </a:r>
                      <a:endParaRPr lang="en-US" altLang="zh-CN" sz="900"/>
                    </a:p>
                  </a:txBody>
                  <a:tcPr marL="0" marR="0" marT="0" marB="0" vert="horz" anchor="ctr"/>
                </a:tc>
              </a:tr>
              <a:tr h="1955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2016</a:t>
                      </a:r>
                      <a:r>
                        <a:rPr lang="zh-CN" altLang="en-US" sz="900"/>
                        <a:t>年     </a:t>
                      </a:r>
                      <a:endParaRPr lang="zh-CN" altLang="en-US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Tinker</a:t>
                      </a:r>
                      <a:endParaRPr lang="en-US" altLang="zh-CN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微信，热修复。</a:t>
                      </a:r>
                      <a:endParaRPr lang="zh-CN" altLang="en-US" sz="900"/>
                    </a:p>
                  </a:txBody>
                  <a:tcPr marL="0" marR="0" marT="0" marB="0" vert="horz" anchor="ctr"/>
                </a:tc>
              </a:tr>
              <a:tr h="167640">
                <a:tc>
                  <a:txBody>
                    <a:bodyPr/>
                    <a:p>
                      <a:pPr indent="0">
                        <a:buNone/>
                      </a:pPr>
                      <a:endParaRPr lang="en-US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endParaRPr lang="en-US" sz="900"/>
                    </a:p>
                  </a:txBody>
                  <a:tcPr marL="0" marR="0" marT="0" marB="0" vert="horz" anchor="ctr"/>
                </a:tc>
              </a:tr>
              <a:tr h="1955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2017</a:t>
                      </a:r>
                      <a:r>
                        <a:rPr lang="zh-CN" altLang="en-US" sz="900"/>
                        <a:t>年</a:t>
                      </a:r>
                      <a:r>
                        <a:rPr lang="en-US" altLang="zh-CN" sz="900"/>
                        <a:t>6</a:t>
                      </a:r>
                      <a:r>
                        <a:rPr lang="zh-CN" altLang="en-US" sz="900"/>
                        <a:t>月</a:t>
                      </a:r>
                      <a:endParaRPr lang="zh-CN" altLang="en-US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VirtualAPK </a:t>
                      </a:r>
                      <a:endParaRPr lang="en-US" altLang="zh-CN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altLang="en-US" sz="900"/>
                        <a:t>滴滴开源插件框架 ， 支持所有的</a:t>
                      </a:r>
                      <a:r>
                        <a:rPr lang="en-US" altLang="zh-CN" sz="900"/>
                        <a:t>android</a:t>
                      </a:r>
                      <a:r>
                        <a:rPr lang="zh-CN" altLang="en-US" sz="900"/>
                        <a:t>特性，四大组件方面</a:t>
                      </a:r>
                      <a:endParaRPr lang="zh-CN" altLang="en-US" sz="900"/>
                    </a:p>
                  </a:txBody>
                  <a:tcPr marL="0" marR="0" marT="0" marB="0" vert="horz" anchor="ctr"/>
                </a:tc>
              </a:tr>
              <a:tr h="19558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2017</a:t>
                      </a:r>
                      <a:r>
                        <a:rPr lang="zh-CN" altLang="en-US" sz="900"/>
                        <a:t>年</a:t>
                      </a:r>
                      <a:r>
                        <a:rPr lang="en-US" altLang="zh-CN" sz="900"/>
                        <a:t>7</a:t>
                      </a:r>
                      <a:r>
                        <a:rPr lang="zh-CN" altLang="en-US" sz="900"/>
                        <a:t>月</a:t>
                      </a:r>
                      <a:endParaRPr lang="zh-CN" altLang="en-US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RePlugin</a:t>
                      </a:r>
                      <a:endParaRPr lang="en-US" altLang="zh-CN" sz="900"/>
                    </a:p>
                  </a:txBody>
                  <a:tcPr marL="0" marR="0" marT="0" marB="0" vert="horz" anchor="ctr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altLang="zh-CN" sz="900"/>
                        <a:t>360</a:t>
                      </a:r>
                      <a:r>
                        <a:rPr lang="zh-CN" altLang="en-US" sz="900"/>
                        <a:t>手机卫士 ，完整稳定全面的插件化方案，提出“全面插件化”。借鉴</a:t>
                      </a:r>
                      <a:r>
                        <a:rPr lang="en-US" altLang="zh-CN" sz="900"/>
                        <a:t>Small</a:t>
                      </a:r>
                      <a:endParaRPr lang="en-US" altLang="zh-CN" sz="900"/>
                    </a:p>
                  </a:txBody>
                  <a:tcPr marL="0" marR="0" marT="0" marB="0" vert="horz"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ransition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谢谢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p>
            <a:pPr algn="l"/>
            <a:endParaRPr lang="en-US"/>
          </a:p>
          <a:p>
            <a:pPr algn="l"/>
            <a:r>
              <a:rPr lang="zh-CN" altLang="en-US">
                <a:sym typeface="+mn-ea"/>
              </a:rPr>
              <a:t>插件使用介绍</a:t>
            </a:r>
            <a:endParaRPr lang="zh-CN" altLang="en-US"/>
          </a:p>
          <a:p>
            <a:pPr algn="l"/>
            <a:r>
              <a:rPr lang="zh-CN" altLang="en-US">
                <a:sym typeface="+mn-ea"/>
              </a:rPr>
              <a:t>加载插件</a:t>
            </a:r>
            <a:endParaRPr lang="zh-CN" altLang="en-US">
              <a:sym typeface="+mn-ea"/>
            </a:endParaRPr>
          </a:p>
          <a:p>
            <a:pPr lvl="1" algn="l"/>
            <a:r>
              <a:rPr lang="zh-CN" altLang="en-US">
                <a:sym typeface="+mn-ea"/>
              </a:rPr>
              <a:t>关联</a:t>
            </a:r>
            <a:r>
              <a:rPr lang="en-US" altLang="zh-CN">
                <a:sym typeface="+mn-ea"/>
              </a:rPr>
              <a:t>Activity</a:t>
            </a:r>
            <a:endParaRPr lang="zh-CN" altLang="en-US">
              <a:sym typeface="+mn-ea"/>
            </a:endParaRPr>
          </a:p>
          <a:p>
            <a:pPr lvl="1" algn="l"/>
            <a:r>
              <a:rPr lang="zh-CN" altLang="en-US">
                <a:sym typeface="+mn-ea"/>
              </a:rPr>
              <a:t>关联和实例化类</a:t>
            </a:r>
            <a:endParaRPr lang="zh-CN" altLang="en-US"/>
          </a:p>
          <a:p>
            <a:pPr lvl="1" algn="l"/>
            <a:r>
              <a:rPr lang="zh-CN" altLang="en-US">
                <a:sym typeface="+mn-ea"/>
              </a:rPr>
              <a:t>关联和加载资源文件</a:t>
            </a:r>
            <a:endParaRPr lang="zh-CN" altLang="en-US">
              <a:sym typeface="+mn-ea"/>
            </a:endParaRPr>
          </a:p>
          <a:p>
            <a:pPr algn="l"/>
            <a:r>
              <a:rPr lang="zh-CN" altLang="en-US">
                <a:sym typeface="+mn-ea"/>
              </a:rPr>
              <a:t>插件管理平台</a:t>
            </a:r>
            <a:endParaRPr lang="zh-CN" altLang="en-US">
              <a:sym typeface="+mn-ea"/>
            </a:endParaRPr>
          </a:p>
          <a:p>
            <a:pPr lvl="1" algn="l"/>
            <a:r>
              <a:rPr lang="zh-CN" altLang="en-US">
                <a:sym typeface="+mn-ea"/>
              </a:rPr>
              <a:t>打包插件</a:t>
            </a:r>
            <a:endParaRPr lang="zh-CN" altLang="en-US">
              <a:sym typeface="+mn-ea"/>
            </a:endParaRPr>
          </a:p>
          <a:p>
            <a:pPr lvl="2" algn="l"/>
            <a:r>
              <a:rPr lang="zh-CN" altLang="en-US" sz="1800">
                <a:sym typeface="+mn-ea"/>
              </a:rPr>
              <a:t>内置插件</a:t>
            </a:r>
            <a:endParaRPr lang="zh-CN" altLang="en-US" sz="1800">
              <a:sym typeface="+mn-ea"/>
            </a:endParaRPr>
          </a:p>
          <a:p>
            <a:pPr lvl="2" algn="l"/>
            <a:r>
              <a:rPr lang="zh-CN" altLang="en-US" sz="1800">
                <a:sym typeface="+mn-ea"/>
              </a:rPr>
              <a:t>外置插件</a:t>
            </a:r>
            <a:endParaRPr lang="zh-CN" altLang="en-US" sz="1800">
              <a:sym typeface="+mn-ea"/>
            </a:endParaRPr>
          </a:p>
          <a:p>
            <a:pPr lvl="1" algn="l"/>
            <a:r>
              <a:rPr lang="zh-CN" altLang="en-US">
                <a:sym typeface="+mn-ea"/>
              </a:rPr>
              <a:t>更新插件</a:t>
            </a:r>
            <a:endParaRPr lang="zh-CN" altLang="en-US"/>
          </a:p>
          <a:p>
            <a:pPr lvl="0" algn="l"/>
            <a:r>
              <a:rPr lang="zh-CN" altLang="en-US"/>
              <a:t>插件发展趋势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插件使用介绍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 algn="l">
              <a:buNone/>
            </a:pPr>
            <a:r>
              <a:rPr lang="zh-CN" altLang="en-US">
                <a:sym typeface="+mn-ea"/>
              </a:rPr>
              <a:t>依赖</a:t>
            </a:r>
            <a:r>
              <a:rPr lang="en-US" altLang="zh-CN">
                <a:sym typeface="+mn-ea"/>
              </a:rPr>
              <a:t>Dynamic-load-apk </a:t>
            </a:r>
            <a:r>
              <a:rPr lang="zh-CN" altLang="en-US">
                <a:sym typeface="+mn-ea"/>
              </a:rPr>
              <a:t>动态加载库</a:t>
            </a:r>
            <a:endParaRPr lang="en-US">
              <a:sym typeface="+mn-ea"/>
            </a:endParaRPr>
          </a:p>
          <a:p>
            <a:pPr marL="0" indent="0" algn="l">
              <a:buNone/>
            </a:pPr>
            <a:r>
              <a:rPr lang="en-US">
                <a:sym typeface="+mn-ea"/>
              </a:rPr>
              <a:t>Host</a:t>
            </a:r>
            <a:r>
              <a:rPr lang="zh-CN" altLang="en-US">
                <a:sym typeface="+mn-ea"/>
              </a:rPr>
              <a:t>项目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AndroidManifest</a:t>
            </a:r>
            <a:r>
              <a:rPr lang="zh-CN" altLang="en-US">
                <a:sym typeface="+mn-ea"/>
              </a:rPr>
              <a:t>文件预留</a:t>
            </a:r>
            <a:r>
              <a:rPr lang="en-US" altLang="zh-CN">
                <a:sym typeface="+mn-ea"/>
              </a:rPr>
              <a:t>DLProxyFragmentActivity</a:t>
            </a:r>
            <a:endParaRPr lang="en-US" altLang="zh-CN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so</a:t>
            </a:r>
            <a:r>
              <a:rPr lang="zh-CN" altLang="en-US">
                <a:sym typeface="+mn-ea"/>
              </a:rPr>
              <a:t>文件</a:t>
            </a:r>
            <a:endParaRPr lang="zh-CN" altLang="en-US">
              <a:sym typeface="+mn-ea"/>
            </a:endParaRPr>
          </a:p>
          <a:p>
            <a:pPr algn="l"/>
            <a:endParaRPr lang="en-US" altLang="zh-CN"/>
          </a:p>
          <a:p>
            <a:pPr marL="0" indent="0" algn="l">
              <a:buNone/>
            </a:pPr>
            <a:r>
              <a:rPr lang="en-US" altLang="zh-CN">
                <a:sym typeface="+mn-ea"/>
              </a:rPr>
              <a:t>Plugin</a:t>
            </a:r>
            <a:r>
              <a:rPr lang="zh-CN" altLang="en-US">
                <a:sym typeface="+mn-ea"/>
              </a:rPr>
              <a:t>项目</a:t>
            </a:r>
            <a:endParaRPr lang="zh-CN" altLang="en-US"/>
          </a:p>
          <a:p>
            <a:r>
              <a:rPr lang="en-US">
                <a:sym typeface="+mn-ea"/>
              </a:rPr>
              <a:t> Activity</a:t>
            </a:r>
            <a:r>
              <a:rPr lang="zh-CN" altLang="en-US">
                <a:sym typeface="+mn-ea"/>
              </a:rPr>
              <a:t>继承</a:t>
            </a:r>
            <a:r>
              <a:rPr lang="en-US" altLang="zh-CN">
                <a:sym typeface="+mn-ea"/>
              </a:rPr>
              <a:t>DLBasePluginFragmentActivity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ActivityTool.forward</a:t>
            </a:r>
            <a:r>
              <a:rPr lang="zh-CN" altLang="en-US">
                <a:sym typeface="+mn-ea"/>
              </a:rPr>
              <a:t>，替代</a:t>
            </a:r>
            <a:r>
              <a:rPr lang="en-US" altLang="zh-CN">
                <a:sym typeface="+mn-ea"/>
              </a:rPr>
              <a:t>Activity.startActivity</a:t>
            </a:r>
            <a:r>
              <a:rPr lang="zh-CN" altLang="en-US">
                <a:sym typeface="+mn-ea"/>
              </a:rPr>
              <a:t>，进行</a:t>
            </a:r>
            <a:r>
              <a:rPr lang="en-US" altLang="zh-CN">
                <a:sym typeface="+mn-ea"/>
              </a:rPr>
              <a:t>Activity</a:t>
            </a:r>
            <a:r>
              <a:rPr lang="zh-CN" altLang="en-US">
                <a:sym typeface="+mn-ea"/>
              </a:rPr>
              <a:t>跳转</a:t>
            </a:r>
            <a:endParaRPr lang="zh-CN" altLang="en-US">
              <a:sym typeface="+mn-ea"/>
            </a:endParaRPr>
          </a:p>
          <a:p>
            <a:r>
              <a:rPr lang="zh-CN" altLang="en-US"/>
              <a:t>插件内资源获取使用</a:t>
            </a:r>
            <a:r>
              <a:rPr lang="en-US" altLang="zh-CN"/>
              <a:t>DLBasePluginFragmentActivity</a:t>
            </a:r>
            <a:r>
              <a:rPr lang="zh-CN" altLang="en-US"/>
              <a:t>的</a:t>
            </a:r>
            <a:r>
              <a:rPr lang="en-US" altLang="zh-CN"/>
              <a:t>Resources</a:t>
            </a:r>
            <a:r>
              <a:rPr lang="zh-CN" altLang="en-US"/>
              <a:t>对象</a:t>
            </a:r>
            <a:endParaRPr lang="zh-CN" altLang="en-US"/>
          </a:p>
          <a:p>
            <a:r>
              <a:rPr lang="en-US" altLang="zh-CN">
                <a:sym typeface="+mn-ea"/>
              </a:rPr>
              <a:t>Host</a:t>
            </a:r>
            <a:r>
              <a:rPr lang="zh-CN" altLang="en-US">
                <a:sym typeface="+mn-ea"/>
              </a:rPr>
              <a:t>内资源获取使用</a:t>
            </a:r>
            <a:r>
              <a:rPr lang="en-US" altLang="zh-CN">
                <a:sym typeface="+mn-ea"/>
              </a:rPr>
              <a:t>Application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Resources</a:t>
            </a:r>
            <a:r>
              <a:rPr lang="zh-CN" altLang="en-US">
                <a:sym typeface="+mn-ea"/>
              </a:rPr>
              <a:t>对象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加载插件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关联</a:t>
            </a:r>
            <a:r>
              <a:rPr lang="en-US" altLang="zh-CN">
                <a:sym typeface="+mn-ea"/>
              </a:rPr>
              <a:t>Activity</a:t>
            </a:r>
            <a:endParaRPr lang="zh-CN" altLang="en-US"/>
          </a:p>
          <a:p>
            <a:r>
              <a:rPr lang="zh-CN" altLang="en-US"/>
              <a:t>关联和实例化类</a:t>
            </a:r>
            <a:endParaRPr lang="zh-CN" altLang="en-US"/>
          </a:p>
          <a:p>
            <a:r>
              <a:rPr lang="zh-CN" altLang="en-US"/>
              <a:t>关联资源文件</a:t>
            </a:r>
            <a:endParaRPr lang="zh-CN" altLang="en-US"/>
          </a:p>
          <a:p>
            <a:pPr marL="0" indent="0">
              <a:buNone/>
            </a:pPr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381375" y="1419860"/>
            <a:ext cx="8390890" cy="4757420"/>
            <a:chOff x="6389" y="3075"/>
            <a:chExt cx="13516" cy="10352"/>
          </a:xfrm>
        </p:grpSpPr>
        <p:sp>
          <p:nvSpPr>
            <p:cNvPr id="9" name="流程图: 过程 8"/>
            <p:cNvSpPr/>
            <p:nvPr/>
          </p:nvSpPr>
          <p:spPr>
            <a:xfrm>
              <a:off x="12435" y="3075"/>
              <a:ext cx="1560" cy="103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APK File</a:t>
              </a:r>
              <a:endParaRPr lang="en-US" altLang="zh-CN" sz="1100"/>
            </a:p>
          </p:txBody>
        </p:sp>
        <p:sp>
          <p:nvSpPr>
            <p:cNvPr id="16" name="流程图: 过程 15"/>
            <p:cNvSpPr/>
            <p:nvPr/>
          </p:nvSpPr>
          <p:spPr>
            <a:xfrm>
              <a:off x="8610" y="12389"/>
              <a:ext cx="1575" cy="103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/>
                <a:t>x86_64</a:t>
              </a:r>
              <a:endParaRPr lang="zh-CN" altLang="en-US" sz="1100"/>
            </a:p>
          </p:txBody>
        </p:sp>
        <p:sp>
          <p:nvSpPr>
            <p:cNvPr id="21" name="流程图: 文档 20"/>
            <p:cNvSpPr/>
            <p:nvPr/>
          </p:nvSpPr>
          <p:spPr>
            <a:xfrm>
              <a:off x="10709" y="8129"/>
              <a:ext cx="1305" cy="105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/layout</a:t>
              </a:r>
              <a:endParaRPr lang="en-US" altLang="zh-CN" sz="1100"/>
            </a:p>
          </p:txBody>
        </p:sp>
        <p:sp>
          <p:nvSpPr>
            <p:cNvPr id="22" name="流程图: 文档 21"/>
            <p:cNvSpPr/>
            <p:nvPr/>
          </p:nvSpPr>
          <p:spPr>
            <a:xfrm>
              <a:off x="10709" y="9539"/>
              <a:ext cx="1305" cy="108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/xml</a:t>
              </a:r>
              <a:endParaRPr lang="en-US" altLang="zh-CN" sz="1100"/>
            </a:p>
          </p:txBody>
        </p:sp>
        <p:sp>
          <p:nvSpPr>
            <p:cNvPr id="27" name="流程图: 过程 26"/>
            <p:cNvSpPr/>
            <p:nvPr/>
          </p:nvSpPr>
          <p:spPr>
            <a:xfrm>
              <a:off x="16395" y="5295"/>
              <a:ext cx="1545" cy="106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/>
                <a:t>classes.dex</a:t>
              </a:r>
              <a:endParaRPr lang="zh-CN" altLang="en-US" sz="1100"/>
            </a:p>
          </p:txBody>
        </p:sp>
        <p:sp>
          <p:nvSpPr>
            <p:cNvPr id="29" name="流程图: 过程 28"/>
            <p:cNvSpPr/>
            <p:nvPr/>
          </p:nvSpPr>
          <p:spPr>
            <a:xfrm>
              <a:off x="18465" y="5325"/>
              <a:ext cx="1440" cy="106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/>
                <a:t>resources.arsc</a:t>
              </a:r>
              <a:endParaRPr lang="zh-CN" altLang="en-US" sz="1100"/>
            </a:p>
          </p:txBody>
        </p:sp>
        <p:sp>
          <p:nvSpPr>
            <p:cNvPr id="30" name="流程图: 文档 29"/>
            <p:cNvSpPr/>
            <p:nvPr/>
          </p:nvSpPr>
          <p:spPr>
            <a:xfrm>
              <a:off x="6389" y="5302"/>
              <a:ext cx="1440" cy="108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/META_INF</a:t>
              </a:r>
              <a:endParaRPr lang="en-US" altLang="zh-CN" sz="1100"/>
            </a:p>
          </p:txBody>
        </p:sp>
        <p:sp>
          <p:nvSpPr>
            <p:cNvPr id="31" name="流程图: 文档 30"/>
            <p:cNvSpPr/>
            <p:nvPr/>
          </p:nvSpPr>
          <p:spPr>
            <a:xfrm>
              <a:off x="8745" y="5302"/>
              <a:ext cx="1305" cy="108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/lib</a:t>
              </a:r>
              <a:endParaRPr lang="en-US" altLang="zh-CN" sz="1100"/>
            </a:p>
          </p:txBody>
        </p:sp>
        <p:sp>
          <p:nvSpPr>
            <p:cNvPr id="32" name="流程图: 过程 31"/>
            <p:cNvSpPr/>
            <p:nvPr/>
          </p:nvSpPr>
          <p:spPr>
            <a:xfrm>
              <a:off x="6390" y="6694"/>
              <a:ext cx="1440" cy="103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/>
                <a:t>MANIFEST.MF</a:t>
              </a:r>
              <a:endParaRPr lang="zh-CN" altLang="en-US" sz="1100"/>
            </a:p>
          </p:txBody>
        </p:sp>
        <p:sp>
          <p:nvSpPr>
            <p:cNvPr id="34" name="流程图: 过程 33"/>
            <p:cNvSpPr/>
            <p:nvPr/>
          </p:nvSpPr>
          <p:spPr>
            <a:xfrm>
              <a:off x="6389" y="8079"/>
              <a:ext cx="1440" cy="106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/>
                <a:t>CERT.RSA</a:t>
              </a:r>
              <a:endParaRPr lang="zh-CN" altLang="en-US" sz="1100"/>
            </a:p>
          </p:txBody>
        </p:sp>
        <p:sp>
          <p:nvSpPr>
            <p:cNvPr id="35" name="流程图: 过程 34"/>
            <p:cNvSpPr/>
            <p:nvPr/>
          </p:nvSpPr>
          <p:spPr>
            <a:xfrm>
              <a:off x="6389" y="9539"/>
              <a:ext cx="1440" cy="106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/>
                <a:t>CERT.SF</a:t>
              </a:r>
              <a:endParaRPr lang="zh-CN" altLang="en-US" sz="1100"/>
            </a:p>
          </p:txBody>
        </p:sp>
        <p:sp>
          <p:nvSpPr>
            <p:cNvPr id="36" name="流程图: 过程 35"/>
            <p:cNvSpPr/>
            <p:nvPr/>
          </p:nvSpPr>
          <p:spPr>
            <a:xfrm>
              <a:off x="8610" y="6626"/>
              <a:ext cx="1575" cy="103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/>
                <a:t>armeabi</a:t>
              </a:r>
              <a:endParaRPr lang="zh-CN" altLang="en-US" sz="1100"/>
            </a:p>
          </p:txBody>
        </p:sp>
        <p:sp>
          <p:nvSpPr>
            <p:cNvPr id="37" name="流程图: 过程 36"/>
            <p:cNvSpPr/>
            <p:nvPr/>
          </p:nvSpPr>
          <p:spPr>
            <a:xfrm>
              <a:off x="8610" y="8033"/>
              <a:ext cx="1575" cy="106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/>
                <a:t>armeabi-v7a</a:t>
              </a:r>
              <a:endParaRPr lang="zh-CN" altLang="en-US" sz="1100"/>
            </a:p>
          </p:txBody>
        </p:sp>
        <p:sp>
          <p:nvSpPr>
            <p:cNvPr id="38" name="流程图: 过程 37"/>
            <p:cNvSpPr/>
            <p:nvPr/>
          </p:nvSpPr>
          <p:spPr>
            <a:xfrm>
              <a:off x="8610" y="9485"/>
              <a:ext cx="1575" cy="106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/>
                <a:t>arm64-v8a</a:t>
              </a:r>
              <a:endParaRPr lang="zh-CN" altLang="en-US" sz="1100"/>
            </a:p>
          </p:txBody>
        </p:sp>
        <p:sp>
          <p:nvSpPr>
            <p:cNvPr id="39" name="流程图: 过程 38"/>
            <p:cNvSpPr/>
            <p:nvPr/>
          </p:nvSpPr>
          <p:spPr>
            <a:xfrm>
              <a:off x="8610" y="10937"/>
              <a:ext cx="1575" cy="1068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/>
                <a:t>x86_64</a:t>
              </a:r>
              <a:endParaRPr lang="zh-CN" altLang="en-US" sz="1100"/>
            </a:p>
          </p:txBody>
        </p:sp>
        <p:sp>
          <p:nvSpPr>
            <p:cNvPr id="40" name="流程图: 文档 39"/>
            <p:cNvSpPr/>
            <p:nvPr/>
          </p:nvSpPr>
          <p:spPr>
            <a:xfrm>
              <a:off x="12403" y="5317"/>
              <a:ext cx="1305" cy="108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/assets</a:t>
              </a:r>
              <a:endParaRPr lang="en-US" altLang="zh-CN" sz="1100"/>
            </a:p>
          </p:txBody>
        </p:sp>
        <p:sp>
          <p:nvSpPr>
            <p:cNvPr id="41" name="流程图: 文档 40"/>
            <p:cNvSpPr/>
            <p:nvPr/>
          </p:nvSpPr>
          <p:spPr>
            <a:xfrm>
              <a:off x="10708" y="6628"/>
              <a:ext cx="1305" cy="105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/drawable</a:t>
              </a:r>
              <a:endParaRPr lang="en-US" altLang="zh-CN" sz="1100"/>
            </a:p>
          </p:txBody>
        </p:sp>
        <p:sp>
          <p:nvSpPr>
            <p:cNvPr id="42" name="流程图: 文档 41"/>
            <p:cNvSpPr/>
            <p:nvPr/>
          </p:nvSpPr>
          <p:spPr>
            <a:xfrm>
              <a:off x="10708" y="5303"/>
              <a:ext cx="1305" cy="1082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1100"/>
                <a:t>/res</a:t>
              </a:r>
              <a:endParaRPr lang="en-US" altLang="zh-CN" sz="1100"/>
            </a:p>
          </p:txBody>
        </p:sp>
        <p:sp>
          <p:nvSpPr>
            <p:cNvPr id="43" name="流程图: 过程 42"/>
            <p:cNvSpPr/>
            <p:nvPr/>
          </p:nvSpPr>
          <p:spPr>
            <a:xfrm>
              <a:off x="14157" y="5280"/>
              <a:ext cx="1934" cy="1065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clip" horzOverflow="clip" wrap="square" rtlCol="0" anchor="ctr" anchorCtr="0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1100"/>
                <a:t>AndroidManifest.xml</a:t>
              </a:r>
              <a:endParaRPr lang="zh-CN" altLang="en-US" sz="1100"/>
            </a:p>
          </p:txBody>
        </p:sp>
      </p:grpSp>
      <p:sp>
        <p:nvSpPr>
          <p:cNvPr id="5" name="Left Brace 4"/>
          <p:cNvSpPr/>
          <p:nvPr/>
        </p:nvSpPr>
        <p:spPr>
          <a:xfrm rot="5400000">
            <a:off x="7625715" y="-1607185"/>
            <a:ext cx="76200" cy="742569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</p:spTree>
    <p:custDataLst>
      <p:tags r:id="rId1"/>
    </p:custDataLst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加载插件</a:t>
            </a:r>
            <a:r>
              <a:rPr lang="en-US" altLang="zh-CN"/>
              <a:t>-</a:t>
            </a:r>
            <a:r>
              <a:rPr lang="zh-CN" altLang="en-US">
                <a:sym typeface="+mn-ea"/>
              </a:rPr>
              <a:t>关联和实例化类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双亲委托模型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加载插件</a:t>
            </a:r>
            <a:r>
              <a:rPr lang="en-US" altLang="zh-CN"/>
              <a:t>-</a:t>
            </a:r>
            <a:r>
              <a:rPr lang="zh-CN" altLang="en-US">
                <a:sym typeface="+mn-ea"/>
              </a:rPr>
              <a:t>关联和加载资源文件</a:t>
            </a:r>
            <a:endParaRPr lang="en-US" altLang="zh-C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资源在共享问题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插件管理平台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打包插件</a:t>
            </a:r>
            <a:endParaRPr lang="zh-CN" altLang="en-US"/>
          </a:p>
          <a:p>
            <a:r>
              <a:rPr lang="zh-CN" altLang="en-US"/>
              <a:t>更新插件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插件管理平台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打包插件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内置插件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1.</a:t>
            </a:r>
            <a:r>
              <a:rPr lang="zh-CN" altLang="en-US"/>
              <a:t>依赖文件，编译支持不进行打包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2.</a:t>
            </a:r>
            <a:r>
              <a:rPr lang="zh-CN" altLang="en-US"/>
              <a:t>插件</a:t>
            </a:r>
            <a:r>
              <a:rPr lang="en-US" altLang="zh-CN"/>
              <a:t>APK</a:t>
            </a:r>
            <a:r>
              <a:rPr lang="zh-CN" altLang="en-US"/>
              <a:t>文件，拷贝到</a:t>
            </a:r>
            <a:r>
              <a:rPr lang="en-US" altLang="zh-CN"/>
              <a:t>Host</a:t>
            </a:r>
            <a:r>
              <a:rPr lang="zh-CN" altLang="en-US"/>
              <a:t>项目的</a:t>
            </a:r>
            <a:r>
              <a:rPr lang="en-US" altLang="zh-CN"/>
              <a:t>assets/plugins</a:t>
            </a:r>
            <a:r>
              <a:rPr lang="zh-CN" altLang="en-US"/>
              <a:t>文件夹下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插件管理平台</a:t>
            </a:r>
            <a:r>
              <a:rPr lang="en-US" altLang="zh-CN">
                <a:sym typeface="+mn-ea"/>
              </a:rPr>
              <a:t>-</a:t>
            </a:r>
            <a:r>
              <a:rPr lang="zh-CN" altLang="en-US">
                <a:sym typeface="+mn-ea"/>
              </a:rPr>
              <a:t>打包插件</a:t>
            </a:r>
            <a:endParaRPr lang="zh-CN" altLang="en-US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外置插件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1.</a:t>
            </a:r>
            <a:r>
              <a:rPr lang="zh-CN" altLang="en-US"/>
              <a:t>修改</a:t>
            </a:r>
            <a:r>
              <a:rPr lang="en-US" altLang="zh-CN"/>
              <a:t>AndroidManifest</a:t>
            </a:r>
            <a:r>
              <a:rPr lang="zh-CN" altLang="en-US"/>
              <a:t>的</a:t>
            </a:r>
            <a:r>
              <a:rPr lang="en-US" altLang="zh-CN"/>
              <a:t>versionName</a:t>
            </a:r>
            <a:endParaRPr lang="en-US" altLang="zh-CN"/>
          </a:p>
          <a:p>
            <a:pPr marL="0" indent="0">
              <a:buNone/>
            </a:pPr>
            <a:r>
              <a:rPr lang="en-US" altLang="zh-CN">
                <a:sym typeface="+mn-ea"/>
              </a:rPr>
              <a:t>2.</a:t>
            </a:r>
            <a:r>
              <a:rPr lang="zh-CN" altLang="en-US"/>
              <a:t>管理平台进行打包、发布、更新版本号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  <p:transition>
    <p:push/>
  </p:transition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10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1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2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3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4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1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4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5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6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9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1982</Words>
  <Application>WPS Presentation</Application>
  <PresentationFormat>宽屏</PresentationFormat>
  <Paragraphs>306</Paragraphs>
  <Slides>14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Office 主题</vt:lpstr>
      <vt:lpstr>插件开发实现</vt:lpstr>
      <vt:lpstr>PowerPoint 演示文稿</vt:lpstr>
      <vt:lpstr>插件使用介绍</vt:lpstr>
      <vt:lpstr>加载插件</vt:lpstr>
      <vt:lpstr>加载插件-关联和实例化类</vt:lpstr>
      <vt:lpstr>加载插件-关联和加载资源文件</vt:lpstr>
      <vt:lpstr>插件管理平台</vt:lpstr>
      <vt:lpstr>插件管理平台-打包插件</vt:lpstr>
      <vt:lpstr>插件管理平台-打包插件</vt:lpstr>
      <vt:lpstr>插件管理平台-打包插件</vt:lpstr>
      <vt:lpstr>插件管理平台-更新插件</vt:lpstr>
      <vt:lpstr>插件发展趋势 </vt:lpstr>
      <vt:lpstr>插件发展趋势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我在天堂边</cp:lastModifiedBy>
  <cp:revision>100</cp:revision>
  <dcterms:created xsi:type="dcterms:W3CDTF">2018-03-01T02:03:00Z</dcterms:created>
  <dcterms:modified xsi:type="dcterms:W3CDTF">2018-07-18T03:48:04Z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1033-10.2.0.6051</vt:lpwstr>
  </property>
</Properties>
</file>