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56" r:id="rId3"/>
    <p:sldId id="266" r:id="rId4"/>
    <p:sldId id="259" r:id="rId5"/>
    <p:sldId id="261" r:id="rId6"/>
    <p:sldId id="268" r:id="rId7"/>
    <p:sldId id="270" r:id="rId8"/>
    <p:sldId id="260" r:id="rId9"/>
    <p:sldId id="258" r:id="rId10"/>
    <p:sldId id="265" r:id="rId11"/>
    <p:sldId id="271" r:id="rId12"/>
    <p:sldId id="262" r:id="rId13"/>
    <p:sldId id="263" r:id="rId14"/>
    <p:sldId id="264" r:id="rId15"/>
    <p:sldId id="69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A1EDD-F5BF-4500-AB50-5CD07DFFA12C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775E-948F-47A0-B40E-C485ADD88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9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6045-0178-4FB2-9D7A-08D75B7694C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82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D134-4BC4-44FC-B28A-DB4E7F856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CD674-B4B0-4660-87DF-E5ACF3D02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129-1E1E-402C-9DE1-3577391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8732-5A57-4532-BCFA-2169AABA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3C8DB-D903-40EF-B111-BABD4AAB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5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0B94-E4F3-4EF7-A227-061498CD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EDC8-0512-4154-BC96-6D33A592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D1C3-AF5B-45C6-A9D0-2F6D5BB2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3175-0313-4B47-B80B-1EBF5FE5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A556-9473-4BD6-AEEE-ED06EE88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98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B858F-8BEF-4D51-96A0-2122F95E1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A48A0-4CB6-480E-8BC1-D1F8BECE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4F79D-B342-472C-BAF4-32FEC5EF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EF9D-EA90-4BC0-9449-A88A398C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ECF2-052C-471D-AFF1-64D8CE86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8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1D0E-AE9E-4629-8ACA-E12D824E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9928-8865-46A3-ABA4-5BE7A7AF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678F-1F71-472A-97AE-B8F53525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A882-4051-43CD-9331-3CCEDDBD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9821-C554-43CE-AD17-62A2ACBD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68ED-860D-4FEB-A1F0-2801E8AA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59E91-24FA-46C7-96DB-5266E49A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A74B-3619-4195-8009-99D09213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0DD64-4920-4776-A08F-E5E080CE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301A-A95B-426E-BEEF-4B6AC364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1533-24EE-4C12-A959-28CE5DD8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38EA-A4D4-4219-BECB-53B03DE3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9E34E-32F5-4E86-93ED-D0B1BFB4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9268-0DC0-4D4A-B0FF-4D7D8853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6837C-3325-45F5-BB44-174C71F1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35E1-8B50-45FC-A44D-44E7E372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BCFD-7890-4D76-8ED9-AD6A82E9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BBF6-74C8-4771-B03E-DC359EC0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7DC7-C7EC-4CF0-87D3-422C20F8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1880B-D4B1-4A67-B3EF-D50B61027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14065-5E64-4A6B-AB4E-0BC07FA68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A79CA-C591-4A35-9986-9DC0BE8D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469A-B25D-42B3-BC16-1FA0F415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93B0C-8350-4E53-9F0B-DFD9F61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0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E7BF-9811-40F8-860E-0CD9A01C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7AFD7-72CE-4B51-9E7C-FA456846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46ACE-82E9-4BD6-8BFC-91B7F7E8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C6140-28FC-4D45-AC18-AB19F2D2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DE9BB-F3FF-4958-974C-71B75DA9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7D09-4CB9-4F72-A6E8-EE3DCCA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62CA7-C7D1-4BC1-95AA-50609363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0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FD01-735B-4521-A090-8D45FCF7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399A-E7BA-4DF9-9A3F-6FF5DBCD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B425C-0A62-4601-B35C-C48611255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33B33-C55D-4EEA-83D9-4B5B198E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FBC62-72E8-407E-99ED-6CF2B4BB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7D8DC-2C19-4D3B-94AB-6D8F7B6C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9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CDD6-1479-4222-99DF-82CF542C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D668E-8210-4404-8B7F-F1A7211F6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D97C9-2FFB-4248-B511-953A4FBFD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DF08-B0A8-4A5D-97B6-65F8607B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B9DF-F6BA-4E4F-AE14-287F0987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9937-5445-46AB-819A-BB1FA23E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8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B81AB-F52B-4CCB-8679-6771DEFF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BD9-F4AB-4E69-ABAD-ED8565B7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67B5-0B2D-4B86-AB96-103142662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B9E1-F5FE-4348-B386-E29095253180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CB9C-4B56-400B-8E5B-B5C789EDB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AD01-4ECD-4D05-A8C1-D3E10EA86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8827-5CDF-4619-99C2-C551F1BF4E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8411-8EE1-4B06-99B0-A22C66DF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Handouts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BA34-5514-434E-918B-7661BC6A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9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CE5C62D-6B50-459A-A059-9BBEDAA05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11370"/>
              </p:ext>
            </p:extLst>
          </p:nvPr>
        </p:nvGraphicFramePr>
        <p:xfrm>
          <a:off x="6912062" y="5098"/>
          <a:ext cx="5110737" cy="6309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10737">
                  <a:extLst>
                    <a:ext uri="{9D8B030D-6E8A-4147-A177-3AD203B41FA5}">
                      <a16:colId xmlns:a16="http://schemas.microsoft.com/office/drawing/2014/main" val="3565200781"/>
                    </a:ext>
                  </a:extLst>
                </a:gridCol>
              </a:tblGrid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1717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While there are unvisited vertex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92686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Initiate variable shortest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95956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Iterate through neighbour vertexes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9130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If it is the first neighbour vertex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1102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set shortest to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5083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if the distance is smaller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8985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set shortest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68412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Populate the dictionaries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3787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If neighbour has not been visited</a:t>
                      </a:r>
                    </a:p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and neighbour closer than shortest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07915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400" dirty="0">
                          <a:latin typeface="Comic Sans MS" panose="030F0702030302020204" pitchFamily="66" charset="0"/>
                        </a:rPr>
                        <a:t>set the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1740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set the previous vertex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7759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Remove visited vertex from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4994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F3BF7C1-D336-44A1-B535-B1AAE675B232}"/>
              </a:ext>
            </a:extLst>
          </p:cNvPr>
          <p:cNvSpPr txBox="1"/>
          <p:nvPr/>
        </p:nvSpPr>
        <p:spPr>
          <a:xfrm>
            <a:off x="349624" y="-46653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Comment This Code - Answers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835790-4CA1-4BA8-8EE4-7055F010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" y="461665"/>
            <a:ext cx="6800614" cy="585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6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FFF7-EA7E-4B2D-A29D-1C9E95BF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4" y="62753"/>
            <a:ext cx="10515600" cy="955583"/>
          </a:xfrm>
        </p:spPr>
        <p:txBody>
          <a:bodyPr/>
          <a:lstStyle/>
          <a:p>
            <a:r>
              <a:rPr lang="en-GB" b="1" dirty="0"/>
              <a:t>Fill in the final values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DE8B20-765C-4D0E-9239-CBDAA34B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3738"/>
              </p:ext>
            </p:extLst>
          </p:nvPr>
        </p:nvGraphicFramePr>
        <p:xfrm>
          <a:off x="794871" y="868680"/>
          <a:ext cx="9729693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17">
                  <a:extLst>
                    <a:ext uri="{9D8B030D-6E8A-4147-A177-3AD203B41FA5}">
                      <a16:colId xmlns:a16="http://schemas.microsoft.com/office/drawing/2014/main" val="387181979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06865736"/>
                    </a:ext>
                  </a:extLst>
                </a:gridCol>
                <a:gridCol w="3370730">
                  <a:extLst>
                    <a:ext uri="{9D8B030D-6E8A-4147-A177-3AD203B41FA5}">
                      <a16:colId xmlns:a16="http://schemas.microsoft.com/office/drawing/2014/main" val="3555019416"/>
                    </a:ext>
                  </a:extLst>
                </a:gridCol>
                <a:gridCol w="2375646">
                  <a:extLst>
                    <a:ext uri="{9D8B030D-6E8A-4147-A177-3AD203B41FA5}">
                      <a16:colId xmlns:a16="http://schemas.microsoft.com/office/drawing/2014/main" val="123063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err="1"/>
                        <a:t>Previous_vertex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2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3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0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3191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DBE28E5-9569-4F95-93BF-9C1486244C12}"/>
              </a:ext>
            </a:extLst>
          </p:cNvPr>
          <p:cNvSpPr txBox="1">
            <a:spLocks/>
          </p:cNvSpPr>
          <p:nvPr/>
        </p:nvSpPr>
        <p:spPr>
          <a:xfrm>
            <a:off x="401918" y="5902417"/>
            <a:ext cx="11404600" cy="955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How are visited/Non-visited nodes tracked by the code? </a:t>
            </a:r>
          </a:p>
        </p:txBody>
      </p:sp>
    </p:spTree>
    <p:extLst>
      <p:ext uri="{BB962C8B-B14F-4D97-AF65-F5344CB8AC3E}">
        <p14:creationId xmlns:p14="http://schemas.microsoft.com/office/powerpoint/2010/main" val="149944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FD843D-1771-4909-90F5-2DD64C68E5A5}"/>
              </a:ext>
            </a:extLst>
          </p:cNvPr>
          <p:cNvSpPr txBox="1"/>
          <p:nvPr/>
        </p:nvSpPr>
        <p:spPr>
          <a:xfrm>
            <a:off x="125329" y="251912"/>
            <a:ext cx="191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DATA STRUCTURES</a:t>
            </a:r>
          </a:p>
          <a:p>
            <a:r>
              <a:rPr lang="en-GB" sz="2400" b="1" dirty="0"/>
              <a:t>(End)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1681A5-93B4-4F57-BC36-B51C3076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3" y="251912"/>
            <a:ext cx="8776608" cy="57483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4CA8C0-CF2D-437C-88E3-B86E006EF609}"/>
              </a:ext>
            </a:extLst>
          </p:cNvPr>
          <p:cNvSpPr txBox="1"/>
          <p:nvPr/>
        </p:nvSpPr>
        <p:spPr>
          <a:xfrm>
            <a:off x="7258050" y="6028367"/>
            <a:ext cx="61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is the previous vertex for A?</a:t>
            </a:r>
          </a:p>
        </p:txBody>
      </p:sp>
    </p:spTree>
    <p:extLst>
      <p:ext uri="{BB962C8B-B14F-4D97-AF65-F5344CB8AC3E}">
        <p14:creationId xmlns:p14="http://schemas.microsoft.com/office/powerpoint/2010/main" val="281546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FD843D-1771-4909-90F5-2DD64C68E5A5}"/>
              </a:ext>
            </a:extLst>
          </p:cNvPr>
          <p:cNvSpPr txBox="1"/>
          <p:nvPr/>
        </p:nvSpPr>
        <p:spPr>
          <a:xfrm>
            <a:off x="144379" y="442412"/>
            <a:ext cx="36465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Another Alternative</a:t>
            </a:r>
          </a:p>
          <a:p>
            <a:endParaRPr lang="en-GB" sz="4000" b="1" dirty="0"/>
          </a:p>
          <a:p>
            <a:r>
              <a:rPr lang="en-GB" sz="4000" b="1" dirty="0"/>
              <a:t>What is this data structure?</a:t>
            </a:r>
          </a:p>
          <a:p>
            <a:endParaRPr lang="en-GB" sz="4000" b="1" dirty="0"/>
          </a:p>
          <a:p>
            <a:r>
              <a:rPr lang="en-GB" sz="4000" b="1" dirty="0"/>
              <a:t>Is this better than the dictionaries that we built?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47EB1-9751-45A4-860F-CE08EE0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42" y="119897"/>
            <a:ext cx="7298154" cy="52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97237E-2E63-41F2-8879-982BC66DBE80}"/>
              </a:ext>
            </a:extLst>
          </p:cNvPr>
          <p:cNvSpPr txBox="1"/>
          <p:nvPr/>
        </p:nvSpPr>
        <p:spPr>
          <a:xfrm>
            <a:off x="963706" y="5567083"/>
            <a:ext cx="1026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Comment the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148512-916C-47CE-9521-22A22709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5" y="1537514"/>
            <a:ext cx="4680701" cy="3160474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332A4B4-7F83-4384-BAA6-F6502B81D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86097"/>
              </p:ext>
            </p:extLst>
          </p:nvPr>
        </p:nvGraphicFramePr>
        <p:xfrm>
          <a:off x="5644406" y="915601"/>
          <a:ext cx="5810249" cy="3840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10249">
                  <a:extLst>
                    <a:ext uri="{9D8B030D-6E8A-4147-A177-3AD203B41FA5}">
                      <a16:colId xmlns:a16="http://schemas.microsoft.com/office/drawing/2014/main" val="3565200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1717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31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68412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31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3787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31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07915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31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1740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31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7759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31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499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331884B-FF82-4AC1-BFCC-AAD82B87628A}"/>
              </a:ext>
            </a:extLst>
          </p:cNvPr>
          <p:cNvSpPr txBox="1"/>
          <p:nvPr/>
        </p:nvSpPr>
        <p:spPr>
          <a:xfrm>
            <a:off x="562899" y="534060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Comment This Code</a:t>
            </a:r>
          </a:p>
        </p:txBody>
      </p:sp>
    </p:spTree>
    <p:extLst>
      <p:ext uri="{BB962C8B-B14F-4D97-AF65-F5344CB8AC3E}">
        <p14:creationId xmlns:p14="http://schemas.microsoft.com/office/powerpoint/2010/main" val="313772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7A2863-ECD0-42F8-A8CD-90174F9F6801}"/>
              </a:ext>
            </a:extLst>
          </p:cNvPr>
          <p:cNvSpPr/>
          <p:nvPr/>
        </p:nvSpPr>
        <p:spPr>
          <a:xfrm>
            <a:off x="176565" y="523174"/>
            <a:ext cx="7329703" cy="470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 notation A*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6430CE-93B5-43BD-AA92-21B40A78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91833"/>
              </p:ext>
            </p:extLst>
          </p:nvPr>
        </p:nvGraphicFramePr>
        <p:xfrm>
          <a:off x="667224" y="1470293"/>
          <a:ext cx="10674066" cy="326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8022">
                  <a:extLst>
                    <a:ext uri="{9D8B030D-6E8A-4147-A177-3AD203B41FA5}">
                      <a16:colId xmlns:a16="http://schemas.microsoft.com/office/drawing/2014/main" val="4040170174"/>
                    </a:ext>
                  </a:extLst>
                </a:gridCol>
                <a:gridCol w="3558022">
                  <a:extLst>
                    <a:ext uri="{9D8B030D-6E8A-4147-A177-3AD203B41FA5}">
                      <a16:colId xmlns:a16="http://schemas.microsoft.com/office/drawing/2014/main" val="3897807817"/>
                    </a:ext>
                  </a:extLst>
                </a:gridCol>
                <a:gridCol w="3558022">
                  <a:extLst>
                    <a:ext uri="{9D8B030D-6E8A-4147-A177-3AD203B41FA5}">
                      <a16:colId xmlns:a16="http://schemas.microsoft.com/office/drawing/2014/main" val="3925288905"/>
                    </a:ext>
                  </a:extLst>
                </a:gridCol>
              </a:tblGrid>
              <a:tr h="742750">
                <a:tc gridSpan="3"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Time Complexity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30670"/>
                  </a:ext>
                </a:extLst>
              </a:tr>
              <a:tr h="1035124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Best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58764"/>
                  </a:ext>
                </a:extLst>
              </a:tr>
              <a:tr h="74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O(E+V </a:t>
                      </a:r>
                      <a:r>
                        <a:rPr lang="en-GB" sz="3600" dirty="0" err="1"/>
                        <a:t>logV</a:t>
                      </a:r>
                      <a:r>
                        <a:rPr lang="en-GB" sz="3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O(E log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O(V</a:t>
                      </a:r>
                      <a:r>
                        <a:rPr lang="en-GB" sz="3600" baseline="30000" dirty="0"/>
                        <a:t>2</a:t>
                      </a:r>
                      <a:r>
                        <a:rPr lang="en-GB" sz="36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16668"/>
                  </a:ext>
                </a:extLst>
              </a:tr>
              <a:tr h="74275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Polynomial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4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5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0BFF65-849C-4068-B8CC-07D31C5FA0F5}"/>
              </a:ext>
            </a:extLst>
          </p:cNvPr>
          <p:cNvSpPr txBox="1"/>
          <p:nvPr/>
        </p:nvSpPr>
        <p:spPr>
          <a:xfrm>
            <a:off x="6293224" y="1076234"/>
            <a:ext cx="5199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Adapt the code to retrieve the shortest paths:</a:t>
            </a:r>
          </a:p>
          <a:p>
            <a:pPr algn="ctr"/>
            <a:endParaRPr lang="en-GB" sz="3600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F399F7-55CB-4D5B-A27C-A37500111F42}"/>
              </a:ext>
            </a:extLst>
          </p:cNvPr>
          <p:cNvGraphicFramePr>
            <a:graphicFrameLocks noGrp="1"/>
          </p:cNvGraphicFramePr>
          <p:nvPr/>
        </p:nvGraphicFramePr>
        <p:xfrm>
          <a:off x="6454587" y="2411988"/>
          <a:ext cx="48768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71">
                  <a:extLst>
                    <a:ext uri="{9D8B030D-6E8A-4147-A177-3AD203B41FA5}">
                      <a16:colId xmlns:a16="http://schemas.microsoft.com/office/drawing/2014/main" val="1950451531"/>
                    </a:ext>
                  </a:extLst>
                </a:gridCol>
                <a:gridCol w="3868831">
                  <a:extLst>
                    <a:ext uri="{9D8B030D-6E8A-4147-A177-3AD203B41FA5}">
                      <a16:colId xmlns:a16="http://schemas.microsoft.com/office/drawing/2014/main" val="2657473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to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4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to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6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 to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G to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735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97237E-2E63-41F2-8879-982BC66DBE80}"/>
              </a:ext>
            </a:extLst>
          </p:cNvPr>
          <p:cNvSpPr txBox="1"/>
          <p:nvPr/>
        </p:nvSpPr>
        <p:spPr>
          <a:xfrm>
            <a:off x="963706" y="5567083"/>
            <a:ext cx="1026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Why do we specify </a:t>
            </a:r>
            <a:r>
              <a:rPr lang="en-GB" sz="3600" dirty="0" err="1"/>
              <a:t>shortest_path.insert</a:t>
            </a:r>
            <a:r>
              <a:rPr lang="en-GB" sz="3600" dirty="0"/>
              <a:t> (0, vertex)?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148512-916C-47CE-9521-22A22709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5" y="1537514"/>
            <a:ext cx="4680701" cy="31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6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97CDAC-DC72-476E-B173-366808241EE3}"/>
              </a:ext>
            </a:extLst>
          </p:cNvPr>
          <p:cNvSpPr txBox="1"/>
          <p:nvPr/>
        </p:nvSpPr>
        <p:spPr>
          <a:xfrm>
            <a:off x="421341" y="729734"/>
            <a:ext cx="532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Draw the Graph for this dictionary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8F7FF9-ED7F-487F-9B62-CDFA9B4C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65" y="2162146"/>
            <a:ext cx="6085555" cy="28861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EB8B0F-BFB7-4C98-877D-CF7A54A6C00B}"/>
              </a:ext>
            </a:extLst>
          </p:cNvPr>
          <p:cNvSpPr/>
          <p:nvPr/>
        </p:nvSpPr>
        <p:spPr>
          <a:xfrm>
            <a:off x="6267450" y="914400"/>
            <a:ext cx="5410200" cy="55054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1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97CDAC-DC72-476E-B173-366808241EE3}"/>
              </a:ext>
            </a:extLst>
          </p:cNvPr>
          <p:cNvSpPr txBox="1"/>
          <p:nvPr/>
        </p:nvSpPr>
        <p:spPr>
          <a:xfrm>
            <a:off x="421341" y="729734"/>
            <a:ext cx="532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Draw the Graph for this dictionary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8F7FF9-ED7F-487F-9B62-CDFA9B4C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5" y="2162146"/>
            <a:ext cx="6085555" cy="28861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EB8B0F-BFB7-4C98-877D-CF7A54A6C00B}"/>
              </a:ext>
            </a:extLst>
          </p:cNvPr>
          <p:cNvSpPr/>
          <p:nvPr/>
        </p:nvSpPr>
        <p:spPr>
          <a:xfrm>
            <a:off x="6267450" y="914400"/>
            <a:ext cx="5410200" cy="55054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A00214-DC20-49CF-A1C6-A12C99D07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28129"/>
              </p:ext>
            </p:extLst>
          </p:nvPr>
        </p:nvGraphicFramePr>
        <p:xfrm>
          <a:off x="6934200" y="991600"/>
          <a:ext cx="4008395" cy="535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4229280" imgH="5646600" progId="Paint.Picture">
                  <p:embed/>
                </p:oleObj>
              </mc:Choice>
              <mc:Fallback>
                <p:oleObj name="Bitmap Image" r:id="rId4" imgW="4229280" imgH="564660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A00214-DC20-49CF-A1C6-A12C99D07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991600"/>
                        <a:ext cx="4008395" cy="5352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39BBE74-D6FA-458E-8FF0-2FE6CEBF888B}"/>
              </a:ext>
            </a:extLst>
          </p:cNvPr>
          <p:cNvSpPr/>
          <p:nvPr/>
        </p:nvSpPr>
        <p:spPr>
          <a:xfrm>
            <a:off x="9039225" y="5373782"/>
            <a:ext cx="447675" cy="41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029C2F-6D3D-4DF8-B93B-C943BAFEA14F}"/>
              </a:ext>
            </a:extLst>
          </p:cNvPr>
          <p:cNvSpPr/>
          <p:nvPr/>
        </p:nvSpPr>
        <p:spPr>
          <a:xfrm>
            <a:off x="10410825" y="3486991"/>
            <a:ext cx="447675" cy="41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3D0BC8-D775-49BD-8D74-0949F1550D15}"/>
              </a:ext>
            </a:extLst>
          </p:cNvPr>
          <p:cNvSpPr/>
          <p:nvPr/>
        </p:nvSpPr>
        <p:spPr>
          <a:xfrm>
            <a:off x="9476560" y="2973982"/>
            <a:ext cx="447675" cy="41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B44BE1-34D1-44A8-9482-74D1EDD64FA3}"/>
              </a:ext>
            </a:extLst>
          </p:cNvPr>
          <p:cNvSpPr/>
          <p:nvPr/>
        </p:nvSpPr>
        <p:spPr>
          <a:xfrm>
            <a:off x="9717816" y="1850253"/>
            <a:ext cx="447675" cy="41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2A1431-570E-4A78-85D0-64E3DF86D692}"/>
              </a:ext>
            </a:extLst>
          </p:cNvPr>
          <p:cNvSpPr/>
          <p:nvPr/>
        </p:nvSpPr>
        <p:spPr>
          <a:xfrm>
            <a:off x="8666002" y="2058962"/>
            <a:ext cx="447675" cy="41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AA0572-E6B0-4B39-8227-1DE4BECDEE0E}"/>
              </a:ext>
            </a:extLst>
          </p:cNvPr>
          <p:cNvSpPr/>
          <p:nvPr/>
        </p:nvSpPr>
        <p:spPr>
          <a:xfrm>
            <a:off x="7771350" y="1850253"/>
            <a:ext cx="447675" cy="41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A47711-8F27-42D1-A58D-B66506169A9F}"/>
              </a:ext>
            </a:extLst>
          </p:cNvPr>
          <p:cNvSpPr/>
          <p:nvPr/>
        </p:nvSpPr>
        <p:spPr>
          <a:xfrm>
            <a:off x="7030607" y="3486991"/>
            <a:ext cx="447675" cy="41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3EB005-8A05-4537-BBA9-3CE3E49F2B86}"/>
              </a:ext>
            </a:extLst>
          </p:cNvPr>
          <p:cNvSpPr/>
          <p:nvPr/>
        </p:nvSpPr>
        <p:spPr>
          <a:xfrm>
            <a:off x="7030607" y="4878562"/>
            <a:ext cx="447675" cy="41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494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F3BF7C1-D336-44A1-B535-B1AAE675B232}"/>
              </a:ext>
            </a:extLst>
          </p:cNvPr>
          <p:cNvSpPr txBox="1"/>
          <p:nvPr/>
        </p:nvSpPr>
        <p:spPr>
          <a:xfrm>
            <a:off x="376287" y="0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Comment This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6373E-2024-4854-814B-3950B1F3788C}"/>
              </a:ext>
            </a:extLst>
          </p:cNvPr>
          <p:cNvSpPr txBox="1"/>
          <p:nvPr/>
        </p:nvSpPr>
        <p:spPr>
          <a:xfrm>
            <a:off x="376287" y="6069022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data structures have been initiated?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F86A6-590F-47B6-9E19-DF1941C7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7" y="744706"/>
            <a:ext cx="6024513" cy="5176958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CE5C62D-6B50-459A-A059-9BBEDAA05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22891"/>
              </p:ext>
            </p:extLst>
          </p:nvPr>
        </p:nvGraphicFramePr>
        <p:xfrm>
          <a:off x="6191250" y="52723"/>
          <a:ext cx="5810249" cy="58547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10249">
                  <a:extLst>
                    <a:ext uri="{9D8B030D-6E8A-4147-A177-3AD203B41FA5}">
                      <a16:colId xmlns:a16="http://schemas.microsoft.com/office/drawing/2014/main" val="3565200781"/>
                    </a:ext>
                  </a:extLst>
                </a:gridCol>
              </a:tblGrid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1717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92686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995956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59130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1102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05083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8985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68412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3787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07915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1740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7759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4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67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FFF7-EA7E-4B2D-A29D-1C9E95BF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4" y="62753"/>
            <a:ext cx="10515600" cy="955583"/>
          </a:xfrm>
        </p:spPr>
        <p:txBody>
          <a:bodyPr/>
          <a:lstStyle/>
          <a:p>
            <a:r>
              <a:rPr lang="en-GB" b="1" dirty="0"/>
              <a:t>Fill in the initial values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DE8B20-765C-4D0E-9239-CBDAA34B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30183"/>
              </p:ext>
            </p:extLst>
          </p:nvPr>
        </p:nvGraphicFramePr>
        <p:xfrm>
          <a:off x="794871" y="868680"/>
          <a:ext cx="9729693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17">
                  <a:extLst>
                    <a:ext uri="{9D8B030D-6E8A-4147-A177-3AD203B41FA5}">
                      <a16:colId xmlns:a16="http://schemas.microsoft.com/office/drawing/2014/main" val="387181979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06865736"/>
                    </a:ext>
                  </a:extLst>
                </a:gridCol>
                <a:gridCol w="3370730">
                  <a:extLst>
                    <a:ext uri="{9D8B030D-6E8A-4147-A177-3AD203B41FA5}">
                      <a16:colId xmlns:a16="http://schemas.microsoft.com/office/drawing/2014/main" val="3555019416"/>
                    </a:ext>
                  </a:extLst>
                </a:gridCol>
                <a:gridCol w="2375646">
                  <a:extLst>
                    <a:ext uri="{9D8B030D-6E8A-4147-A177-3AD203B41FA5}">
                      <a16:colId xmlns:a16="http://schemas.microsoft.com/office/drawing/2014/main" val="123063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err="1"/>
                        <a:t>Previous_vertex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2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3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0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3191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DBE28E5-9569-4F95-93BF-9C1486244C12}"/>
              </a:ext>
            </a:extLst>
          </p:cNvPr>
          <p:cNvSpPr txBox="1">
            <a:spLocks/>
          </p:cNvSpPr>
          <p:nvPr/>
        </p:nvSpPr>
        <p:spPr>
          <a:xfrm>
            <a:off x="401918" y="5902417"/>
            <a:ext cx="11404600" cy="955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How are visited/Non-visited nodes tracked by the code? </a:t>
            </a:r>
          </a:p>
        </p:txBody>
      </p:sp>
    </p:spTree>
    <p:extLst>
      <p:ext uri="{BB962C8B-B14F-4D97-AF65-F5344CB8AC3E}">
        <p14:creationId xmlns:p14="http://schemas.microsoft.com/office/powerpoint/2010/main" val="185281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F3BF7C1-D336-44A1-B535-B1AAE675B232}"/>
              </a:ext>
            </a:extLst>
          </p:cNvPr>
          <p:cNvSpPr txBox="1"/>
          <p:nvPr/>
        </p:nvSpPr>
        <p:spPr>
          <a:xfrm>
            <a:off x="376287" y="0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Comment This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6373E-2024-4854-814B-3950B1F3788C}"/>
              </a:ext>
            </a:extLst>
          </p:cNvPr>
          <p:cNvSpPr txBox="1"/>
          <p:nvPr/>
        </p:nvSpPr>
        <p:spPr>
          <a:xfrm>
            <a:off x="376287" y="6069022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Fill in the initial values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F86A6-590F-47B6-9E19-DF1941C7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7" y="744706"/>
            <a:ext cx="6024513" cy="517695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DA48CF2-D654-45C3-AC3E-F9BC5BAB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97338"/>
              </p:ext>
            </p:extLst>
          </p:nvPr>
        </p:nvGraphicFramePr>
        <p:xfrm>
          <a:off x="7130357" y="801024"/>
          <a:ext cx="3983317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17">
                  <a:extLst>
                    <a:ext uri="{9D8B030D-6E8A-4147-A177-3AD203B41FA5}">
                      <a16:colId xmlns:a16="http://schemas.microsoft.com/office/drawing/2014/main" val="387181979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06865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Vertex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distance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2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A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C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D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E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3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F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0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G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31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0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F3BF7C1-D336-44A1-B535-B1AAE675B232}"/>
              </a:ext>
            </a:extLst>
          </p:cNvPr>
          <p:cNvSpPr txBox="1"/>
          <p:nvPr/>
        </p:nvSpPr>
        <p:spPr>
          <a:xfrm>
            <a:off x="376287" y="0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Comment This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6373E-2024-4854-814B-3950B1F3788C}"/>
              </a:ext>
            </a:extLst>
          </p:cNvPr>
          <p:cNvSpPr txBox="1"/>
          <p:nvPr/>
        </p:nvSpPr>
        <p:spPr>
          <a:xfrm>
            <a:off x="376287" y="6069022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Fill in the initial values - Answer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F86A6-590F-47B6-9E19-DF1941C7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7" y="744706"/>
            <a:ext cx="6024513" cy="517695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DA48CF2-D654-45C3-AC3E-F9BC5BAB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42403"/>
              </p:ext>
            </p:extLst>
          </p:nvPr>
        </p:nvGraphicFramePr>
        <p:xfrm>
          <a:off x="7130357" y="801024"/>
          <a:ext cx="3983317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17">
                  <a:extLst>
                    <a:ext uri="{9D8B030D-6E8A-4147-A177-3AD203B41FA5}">
                      <a16:colId xmlns:a16="http://schemas.microsoft.com/office/drawing/2014/main" val="387181979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06865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Vertex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distance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2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A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B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C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9999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D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9999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E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9999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3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F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9999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0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b="1"/>
                        <a:t>G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31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FED64A-ED5E-4470-80F4-E6AC883B9EA0}"/>
              </a:ext>
            </a:extLst>
          </p:cNvPr>
          <p:cNvSpPr txBox="1"/>
          <p:nvPr/>
        </p:nvSpPr>
        <p:spPr>
          <a:xfrm>
            <a:off x="125329" y="251912"/>
            <a:ext cx="191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DATA STRUCTURES</a:t>
            </a:r>
          </a:p>
          <a:p>
            <a:r>
              <a:rPr lang="en-GB" sz="2400" b="1" dirty="0"/>
              <a:t>(Initial)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FC9BF-AA12-45ED-9642-376D9411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65" y="148389"/>
            <a:ext cx="9532787" cy="63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CE5C62D-6B50-459A-A059-9BBEDAA05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07429"/>
              </p:ext>
            </p:extLst>
          </p:nvPr>
        </p:nvGraphicFramePr>
        <p:xfrm>
          <a:off x="6912062" y="5098"/>
          <a:ext cx="5110737" cy="6309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10737">
                  <a:extLst>
                    <a:ext uri="{9D8B030D-6E8A-4147-A177-3AD203B41FA5}">
                      <a16:colId xmlns:a16="http://schemas.microsoft.com/office/drawing/2014/main" val="3565200781"/>
                    </a:ext>
                  </a:extLst>
                </a:gridCol>
              </a:tblGrid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1717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While there are unvisited vertex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92686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95956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Find next vertex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9130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1102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5083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8985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68412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Populate the dictionaries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3787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07915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1740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7759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r>
                        <a:rPr lang="en-GB" sz="2400" dirty="0"/>
                        <a:t># </a:t>
                      </a:r>
                      <a:r>
                        <a:rPr lang="en-GB" sz="2000" dirty="0">
                          <a:latin typeface="Comic Sans MS" panose="030F0702030302020204" pitchFamily="66" charset="0"/>
                        </a:rPr>
                        <a:t>Remove visited vertex from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4994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F3BF7C1-D336-44A1-B535-B1AAE675B232}"/>
              </a:ext>
            </a:extLst>
          </p:cNvPr>
          <p:cNvSpPr txBox="1"/>
          <p:nvPr/>
        </p:nvSpPr>
        <p:spPr>
          <a:xfrm>
            <a:off x="349624" y="0"/>
            <a:ext cx="664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Comment This 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835790-4CA1-4BA8-8EE4-7055F010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8" y="443003"/>
            <a:ext cx="6800614" cy="585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373</Words>
  <Application>Microsoft Office PowerPoint</Application>
  <PresentationFormat>Widescreen</PresentationFormat>
  <Paragraphs>144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Office Theme</vt:lpstr>
      <vt:lpstr>Bitmap Image</vt:lpstr>
      <vt:lpstr>Handouts and Answers</vt:lpstr>
      <vt:lpstr>PowerPoint Presentation</vt:lpstr>
      <vt:lpstr>PowerPoint Presentation</vt:lpstr>
      <vt:lpstr>PowerPoint Presentation</vt:lpstr>
      <vt:lpstr>Fill in the initial values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 in the final values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Hardy</dc:creator>
  <cp:lastModifiedBy>Richard Hardy</cp:lastModifiedBy>
  <cp:revision>5</cp:revision>
  <dcterms:created xsi:type="dcterms:W3CDTF">2022-03-01T11:17:16Z</dcterms:created>
  <dcterms:modified xsi:type="dcterms:W3CDTF">2022-03-06T17:15:26Z</dcterms:modified>
</cp:coreProperties>
</file>