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7.png" Type="http://schemas.openxmlformats.org/officeDocument/2006/relationships/image" Id="rId4"/><Relationship Target="../media/image08.png" Type="http://schemas.openxmlformats.org/officeDocument/2006/relationships/image" Id="rId3"/><Relationship Target="../media/image02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2935167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7200" lang="en">
                <a:solidFill>
                  <a:srgbClr val="434343"/>
                </a:solidFill>
                <a:latin typeface="Corsiva"/>
                <a:ea typeface="Corsiva"/>
                <a:cs typeface="Corsiva"/>
                <a:sym typeface="Corsiva"/>
              </a:rPr>
              <a:t>How to be a Valentines Day Creepr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4446578" x="4017925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Rick Housley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7300" x="81412"/>
            <a:ext cy="2915350" cx="89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1" type="body"/>
          </p:nvPr>
        </p:nvSpPr>
        <p:spPr>
          <a:xfrm>
            <a:off y="2908200" x="429150"/>
            <a:ext cy="1312200" cx="8285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434343"/>
                </a:solidFill>
              </a:rPr>
              <a:t>URL: 			https://api.happn.fr/api/users/{username}/position/</a:t>
            </a:r>
          </a:p>
          <a:p>
            <a:pPr algn="l"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434343"/>
                </a:solidFill>
              </a:rPr>
              <a:t>HTTP Method: 	POST</a:t>
            </a:r>
          </a:p>
          <a:p>
            <a:pPr algn="l"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434343"/>
                </a:solidFill>
              </a:rPr>
              <a:t>Data:			{ “alt”:&lt;alt&gt;,“latitude”:&lt;lat&gt;,”longitude”:&lt;lon&gt;} JSON</a:t>
            </a:r>
          </a:p>
          <a:p>
            <a:pPr algn="l" rtl="0" indent="0" marL="0">
              <a:spcBef>
                <a:spcPts val="0"/>
              </a:spcBef>
              <a:buNone/>
            </a:pPr>
            <a:r>
              <a:rPr b="1" sz="1800" lang="en">
                <a:solidFill>
                  <a:srgbClr val="434343"/>
                </a:solidFill>
              </a:rPr>
              <a:t>Response:		Success or Not</a:t>
            </a:r>
          </a:p>
          <a:p>
            <a:pPr algn="l" rtl="0" indent="0" marL="0">
              <a:spcBef>
                <a:spcPts val="0"/>
              </a:spcBef>
              <a:buNone/>
            </a:pPr>
            <a:r>
              <a:rPr b="1" sz="1800" lang="en">
                <a:solidFill>
                  <a:srgbClr val="434343"/>
                </a:solidFill>
              </a:rPr>
              <a:t>Description:		Changes user’s location</a:t>
            </a:r>
          </a:p>
          <a:p>
            <a:pPr algn="l" rtl="0" lvl="0" indent="0" mar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>
                <a:solidFill>
                  <a:srgbClr val="434343"/>
                </a:solidFill>
              </a:rPr>
              <a:t>App startup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154400"/>
            <a:ext cy="4042925" cx="883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y="866500" x="5128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434343"/>
                </a:solidFill>
              </a:rPr>
              <a:t>Request URL: </a:t>
            </a:r>
            <a:r>
              <a:rPr sz="1800" lang="en">
                <a:solidFill>
                  <a:srgbClr val="434343"/>
                </a:solidFill>
              </a:rPr>
              <a:t>https://api.happn.fr/api/users/</a:t>
            </a:r>
            <a:r>
              <a:rPr b="1" sz="1800" lang="en">
                <a:solidFill>
                  <a:srgbClr val="434343"/>
                </a:solidFill>
              </a:rPr>
              <a:t>1830653747</a:t>
            </a:r>
            <a:r>
              <a:rPr sz="1800" lang="en">
                <a:solidFill>
                  <a:srgbClr val="434343"/>
                </a:solidFill>
              </a:rPr>
              <a:t>?</a:t>
            </a:r>
            <a:r>
              <a:rPr b="1" sz="1800" lang="en">
                <a:solidFill>
                  <a:srgbClr val="434343"/>
                </a:solidFill>
              </a:rPr>
              <a:t>query</a:t>
            </a:r>
            <a:r>
              <a:rPr sz="1800" lang="en">
                <a:solidFill>
                  <a:srgbClr val="434343"/>
                </a:solidFill>
              </a:rPr>
              <a:t>=%7B%22fields%22%3A%22</a:t>
            </a:r>
            <a:r>
              <a:rPr b="1" sz="1800" lang="en">
                <a:solidFill>
                  <a:srgbClr val="434343"/>
                </a:solidFill>
              </a:rPr>
              <a:t>id</a:t>
            </a:r>
            <a:r>
              <a:rPr sz="1800" lang="en">
                <a:solidFill>
                  <a:srgbClr val="434343"/>
                </a:solidFill>
              </a:rPr>
              <a:t>%2C</a:t>
            </a:r>
            <a:r>
              <a:rPr b="1" sz="1800" lang="en">
                <a:solidFill>
                  <a:srgbClr val="434343"/>
                </a:solidFill>
              </a:rPr>
              <a:t>credits</a:t>
            </a:r>
            <a:r>
              <a:rPr sz="1800" lang="en">
                <a:solidFill>
                  <a:srgbClr val="434343"/>
                </a:solidFill>
              </a:rPr>
              <a:t>%2C</a:t>
            </a:r>
            <a:r>
              <a:rPr b="1" sz="1800" lang="en">
                <a:solidFill>
                  <a:srgbClr val="434343"/>
                </a:solidFill>
              </a:rPr>
              <a:t>first_name</a:t>
            </a:r>
            <a:r>
              <a:rPr sz="1800" lang="en">
                <a:solidFill>
                  <a:srgbClr val="434343"/>
                </a:solidFill>
              </a:rPr>
              <a:t>%2Cgender%2Creferal%2Cprofiles.mode%280%29.width%2896%29.height%2896%29.fields%28mode%2Curl%2Cwidth%2Cheight%29%2Cunread_conversations%22%7D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algn="l"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434343"/>
                </a:solidFill>
              </a:rPr>
              <a:t>Returns a JSON structure with the following</a:t>
            </a:r>
          </a:p>
          <a:p>
            <a:pPr algn="l" rtl="0" lvl="0" indent="-3429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434343"/>
                </a:solidFill>
              </a:rPr>
              <a:t>Credits (their currency)</a:t>
            </a:r>
          </a:p>
          <a:p>
            <a:pPr algn="l" rtl="0" lvl="0" indent="-3429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434343"/>
                </a:solidFill>
              </a:rPr>
              <a:t>fb_id</a:t>
            </a:r>
          </a:p>
          <a:p>
            <a:pPr algn="l" rtl="0" lvl="0" indent="-3429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434343"/>
                </a:solidFill>
              </a:rPr>
              <a:t>first name</a:t>
            </a:r>
          </a:p>
          <a:p>
            <a:pPr algn="l" rtl="0" lvl="0" indent="-3429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434343"/>
                </a:solidFill>
              </a:rPr>
              <a:t>gender</a:t>
            </a:r>
          </a:p>
          <a:p>
            <a:pPr algn="l" rtl="0" lvl="0" indent="-3429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434343"/>
                </a:solidFill>
              </a:rPr>
              <a:t>happn id</a:t>
            </a:r>
          </a:p>
          <a:p>
            <a:pPr algn="l" rtl="0" lvl="0" indent="-3429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434343"/>
                </a:solidFill>
              </a:rPr>
              <a:t>picture urls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y="535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User Data Request?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y="194650" x="767450"/>
            <a:ext cy="4566599" cx="7448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Clr>
                <a:srgbClr val="434343"/>
              </a:buClr>
              <a:buSzPct val="100000"/>
              <a:buNone/>
            </a:pPr>
            <a:r>
              <a:rPr b="1" sz="1800" lang="en">
                <a:solidFill>
                  <a:srgbClr val="434343"/>
                </a:solidFill>
              </a:rPr>
              <a:t>URL Unpacked (using python urllib2 unquote):</a:t>
            </a:r>
          </a:p>
          <a:p>
            <a:pPr rtl="0" lvl="0" indent="0" marL="0">
              <a:spcBef>
                <a:spcPts val="0"/>
              </a:spcBef>
              <a:buClr>
                <a:srgbClr val="434343"/>
              </a:buClr>
              <a:buSzPct val="100000"/>
              <a:buNone/>
            </a:pPr>
            <a:r>
              <a:rPr sz="1800" lang="en">
                <a:solidFill>
                  <a:srgbClr val="434343"/>
                </a:solidFill>
              </a:rPr>
              <a:t>https://api.happn.fr/api/users/1830653747?query={"fields":"</a:t>
            </a:r>
            <a:r>
              <a:rPr b="1" sz="1800" lang="en">
                <a:solidFill>
                  <a:srgbClr val="434343"/>
                </a:solidFill>
              </a:rPr>
              <a:t>id</a:t>
            </a:r>
            <a:r>
              <a:rPr sz="1800" lang="en">
                <a:solidFill>
                  <a:srgbClr val="434343"/>
                </a:solidFill>
              </a:rPr>
              <a:t>,</a:t>
            </a:r>
            <a:r>
              <a:rPr b="1" sz="1800" lang="en">
                <a:solidFill>
                  <a:srgbClr val="434343"/>
                </a:solidFill>
              </a:rPr>
              <a:t>credits</a:t>
            </a:r>
            <a:r>
              <a:rPr sz="1800" lang="en">
                <a:solidFill>
                  <a:srgbClr val="434343"/>
                </a:solidFill>
              </a:rPr>
              <a:t>,</a:t>
            </a:r>
            <a:r>
              <a:rPr b="1" sz="1800" lang="en">
                <a:solidFill>
                  <a:srgbClr val="434343"/>
                </a:solidFill>
              </a:rPr>
              <a:t>first_name</a:t>
            </a:r>
            <a:r>
              <a:rPr sz="1800" lang="en">
                <a:solidFill>
                  <a:srgbClr val="434343"/>
                </a:solidFill>
              </a:rPr>
              <a:t>,</a:t>
            </a:r>
            <a:r>
              <a:rPr b="1" sz="1800" lang="en">
                <a:solidFill>
                  <a:srgbClr val="434343"/>
                </a:solidFill>
              </a:rPr>
              <a:t>gender</a:t>
            </a:r>
            <a:r>
              <a:rPr sz="1800" lang="en">
                <a:solidFill>
                  <a:srgbClr val="434343"/>
                </a:solidFill>
              </a:rPr>
              <a:t>,</a:t>
            </a:r>
            <a:r>
              <a:rPr b="1" sz="1800" lang="en">
                <a:solidFill>
                  <a:srgbClr val="434343"/>
                </a:solidFill>
              </a:rPr>
              <a:t>referal</a:t>
            </a:r>
            <a:r>
              <a:rPr sz="1800" lang="en">
                <a:solidFill>
                  <a:srgbClr val="434343"/>
                </a:solidFill>
              </a:rPr>
              <a:t>,profiles.mode(0).width(96).height(96).fields(mode,url,width,height),</a:t>
            </a:r>
            <a:r>
              <a:rPr b="1" sz="1800" lang="en">
                <a:solidFill>
                  <a:srgbClr val="434343"/>
                </a:solidFill>
              </a:rPr>
              <a:t>unread_conversations</a:t>
            </a:r>
            <a:r>
              <a:rPr sz="1800" lang="en">
                <a:solidFill>
                  <a:srgbClr val="434343"/>
                </a:solidFill>
              </a:rPr>
              <a:t>"}</a:t>
            </a:r>
          </a:p>
          <a:p>
            <a:pPr rtl="0" lvl="0" indent="0" marL="0">
              <a:spcBef>
                <a:spcPts val="0"/>
              </a:spcBef>
              <a:buClr>
                <a:srgbClr val="434343"/>
              </a:buClr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algn="l"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434343"/>
                </a:solidFill>
              </a:rPr>
              <a:t>Let’s build our own query: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434343"/>
                </a:solidFill>
              </a:rPr>
              <a:t>https://api.happn.fr/api/users/1830653747?query={"fields":"</a:t>
            </a:r>
            <a:r>
              <a:rPr b="1" sz="1800" lang="en">
                <a:solidFill>
                  <a:srgbClr val="434343"/>
                </a:solidFill>
              </a:rPr>
              <a:t>id</a:t>
            </a:r>
            <a:r>
              <a:rPr sz="1800" lang="en">
                <a:solidFill>
                  <a:srgbClr val="434343"/>
                </a:solidFill>
              </a:rPr>
              <a:t>,</a:t>
            </a:r>
            <a:r>
              <a:rPr b="1" sz="1800" lang="en">
                <a:solidFill>
                  <a:srgbClr val="434343"/>
                </a:solidFill>
              </a:rPr>
              <a:t>first_name</a:t>
            </a:r>
            <a:r>
              <a:rPr sz="1800" lang="en">
                <a:solidFill>
                  <a:srgbClr val="434343"/>
                </a:solidFill>
              </a:rPr>
              <a:t>,</a:t>
            </a:r>
            <a:r>
              <a:rPr b="1" sz="1800" lang="en">
                <a:solidFill>
                  <a:srgbClr val="434343"/>
                </a:solidFill>
              </a:rPr>
              <a:t>gender</a:t>
            </a:r>
            <a:r>
              <a:rPr sz="1800" lang="en">
                <a:solidFill>
                  <a:srgbClr val="434343"/>
                </a:solidFill>
              </a:rPr>
              <a:t>"}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434343"/>
                </a:solidFill>
              </a:rPr>
              <a:t>www-urlencode the url: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434343"/>
                </a:solidFill>
              </a:rPr>
              <a:t>https://api.happn.fr/api/users/1830653747?query=%7B%22fields%22%3A%22id%2Cfirst_name%2Cgender%22%7D</a:t>
            </a:r>
            <a:br>
              <a:rPr sz="1800" lang="en">
                <a:solidFill>
                  <a:srgbClr val="434343"/>
                </a:solidFill>
              </a:rPr>
            </a:b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rtl="0" lvl="0">
              <a:spcBef>
                <a:spcPts val="0"/>
              </a:spcBef>
              <a:buClr>
                <a:srgbClr val="434343"/>
              </a:buClr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1297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>
                <a:solidFill>
                  <a:srgbClr val="434343"/>
                </a:solidFill>
              </a:rPr>
              <a:t>Postman - REST Client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952275" x="725750"/>
            <a:ext cy="4566599" cx="8143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434343"/>
                </a:solidFill>
              </a:rPr>
              <a:t>Easy way to populate HTTP method headers and interpret responses.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algn="l"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434343"/>
                </a:solidFill>
              </a:rPr>
              <a:t>Alternatives:</a:t>
            </a:r>
          </a:p>
          <a:p>
            <a:pPr algn="l" rtl="0" lvl="0" indent="-3429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434343"/>
                </a:solidFill>
              </a:rPr>
              <a:t>Curl</a:t>
            </a:r>
          </a:p>
          <a:p>
            <a:pPr algn="l" rtl="0" lvl="0" indent="-3429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434343"/>
                </a:solidFill>
              </a:rPr>
              <a:t>Python Requests lib</a:t>
            </a:r>
          </a:p>
          <a:p>
            <a:pPr algn="l" rtl="0" lvl="0" indent="-3429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434343"/>
                </a:solidFill>
              </a:rPr>
              <a:t>Swagger?</a:t>
            </a:r>
          </a:p>
          <a:p>
            <a:pPr algn="l" rtl="0" lvl="0" indent="-3429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434343"/>
                </a:solidFill>
              </a:rPr>
              <a:t>Loads more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t="18120" b="35864" r="0" l="0"/>
          <a:stretch/>
        </p:blipFill>
        <p:spPr>
          <a:xfrm>
            <a:off y="3579600" x="503850"/>
            <a:ext cy="1222250" cx="81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1297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>
                <a:solidFill>
                  <a:srgbClr val="434343"/>
                </a:solidFill>
              </a:rPr>
              <a:t>Postman - REST Client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10975" x="956425"/>
            <a:ext cy="4142450" cx="716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>
                <a:solidFill>
                  <a:srgbClr val="434343"/>
                </a:solidFill>
              </a:rPr>
              <a:t>Postman - REST Client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t="23745" b="0" r="49902" l="0"/>
          <a:stretch/>
        </p:blipFill>
        <p:spPr>
          <a:xfrm>
            <a:off y="1369275" x="297075"/>
            <a:ext cy="2992400" cx="430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idx="1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1800" lang="en">
                <a:solidFill>
                  <a:srgbClr val="434343"/>
                </a:solidFill>
              </a:rPr>
              <a:t>Our Query Worked!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434343"/>
                </a:solidFill>
              </a:rPr>
              <a:t>Let’s try some typical database entries and see what we get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rgbClr val="434343"/>
                </a:solidFill>
              </a:rPr>
              <a:t>last_name - success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>
                <a:solidFill>
                  <a:srgbClr val="434343"/>
                </a:solidFill>
              </a:rPr>
              <a:t>Legacy API Data Leak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rgbClr val="434343"/>
                </a:solidFill>
              </a:rPr>
              <a:t>Removal of the “Content-Type” header lead to an interesting result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rgbClr val="434343"/>
                </a:solidFill>
              </a:rPr>
              <a:t>Leaked Data Fields:</a:t>
            </a:r>
          </a:p>
          <a:p>
            <a:pPr rtl="0" lvl="1" indent="-342900" marL="91440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b="1" sz="1800" lang="en">
                <a:solidFill>
                  <a:srgbClr val="434343"/>
                </a:solidFill>
              </a:rPr>
              <a:t>login</a:t>
            </a:r>
          </a:p>
          <a:p>
            <a:pPr rtl="0" lvl="1" indent="-342900" marL="91440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b="1" sz="1800" lang="en">
                <a:solidFill>
                  <a:srgbClr val="434343"/>
                </a:solidFill>
              </a:rPr>
              <a:t>birth_date</a:t>
            </a:r>
          </a:p>
          <a:p>
            <a:pPr rtl="0" lvl="1" indent="-342900" marL="91440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b="1" sz="1800" lang="en">
                <a:solidFill>
                  <a:srgbClr val="434343"/>
                </a:solidFill>
              </a:rPr>
              <a:t>last_name</a:t>
            </a:r>
          </a:p>
          <a:p>
            <a:pPr rtl="0" lvl="1" indent="-342900" marL="91440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b="1" sz="1800" lang="en">
                <a:solidFill>
                  <a:srgbClr val="434343"/>
                </a:solidFill>
              </a:rPr>
              <a:t>nickname</a:t>
            </a:r>
          </a:p>
          <a:p>
            <a:pPr rtl="0" lvl="1" indent="-342900" marL="91440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b="1" sz="1800" lang="en">
                <a:solidFill>
                  <a:srgbClr val="434343"/>
                </a:solidFill>
              </a:rPr>
              <a:t>distance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t="0" b="12487" r="0" l="0"/>
          <a:stretch/>
        </p:blipFill>
        <p:spPr>
          <a:xfrm>
            <a:off y="1116375" x="457200"/>
            <a:ext cy="3809475" cx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>
                <a:solidFill>
                  <a:srgbClr val="434343"/>
                </a:solidFill>
              </a:rPr>
              <a:t>App startup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154400"/>
            <a:ext cy="4042925" cx="883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y="866500" x="5128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434343"/>
                </a:solidFill>
              </a:rPr>
              <a:t>Request URL Decoded:</a:t>
            </a:r>
          </a:p>
          <a:p>
            <a:pPr algn="l" rtl="0" lvl="0">
              <a:spcBef>
                <a:spcPts val="0"/>
              </a:spcBef>
              <a:buNone/>
            </a:pPr>
            <a:r>
              <a:rPr sz="1800" lang="en">
                <a:solidFill>
                  <a:srgbClr val="434343"/>
                </a:solidFill>
              </a:rPr>
              <a:t>'https://api.happn.fr/api/users/</a:t>
            </a:r>
            <a:r>
              <a:rPr b="1" sz="1800" lang="en">
                <a:solidFill>
                  <a:srgbClr val="434343"/>
                </a:solidFill>
              </a:rPr>
              <a:t>1830653747</a:t>
            </a:r>
            <a:r>
              <a:rPr sz="1800" lang="en">
                <a:solidFill>
                  <a:srgbClr val="434343"/>
                </a:solidFill>
              </a:rPr>
              <a:t>/</a:t>
            </a:r>
            <a:r>
              <a:rPr b="1" sz="1800" lang="en">
                <a:solidFill>
                  <a:srgbClr val="434343"/>
                </a:solidFill>
              </a:rPr>
              <a:t>notifications</a:t>
            </a:r>
            <a:r>
              <a:rPr sz="1800" lang="en">
                <a:solidFill>
                  <a:srgbClr val="434343"/>
                </a:solidFill>
              </a:rPr>
              <a:t>/?query={"types":"468","limit":16,"offset":0,"fields":"id,modification_date,notification_type,nb_times,notifier.fields(id,job,is_accepted,workplace,my_relation,distance,gender,my_conversation,is_charmed,nb_photos,first_name,age,profiles.mode(1).width(360).height(640).fields(width,height,mode,url))"}'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algn="l"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434343"/>
                </a:solidFill>
              </a:rPr>
              <a:t>Returns a JSON structure with recommendations of users around you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algn="l"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434343"/>
                </a:solidFill>
              </a:rPr>
              <a:t>Again, the removal of the ‘content-type’ header results in another legacy API leak. However, no new interesting data leaks</a:t>
            </a:r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y="535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User Notifications Request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1990303" x="1337125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0" lang="en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Proof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1000" x="5247699"/>
            <a:ext cy="4921475" cx="276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y="866500" x="5128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indent="-3429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rgbClr val="434343"/>
                </a:solidFill>
              </a:rPr>
              <a:t>First Name - Already Exposed</a:t>
            </a:r>
          </a:p>
          <a:p>
            <a:pPr algn="l" rtl="0" lvl="0" indent="-3429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rgbClr val="434343"/>
                </a:solidFill>
              </a:rPr>
              <a:t>Last Name - Newly Leaked</a:t>
            </a:r>
          </a:p>
          <a:p>
            <a:pPr algn="l" rtl="0" lvl="0" indent="-3429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rgbClr val="434343"/>
                </a:solidFill>
              </a:rPr>
              <a:t>Birth Date - Newly Leaked</a:t>
            </a:r>
          </a:p>
          <a:p>
            <a:pPr algn="l" rtl="0" lvl="0" indent="-3429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rgbClr val="434343"/>
                </a:solidFill>
              </a:rPr>
              <a:t>Distance - Newly Leaked (higher precision)</a:t>
            </a:r>
          </a:p>
          <a:p>
            <a:pPr algn="l" rtl="0" lvl="0" indent="-3429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rgbClr val="434343"/>
                </a:solidFill>
              </a:rPr>
              <a:t>Last Collision</a:t>
            </a:r>
          </a:p>
          <a:p>
            <a:pPr algn="l" rtl="0" lvl="1" indent="-342900" marL="91440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b="1" sz="1800" lang="en">
                <a:solidFill>
                  <a:srgbClr val="434343"/>
                </a:solidFill>
              </a:rPr>
              <a:t>Latitude</a:t>
            </a:r>
          </a:p>
          <a:p>
            <a:pPr algn="l" rtl="0" lvl="1" indent="-342900" marL="91440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b="1" sz="1800" lang="en">
                <a:solidFill>
                  <a:srgbClr val="434343"/>
                </a:solidFill>
              </a:rPr>
              <a:t>Longitude</a:t>
            </a:r>
          </a:p>
          <a:p>
            <a:pPr algn="l" rtl="0" lvl="1" indent="-342900" marL="914400">
              <a:spcBef>
                <a:spcPts val="0"/>
              </a:spcBef>
              <a:buClr>
                <a:srgbClr val="434343"/>
              </a:buClr>
              <a:buSzPct val="100000"/>
              <a:buFont typeface="Courier New"/>
              <a:buChar char="o"/>
            </a:pPr>
            <a:r>
              <a:rPr b="1" sz="1800" lang="en">
                <a:solidFill>
                  <a:srgbClr val="434343"/>
                </a:solidFill>
              </a:rPr>
              <a:t>Timestamp</a:t>
            </a: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y="535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What do we have?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y="866500" x="5128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rgbClr val="434343"/>
                </a:solidFill>
              </a:rPr>
              <a:t>Will you go out with me if I guess your birthday?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urier New"/>
              <a:buChar char="o"/>
            </a:pPr>
            <a:r>
              <a:rPr b="1" sz="1800" lang="en">
                <a:solidFill>
                  <a:srgbClr val="434343"/>
                </a:solidFill>
              </a:rPr>
              <a:t>Pros:</a:t>
            </a:r>
          </a:p>
          <a:p>
            <a:pPr algn="l" rtl="0" lvl="2" marR="0" indent="-3429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Wingdings"/>
              <a:buChar char="§"/>
            </a:pPr>
            <a:r>
              <a:rPr b="1" sz="1800" lang="en">
                <a:solidFill>
                  <a:srgbClr val="434343"/>
                </a:solidFill>
              </a:rPr>
              <a:t>Will get a response</a:t>
            </a:r>
          </a:p>
          <a:p>
            <a:pPr algn="l" rtl="0" lvl="2" marR="0" indent="-3429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Wingdings"/>
              <a:buChar char="§"/>
            </a:pPr>
            <a:r>
              <a:rPr b="1" sz="1800" lang="en">
                <a:solidFill>
                  <a:srgbClr val="434343"/>
                </a:solidFill>
              </a:rPr>
              <a:t>Will make an impact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urier New"/>
              <a:buChar char="o"/>
            </a:pPr>
            <a:r>
              <a:rPr b="1" sz="1800" lang="en">
                <a:solidFill>
                  <a:srgbClr val="434343"/>
                </a:solidFill>
              </a:rPr>
              <a:t>Cons:</a:t>
            </a:r>
          </a:p>
          <a:p>
            <a:pPr algn="l" rtl="0" lvl="2" marR="0" indent="-3429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Wingdings"/>
              <a:buChar char="§"/>
            </a:pPr>
            <a:r>
              <a:rPr b="1" sz="1800" lang="en">
                <a:solidFill>
                  <a:srgbClr val="434343"/>
                </a:solidFill>
              </a:rPr>
              <a:t>Comes across as desperate</a:t>
            </a:r>
          </a:p>
          <a:p>
            <a:pPr algn="l" rtl="0" lvl="2" marR="0" indent="-3429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Wingdings"/>
              <a:buChar char="§"/>
            </a:pPr>
            <a:r>
              <a:rPr b="1" sz="1800" lang="en">
                <a:solidFill>
                  <a:srgbClr val="434343"/>
                </a:solidFill>
              </a:rPr>
              <a:t>May get you banned</a:t>
            </a:r>
          </a:p>
          <a:p>
            <a:pPr algn="l" rtl="0" lvl="2" marR="0" indent="-3429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Wingdings"/>
              <a:buChar char="§"/>
            </a:pPr>
            <a:r>
              <a:rPr b="1" sz="1800" lang="en">
                <a:solidFill>
                  <a:srgbClr val="434343"/>
                </a:solidFill>
              </a:rPr>
              <a:t>If they agree, you may want to rethink your offer</a:t>
            </a:r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y="535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Attacks - Social Engineering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y="866500" x="5128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rgbClr val="434343"/>
                </a:solidFill>
              </a:rPr>
              <a:t>Should be able to track the user's location via two methods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urier New"/>
              <a:buChar char="o"/>
            </a:pPr>
            <a:r>
              <a:rPr b="1" sz="1800" lang="en">
                <a:solidFill>
                  <a:srgbClr val="434343"/>
                </a:solidFill>
              </a:rPr>
              <a:t>Raster Position</a:t>
            </a:r>
          </a:p>
          <a:p>
            <a:pPr algn="l" rtl="0" lvl="2" marR="0" indent="-3429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Wingdings"/>
              <a:buChar char="§"/>
            </a:pPr>
            <a:r>
              <a:rPr b="1" sz="1800" lang="en">
                <a:solidFill>
                  <a:srgbClr val="434343"/>
                </a:solidFill>
              </a:rPr>
              <a:t>Raster position over location</a:t>
            </a:r>
          </a:p>
          <a:p>
            <a:pPr algn="l" rtl="0" lvl="2" marR="0" indent="-3429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Wingdings"/>
              <a:buChar char="§"/>
            </a:pPr>
            <a:r>
              <a:rPr b="1" sz="1800" lang="en">
                <a:solidFill>
                  <a:srgbClr val="434343"/>
                </a:solidFill>
              </a:rPr>
              <a:t>Record collisions on all targets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urier New"/>
              <a:buChar char="o"/>
            </a:pPr>
            <a:r>
              <a:rPr b="1" sz="1800" lang="en">
                <a:solidFill>
                  <a:srgbClr val="434343"/>
                </a:solidFill>
              </a:rPr>
              <a:t>Trilateration</a:t>
            </a:r>
          </a:p>
          <a:p>
            <a:pPr algn="l" rtl="0" lvl="2" marR="0" indent="-3429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Wingdings"/>
              <a:buChar char="§"/>
            </a:pPr>
            <a:r>
              <a:rPr b="1" sz="1800" lang="en">
                <a:solidFill>
                  <a:srgbClr val="434343"/>
                </a:solidFill>
              </a:rPr>
              <a:t>Change position to three points</a:t>
            </a:r>
          </a:p>
          <a:p>
            <a:pPr algn="l" rtl="0" lvl="2" marR="0" indent="-3429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Wingdings"/>
              <a:buChar char="§"/>
            </a:pPr>
            <a:r>
              <a:rPr b="1" sz="1800" lang="en">
                <a:solidFill>
                  <a:srgbClr val="434343"/>
                </a:solidFill>
              </a:rPr>
              <a:t>Get distance from three point</a:t>
            </a:r>
          </a:p>
          <a:p>
            <a:pPr algn="l" rtl="0" lvl="2" marR="0" indent="-3429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Wingdings"/>
              <a:buChar char="§"/>
            </a:pPr>
            <a:r>
              <a:rPr b="1" sz="1800" lang="en">
                <a:solidFill>
                  <a:srgbClr val="434343"/>
                </a:solidFill>
              </a:rPr>
              <a:t>Draw circles and do math</a:t>
            </a: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y="535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Attacks - The Surprise Date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69225" x="5699025"/>
            <a:ext cy="3129649" cx="31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y="866500" x="5128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rgbClr val="434343"/>
                </a:solidFill>
              </a:rPr>
              <a:t>Rate Limiting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urier New"/>
              <a:buChar char="o"/>
            </a:pPr>
            <a:r>
              <a:rPr b="1" sz="1800" lang="en">
                <a:solidFill>
                  <a:srgbClr val="434343"/>
                </a:solidFill>
              </a:rPr>
              <a:t>429 Error on regular position updates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urier New"/>
              <a:buChar char="o"/>
            </a:pPr>
            <a:r>
              <a:rPr b="1" sz="1800" lang="en">
                <a:solidFill>
                  <a:srgbClr val="434343"/>
                </a:solidFill>
              </a:rPr>
              <a:t>Raster is a no-go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urier New"/>
              <a:buChar char="o"/>
            </a:pPr>
            <a:r>
              <a:rPr b="1" sz="1800" lang="en">
                <a:solidFill>
                  <a:srgbClr val="434343"/>
                </a:solidFill>
              </a:rPr>
              <a:t>Single user trilateration is also a no-go</a:t>
            </a:r>
          </a:p>
          <a:p>
            <a:pPr algn="l" rt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algn="l" rt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  <a:p>
            <a:pPr algn="ctr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sz="2200" lang="en">
                <a:solidFill>
                  <a:srgbClr val="434343"/>
                </a:solidFill>
              </a:rPr>
              <a:t>How are we going to get a date in time for Valentines Day???</a:t>
            </a:r>
          </a:p>
        </p:txBody>
      </p:sp>
      <p:sp>
        <p:nvSpPr>
          <p:cNvPr id="173" name="Shape 173"/>
          <p:cNvSpPr txBox="1"/>
          <p:nvPr>
            <p:ph type="title"/>
          </p:nvPr>
        </p:nvSpPr>
        <p:spPr>
          <a:xfrm>
            <a:off y="535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Surprise Date Implementation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y="866500" x="5128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rgbClr val="434343"/>
                </a:solidFill>
              </a:rPr>
              <a:t>Three Identities (three accounts) controlled by one user are set with three unique positions. They then all query for their distance from a target. Using trilateration, they can determine the user’s location.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rgbClr val="434343"/>
                </a:solidFill>
              </a:rPr>
              <a:t>Downside, the target is still rate-limited so their location is not 100% accurate.</a:t>
            </a:r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y="535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The Sybil Surprise Date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y="866500" x="5128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Font typeface="Arial"/>
              <a:buChar char="●"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y="535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47850" x="1143000"/>
            <a:ext cy="1447800" cx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>
                <a:solidFill>
                  <a:srgbClr val="434343"/>
                </a:solidFill>
              </a:rPr>
              <a:t>Target Apps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2114550" x="457200"/>
            <a:ext cy="14087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</a:rPr>
              <a:t>Happn</a:t>
            </a:r>
          </a:p>
          <a:p>
            <a:pPr algn="ctr">
              <a:spcBef>
                <a:spcPts val="0"/>
              </a:spcBef>
              <a:buNone/>
            </a:pPr>
            <a:r>
              <a:rPr sz="1800" lang="en">
                <a:solidFill>
                  <a:srgbClr val="434343"/>
                </a:solidFill>
              </a:rPr>
              <a:t>“Find the people you’ve crossed paths with”</a:t>
            </a:r>
          </a:p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y="2114550" x="4692275"/>
            <a:ext cy="1266900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</a:rPr>
              <a:t>Tinder</a:t>
            </a:r>
          </a:p>
          <a:p>
            <a:pPr algn="ctr" rtl="0">
              <a:spcBef>
                <a:spcPts val="0"/>
              </a:spcBef>
              <a:buNone/>
            </a:pPr>
            <a:r>
              <a:rPr sz="1800" lang="en">
                <a:solidFill>
                  <a:srgbClr val="434343"/>
                </a:solidFill>
              </a:rPr>
              <a:t>“It’s how people meet”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>
                <a:solidFill>
                  <a:srgbClr val="434343"/>
                </a:solidFill>
              </a:rPr>
              <a:t>Let’s take a look at Happn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t="0" b="40733" r="0" l="0"/>
          <a:stretch/>
        </p:blipFill>
        <p:spPr>
          <a:xfrm>
            <a:off y="1554550" x="847675"/>
            <a:ext cy="3048249" cx="28931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692275"/>
            <a:ext cy="29768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Exposed to App:</a:t>
            </a:r>
          </a:p>
          <a:p>
            <a:pPr rtl="0" lvl="0" indent="-3429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434343"/>
                </a:solidFill>
              </a:rPr>
              <a:t>First Name</a:t>
            </a:r>
          </a:p>
          <a:p>
            <a:pPr rtl="0" lvl="0" indent="-3429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434343"/>
                </a:solidFill>
              </a:rPr>
              <a:t>Age</a:t>
            </a:r>
          </a:p>
          <a:p>
            <a:pPr rtl="0" lvl="0" indent="-3429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434343"/>
                </a:solidFill>
              </a:rPr>
              <a:t>Workplace (maybe)</a:t>
            </a:r>
          </a:p>
          <a:p>
            <a:pPr rtl="0" lvl="0" indent="-3429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434343"/>
                </a:solidFill>
              </a:rPr>
              <a:t># of times crossed paths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t="38631" b="0" r="0" l="0"/>
          <a:stretch/>
        </p:blipFill>
        <p:spPr>
          <a:xfrm>
            <a:off y="1500475" x="847675"/>
            <a:ext cy="3156399" cx="28931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y="2047925" x="4692275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-342900" marL="457200">
              <a:spcBef>
                <a:spcPts val="60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434343"/>
                </a:solidFill>
              </a:rPr>
              <a:t>Last Active</a:t>
            </a:r>
          </a:p>
          <a:p>
            <a:pPr rtl="0" lvl="0" indent="-342900" marL="457200">
              <a:spcBef>
                <a:spcPts val="60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434343"/>
                </a:solidFill>
              </a:rPr>
              <a:t>Distance</a:t>
            </a:r>
          </a:p>
          <a:p>
            <a:pPr rtl="0" lvl="0" indent="-342900" marL="457200">
              <a:spcBef>
                <a:spcPts val="60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434343"/>
                </a:solidFill>
              </a:rPr>
              <a:t>Rough map of where crossed paths</a:t>
            </a: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5">
            <a:alphaModFix/>
          </a:blip>
          <a:srcRect t="4531" b="42836" r="0" l="0"/>
          <a:stretch/>
        </p:blipFill>
        <p:spPr>
          <a:xfrm>
            <a:off y="1725125" x="847675"/>
            <a:ext cy="2707100" cx="28931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y="2812325" x="4692275"/>
            <a:ext cy="3000000" cx="300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434343"/>
                </a:solidFill>
              </a:rPr>
              <a:t>Some sort of currency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7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>
                <a:solidFill>
                  <a:srgbClr val="434343"/>
                </a:solidFill>
              </a:rPr>
              <a:t>Let’s look under the hood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107475" x="878675"/>
            <a:ext cy="1312200" cx="7448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</a:rPr>
              <a:t>MITMPROXY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434343"/>
                </a:solidFill>
              </a:rPr>
              <a:t>“An interactive console program that allows traffic flows to be intercepted, inspected, modified, and replayed”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00500" x="351449"/>
            <a:ext cy="1816574" cx="837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>
                <a:solidFill>
                  <a:srgbClr val="434343"/>
                </a:solidFill>
              </a:rPr>
              <a:t>App startup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154400"/>
            <a:ext cy="4042925" cx="883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>
                <a:solidFill>
                  <a:srgbClr val="434343"/>
                </a:solidFill>
              </a:rPr>
              <a:t>Let’s see what we have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21250" x="58062"/>
            <a:ext cy="2273399" cx="902787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" type="body"/>
          </p:nvPr>
        </p:nvSpPr>
        <p:spPr>
          <a:xfrm>
            <a:off y="3259900" x="732700"/>
            <a:ext cy="1312200" cx="7448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b="1" sz="1800" lang="en">
                <a:solidFill>
                  <a:srgbClr val="434343"/>
                </a:solidFill>
              </a:rPr>
              <a:t>URL: 			https://api.happn.fr/api/users/{username}</a:t>
            </a:r>
          </a:p>
          <a:p>
            <a:pPr algn="l" rtl="0">
              <a:spcBef>
                <a:spcPts val="0"/>
              </a:spcBef>
              <a:buNone/>
            </a:pPr>
            <a:r>
              <a:rPr b="1" sz="1800" lang="en">
                <a:solidFill>
                  <a:srgbClr val="434343"/>
                </a:solidFill>
              </a:rPr>
              <a:t>HTTP Method: 	PUT</a:t>
            </a:r>
          </a:p>
          <a:p>
            <a:pPr algn="l" rtl="0">
              <a:spcBef>
                <a:spcPts val="0"/>
              </a:spcBef>
              <a:buNone/>
            </a:pPr>
            <a:r>
              <a:rPr b="1" sz="1800" lang="en">
                <a:solidFill>
                  <a:srgbClr val="434343"/>
                </a:solidFill>
              </a:rPr>
              <a:t>Data:			update_activity (url encoded)</a:t>
            </a:r>
          </a:p>
          <a:p>
            <a:pPr algn="l" rtl="0" indent="0" marL="0">
              <a:spcBef>
                <a:spcPts val="0"/>
              </a:spcBef>
              <a:buNone/>
            </a:pPr>
            <a:r>
              <a:rPr b="1" sz="1800" lang="en">
                <a:solidFill>
                  <a:srgbClr val="434343"/>
                </a:solidFill>
              </a:rPr>
              <a:t>Description:		Presumably let’s the server know a user has </a:t>
            </a:r>
          </a:p>
          <a:p>
            <a:pPr algn="l" rtl="0" indent="457200" marL="1371600">
              <a:spcBef>
                <a:spcPts val="0"/>
              </a:spcBef>
              <a:buNone/>
            </a:pPr>
            <a:r>
              <a:rPr b="1" sz="1800" lang="en">
                <a:solidFill>
                  <a:srgbClr val="434343"/>
                </a:solidFill>
              </a:rPr>
              <a:t>become active</a:t>
            </a:r>
          </a:p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CCCC"/>
        </a:solidFill>
      </p:bgPr>
    </p:bg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4800" lang="en">
                <a:solidFill>
                  <a:srgbClr val="434343"/>
                </a:solidFill>
              </a:rPr>
              <a:t>App startup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375" x="154400"/>
            <a:ext cy="4042925" cx="883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