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4" r:id="rId23"/>
    <p:sldId id="277" r:id="rId24"/>
    <p:sldId id="278" r:id="rId25"/>
    <p:sldId id="279" r:id="rId26"/>
    <p:sldId id="282" r:id="rId27"/>
    <p:sldId id="280" r:id="rId28"/>
    <p:sldId id="283" r:id="rId29"/>
    <p:sldId id="285" r:id="rId3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12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86798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github.com/rickhousley/creepr/happ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93516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Apple Chancery"/>
                <a:ea typeface="Corsiva"/>
                <a:cs typeface="Apple Chancery"/>
                <a:sym typeface="Corsiva"/>
              </a:rPr>
              <a:t>How to be a Valentines Day Creepr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4017925" y="4446578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Rick Housley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2" y="97300"/>
            <a:ext cx="8981175" cy="29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29150" y="2908200"/>
            <a:ext cx="8285699" cy="13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URL: 			https://api.happn.fr/api/users/{username}/position/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HTTP Method: 	POST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Data:			{ “alt”:&lt;alt&gt;,“latitude”:&lt;lat&gt;,”longitude”:&lt;lon&gt;} JSON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Response:		Success or Not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Description:		Changes user’s location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sz="1800" b="1">
              <a:solidFill>
                <a:srgbClr val="434343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b="1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App startup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00" y="1063375"/>
            <a:ext cx="8835199" cy="40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12800" y="8665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434343"/>
                </a:solidFill>
              </a:rPr>
              <a:t>Request URL: </a:t>
            </a:r>
            <a:r>
              <a:rPr lang="en" sz="1800">
                <a:solidFill>
                  <a:srgbClr val="434343"/>
                </a:solidFill>
              </a:rPr>
              <a:t>https://api.happn.fr/api/users/</a:t>
            </a:r>
            <a:r>
              <a:rPr lang="en" sz="1800" b="1">
                <a:solidFill>
                  <a:srgbClr val="434343"/>
                </a:solidFill>
              </a:rPr>
              <a:t>1830653747</a:t>
            </a:r>
            <a:r>
              <a:rPr lang="en" sz="1800">
                <a:solidFill>
                  <a:srgbClr val="434343"/>
                </a:solidFill>
              </a:rPr>
              <a:t>?</a:t>
            </a:r>
            <a:r>
              <a:rPr lang="en" sz="1800" b="1">
                <a:solidFill>
                  <a:srgbClr val="434343"/>
                </a:solidFill>
              </a:rPr>
              <a:t>query</a:t>
            </a:r>
            <a:r>
              <a:rPr lang="en" sz="1800">
                <a:solidFill>
                  <a:srgbClr val="434343"/>
                </a:solidFill>
              </a:rPr>
              <a:t>=%7B%22fields%22%3A%22</a:t>
            </a:r>
            <a:r>
              <a:rPr lang="en" sz="1800" b="1">
                <a:solidFill>
                  <a:srgbClr val="434343"/>
                </a:solidFill>
              </a:rPr>
              <a:t>id</a:t>
            </a:r>
            <a:r>
              <a:rPr lang="en" sz="1800">
                <a:solidFill>
                  <a:srgbClr val="434343"/>
                </a:solidFill>
              </a:rPr>
              <a:t>%2C</a:t>
            </a:r>
            <a:r>
              <a:rPr lang="en" sz="1800" b="1">
                <a:solidFill>
                  <a:srgbClr val="434343"/>
                </a:solidFill>
              </a:rPr>
              <a:t>credits</a:t>
            </a:r>
            <a:r>
              <a:rPr lang="en" sz="1800">
                <a:solidFill>
                  <a:srgbClr val="434343"/>
                </a:solidFill>
              </a:rPr>
              <a:t>%2C</a:t>
            </a:r>
            <a:r>
              <a:rPr lang="en" sz="1800" b="1">
                <a:solidFill>
                  <a:srgbClr val="434343"/>
                </a:solidFill>
              </a:rPr>
              <a:t>first_name</a:t>
            </a:r>
            <a:r>
              <a:rPr lang="en" sz="1800">
                <a:solidFill>
                  <a:srgbClr val="434343"/>
                </a:solidFill>
              </a:rPr>
              <a:t>%2Cgender%2Creferal%2Cprofiles.mode%280%29.width%2896%29.height%2896%29.fields%28mode%2Curl%2Cwidth%2Cheight%29%2Cunread_conversations%22%7D</a:t>
            </a:r>
          </a:p>
          <a:p>
            <a:pPr lvl="0" algn="l" rtl="0">
              <a:spcBef>
                <a:spcPts val="0"/>
              </a:spcBef>
              <a:buNone/>
            </a:pPr>
            <a:endParaRPr sz="1800" b="1">
              <a:solidFill>
                <a:srgbClr val="434343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Returns a JSON structure with the following</a:t>
            </a:r>
          </a:p>
          <a:p>
            <a:pPr marL="457200" lvl="0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Credits (their currency)</a:t>
            </a:r>
          </a:p>
          <a:p>
            <a:pPr marL="457200" lvl="0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fb_id</a:t>
            </a:r>
          </a:p>
          <a:p>
            <a:pPr marL="457200" lvl="0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first name</a:t>
            </a:r>
          </a:p>
          <a:p>
            <a:pPr marL="457200" lvl="0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gender</a:t>
            </a:r>
          </a:p>
          <a:p>
            <a:pPr marL="457200" lvl="0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happn id</a:t>
            </a:r>
          </a:p>
          <a:p>
            <a:pPr marL="457200" lvl="0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picture urls</a:t>
            </a:r>
          </a:p>
          <a:p>
            <a:pPr lvl="0" algn="l" rtl="0">
              <a:spcBef>
                <a:spcPts val="0"/>
              </a:spcBef>
              <a:buNone/>
            </a:pPr>
            <a:endParaRPr sz="1800" b="1">
              <a:solidFill>
                <a:srgbClr val="434343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User Data Request?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67450" y="697051"/>
            <a:ext cx="7448100" cy="38454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rgbClr val="434343"/>
              </a:buClr>
              <a:buSzPct val="100000"/>
              <a:buNone/>
            </a:pPr>
            <a:r>
              <a:rPr lang="en" sz="1800" b="1" dirty="0">
                <a:solidFill>
                  <a:srgbClr val="434343"/>
                </a:solidFill>
              </a:rPr>
              <a:t>URL Unpacked (using python urllib2 unquote):</a:t>
            </a:r>
          </a:p>
          <a:p>
            <a:pPr marL="0" lvl="0" indent="0" rtl="0">
              <a:spcBef>
                <a:spcPts val="0"/>
              </a:spcBef>
              <a:buClr>
                <a:srgbClr val="434343"/>
              </a:buClr>
              <a:buSzPct val="100000"/>
              <a:buNone/>
            </a:pPr>
            <a:r>
              <a:rPr lang="en" sz="1800" dirty="0">
                <a:solidFill>
                  <a:srgbClr val="434343"/>
                </a:solidFill>
              </a:rPr>
              <a:t>https://api.happn.fr/api/users/1830653747?query={"fields":"</a:t>
            </a:r>
            <a:r>
              <a:rPr lang="en" sz="1800" b="1" dirty="0">
                <a:solidFill>
                  <a:srgbClr val="434343"/>
                </a:solidFill>
              </a:rPr>
              <a:t>id</a:t>
            </a:r>
            <a:r>
              <a:rPr lang="en" sz="1800" dirty="0">
                <a:solidFill>
                  <a:srgbClr val="434343"/>
                </a:solidFill>
              </a:rPr>
              <a:t>,</a:t>
            </a:r>
            <a:r>
              <a:rPr lang="en" sz="1800" b="1" dirty="0">
                <a:solidFill>
                  <a:srgbClr val="434343"/>
                </a:solidFill>
              </a:rPr>
              <a:t>credits</a:t>
            </a:r>
            <a:r>
              <a:rPr lang="en" sz="1800" dirty="0">
                <a:solidFill>
                  <a:srgbClr val="434343"/>
                </a:solidFill>
              </a:rPr>
              <a:t>,</a:t>
            </a:r>
            <a:r>
              <a:rPr lang="en" sz="1800" b="1" dirty="0">
                <a:solidFill>
                  <a:srgbClr val="434343"/>
                </a:solidFill>
              </a:rPr>
              <a:t>first_name</a:t>
            </a:r>
            <a:r>
              <a:rPr lang="en" sz="1800" dirty="0">
                <a:solidFill>
                  <a:srgbClr val="434343"/>
                </a:solidFill>
              </a:rPr>
              <a:t>,</a:t>
            </a:r>
            <a:r>
              <a:rPr lang="en" sz="1800" b="1" dirty="0">
                <a:solidFill>
                  <a:srgbClr val="434343"/>
                </a:solidFill>
              </a:rPr>
              <a:t>gender</a:t>
            </a:r>
            <a:r>
              <a:rPr lang="en" sz="1800" dirty="0">
                <a:solidFill>
                  <a:srgbClr val="434343"/>
                </a:solidFill>
              </a:rPr>
              <a:t>,</a:t>
            </a:r>
            <a:r>
              <a:rPr lang="en" sz="1800" b="1" dirty="0">
                <a:solidFill>
                  <a:srgbClr val="434343"/>
                </a:solidFill>
              </a:rPr>
              <a:t>referal</a:t>
            </a:r>
            <a:r>
              <a:rPr lang="en" sz="1800" dirty="0">
                <a:solidFill>
                  <a:srgbClr val="434343"/>
                </a:solidFill>
              </a:rPr>
              <a:t>,profiles.mode(0).width(96).height(96).fields(mode,url,width,height),</a:t>
            </a:r>
            <a:r>
              <a:rPr lang="en" sz="1800" b="1" dirty="0">
                <a:solidFill>
                  <a:srgbClr val="434343"/>
                </a:solidFill>
              </a:rPr>
              <a:t>unread_conversations</a:t>
            </a:r>
            <a:r>
              <a:rPr lang="en" sz="1800" dirty="0">
                <a:solidFill>
                  <a:srgbClr val="434343"/>
                </a:solidFill>
              </a:rPr>
              <a:t>"}</a:t>
            </a:r>
          </a:p>
          <a:p>
            <a:pPr marL="0" lvl="0" indent="0" rtl="0">
              <a:spcBef>
                <a:spcPts val="0"/>
              </a:spcBef>
              <a:buClr>
                <a:srgbClr val="434343"/>
              </a:buClr>
              <a:buNone/>
            </a:pPr>
            <a:endParaRPr sz="1800" dirty="0">
              <a:solidFill>
                <a:srgbClr val="434343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434343"/>
                </a:solidFill>
              </a:rPr>
              <a:t>Let’s build our own query: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434343"/>
                </a:solidFill>
              </a:rPr>
              <a:t>https://api.happn.fr/api/users/1830653747?query={"fields":"</a:t>
            </a:r>
            <a:r>
              <a:rPr lang="en" sz="1800" b="1" dirty="0">
                <a:solidFill>
                  <a:srgbClr val="434343"/>
                </a:solidFill>
              </a:rPr>
              <a:t>id</a:t>
            </a:r>
            <a:r>
              <a:rPr lang="en" sz="1800" dirty="0">
                <a:solidFill>
                  <a:srgbClr val="434343"/>
                </a:solidFill>
              </a:rPr>
              <a:t>,</a:t>
            </a:r>
            <a:r>
              <a:rPr lang="en" sz="1800" b="1" dirty="0">
                <a:solidFill>
                  <a:srgbClr val="434343"/>
                </a:solidFill>
              </a:rPr>
              <a:t>first_name</a:t>
            </a:r>
            <a:r>
              <a:rPr lang="en" sz="1800" dirty="0">
                <a:solidFill>
                  <a:srgbClr val="434343"/>
                </a:solidFill>
              </a:rPr>
              <a:t>,</a:t>
            </a:r>
            <a:r>
              <a:rPr lang="en" sz="1800" b="1" dirty="0">
                <a:solidFill>
                  <a:srgbClr val="434343"/>
                </a:solidFill>
              </a:rPr>
              <a:t>gender</a:t>
            </a:r>
            <a:r>
              <a:rPr lang="en" sz="1800" dirty="0">
                <a:solidFill>
                  <a:srgbClr val="434343"/>
                </a:solidFill>
              </a:rPr>
              <a:t>"}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434343"/>
                </a:solidFill>
              </a:rPr>
              <a:t>www-urlencode the </a:t>
            </a:r>
            <a:r>
              <a:rPr lang="en-US" sz="1800" b="1" dirty="0" smtClean="0">
                <a:solidFill>
                  <a:srgbClr val="434343"/>
                </a:solidFill>
              </a:rPr>
              <a:t>query</a:t>
            </a:r>
            <a:r>
              <a:rPr lang="en" sz="1800" b="1" dirty="0" smtClean="0">
                <a:solidFill>
                  <a:srgbClr val="434343"/>
                </a:solidFill>
              </a:rPr>
              <a:t>:</a:t>
            </a:r>
            <a:endParaRPr lang="en" sz="1800" b="1" dirty="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434343"/>
                </a:solidFill>
              </a:rPr>
              <a:t>https://api.happn.fr/api/users/1830653747?query=%7B%22fields%22%3A%22id%2Cfirst_name%2Cgender%22%7D</a:t>
            </a:r>
            <a:br>
              <a:rPr lang="en" sz="1800" dirty="0">
                <a:solidFill>
                  <a:srgbClr val="434343"/>
                </a:solidFill>
              </a:rPr>
            </a:br>
            <a:endParaRPr lang="en" sz="18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Postman - REST Client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25750" y="952275"/>
            <a:ext cx="8143200" cy="4566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Easy way to populate HTTP method headers and interpret responses.</a:t>
            </a:r>
          </a:p>
          <a:p>
            <a:pPr lvl="0" algn="l" rtl="0">
              <a:spcBef>
                <a:spcPts val="0"/>
              </a:spcBef>
              <a:buNone/>
            </a:pPr>
            <a:endParaRPr sz="1800" b="1">
              <a:solidFill>
                <a:srgbClr val="434343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Alternatives:</a:t>
            </a:r>
          </a:p>
          <a:p>
            <a:pPr marL="457200" lvl="0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Curl</a:t>
            </a:r>
          </a:p>
          <a:p>
            <a:pPr marL="457200" lvl="0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Python Requests lib</a:t>
            </a:r>
          </a:p>
          <a:p>
            <a:pPr marL="457200" lvl="0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Swagger?</a:t>
            </a:r>
          </a:p>
          <a:p>
            <a:pPr marL="457200" lvl="0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Loads more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t="18120" b="35864"/>
          <a:stretch/>
        </p:blipFill>
        <p:spPr>
          <a:xfrm>
            <a:off x="503850" y="3321422"/>
            <a:ext cx="8182950" cy="12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Postman - REST Client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425" y="910975"/>
            <a:ext cx="7160174" cy="41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Postman - REST Client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t="23745" r="49902"/>
          <a:stretch/>
        </p:blipFill>
        <p:spPr>
          <a:xfrm>
            <a:off x="297075" y="1369275"/>
            <a:ext cx="4304274" cy="29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Our Query Worked!</a:t>
            </a:r>
          </a:p>
          <a:p>
            <a:pPr rtl="0">
              <a:spcBef>
                <a:spcPts val="0"/>
              </a:spcBef>
              <a:buNone/>
            </a:pPr>
            <a:endParaRPr sz="1800"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Let’s try some typical database entries and see what we get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434343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last_name - success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Legacy API Data Leak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Removal of the “Content-Type” header lead to an interesting result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434343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Leaked Data Fields:</a:t>
            </a:r>
          </a:p>
          <a:p>
            <a:pPr marL="914400" lvl="1" indent="-3429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434343"/>
                </a:solidFill>
              </a:rPr>
              <a:t>login</a:t>
            </a:r>
          </a:p>
          <a:p>
            <a:pPr marL="914400" lvl="1" indent="-3429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434343"/>
                </a:solidFill>
              </a:rPr>
              <a:t>birth_date</a:t>
            </a:r>
          </a:p>
          <a:p>
            <a:pPr marL="914400" lvl="1" indent="-3429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434343"/>
                </a:solidFill>
              </a:rPr>
              <a:t>last_name</a:t>
            </a:r>
          </a:p>
          <a:p>
            <a:pPr marL="914400" lvl="1" indent="-3429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434343"/>
                </a:solidFill>
              </a:rPr>
              <a:t>nickname</a:t>
            </a:r>
          </a:p>
          <a:p>
            <a:pPr marL="914400" lvl="1" indent="-3429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434343"/>
                </a:solidFill>
              </a:rPr>
              <a:t>distance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12487"/>
          <a:stretch/>
        </p:blipFill>
        <p:spPr>
          <a:xfrm>
            <a:off x="457200" y="1116375"/>
            <a:ext cx="3552825" cy="38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App startup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00" y="1063375"/>
            <a:ext cx="8835199" cy="40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12800" y="8665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Request URL Decoded: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'https://api.happn.fr/api/users/</a:t>
            </a:r>
            <a:r>
              <a:rPr lang="en" sz="1800" b="1">
                <a:solidFill>
                  <a:srgbClr val="434343"/>
                </a:solidFill>
              </a:rPr>
              <a:t>1830653747</a:t>
            </a:r>
            <a:r>
              <a:rPr lang="en" sz="1800">
                <a:solidFill>
                  <a:srgbClr val="434343"/>
                </a:solidFill>
              </a:rPr>
              <a:t>/</a:t>
            </a:r>
            <a:r>
              <a:rPr lang="en" sz="1800" b="1">
                <a:solidFill>
                  <a:srgbClr val="434343"/>
                </a:solidFill>
              </a:rPr>
              <a:t>notifications</a:t>
            </a:r>
            <a:r>
              <a:rPr lang="en" sz="1800">
                <a:solidFill>
                  <a:srgbClr val="434343"/>
                </a:solidFill>
              </a:rPr>
              <a:t>/?query={"types":"468","limit":16,"offset":0,"fields":"id,modification_date,notification_type,nb_times,notifier.fields(id,job,is_accepted,workplace,my_relation,distance,gender,my_conversation,is_charmed,nb_photos,first_name,age,profiles.mode(1).width(360).height(640).fields(width,height,mode,url))"}'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solidFill>
                <a:srgbClr val="434343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Returns a JSON structure with recommendations of users around you</a:t>
            </a:r>
          </a:p>
          <a:p>
            <a:pPr lvl="0" algn="l" rtl="0">
              <a:spcBef>
                <a:spcPts val="0"/>
              </a:spcBef>
              <a:buNone/>
            </a:pPr>
            <a:endParaRPr sz="1800" b="1">
              <a:solidFill>
                <a:srgbClr val="434343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Again, the removal of the ‘content-type’ header results in another legacy API leak. However, no new interesting data leaks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User Notifications Request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337125" y="19903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Proof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699" y="111000"/>
            <a:ext cx="2768324" cy="49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12800" y="8665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First Name - Already Exposed</a:t>
            </a:r>
          </a:p>
          <a:p>
            <a:pPr marL="457200" lvl="0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Last Name - Newly Leaked</a:t>
            </a:r>
          </a:p>
          <a:p>
            <a:pPr marL="457200" lvl="0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Birth Date - Newly Leaked</a:t>
            </a:r>
          </a:p>
          <a:p>
            <a:pPr marL="457200" lvl="0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Distance - Newly Leaked (higher precision)</a:t>
            </a:r>
          </a:p>
          <a:p>
            <a:pPr marL="457200" lvl="0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Last Collision</a:t>
            </a:r>
          </a:p>
          <a:p>
            <a:pPr marL="914400" lvl="1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434343"/>
                </a:solidFill>
              </a:rPr>
              <a:t>Latitude</a:t>
            </a:r>
          </a:p>
          <a:p>
            <a:pPr marL="914400" lvl="1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434343"/>
                </a:solidFill>
              </a:rPr>
              <a:t>Longitude</a:t>
            </a:r>
          </a:p>
          <a:p>
            <a:pPr marL="914400" lvl="1" indent="-342900" algn="l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434343"/>
                </a:solidFill>
              </a:rPr>
              <a:t>Timestamp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What do we have?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12800" y="8665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Will you go out with me if I guess your birthday?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434343"/>
                </a:solidFill>
              </a:rPr>
              <a:t>Pros: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434343"/>
                </a:solidFill>
              </a:rPr>
              <a:t>Will get a response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434343"/>
                </a:solidFill>
              </a:rPr>
              <a:t>Will make an impact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434343"/>
                </a:solidFill>
              </a:rPr>
              <a:t>Cons: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434343"/>
                </a:solidFill>
              </a:rPr>
              <a:t>Comes across as desperate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434343"/>
                </a:solidFill>
              </a:rPr>
              <a:t>May get you banned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434343"/>
                </a:solidFill>
              </a:rPr>
              <a:t>If they agree, you may want to rethink your offer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Attacks - Social Engineering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12800" y="8665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US" sz="1800" b="1" dirty="0" smtClean="0">
                <a:solidFill>
                  <a:srgbClr val="434343"/>
                </a:solidFill>
              </a:rPr>
              <a:t>Does it work?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endParaRPr lang="en-US" sz="1800" dirty="0">
              <a:solidFill>
                <a:srgbClr val="434343"/>
              </a:solidFill>
            </a:endParaRP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en-US" sz="1800" dirty="0" smtClean="0">
                <a:solidFill>
                  <a:srgbClr val="434343"/>
                </a:solidFill>
              </a:rPr>
              <a:t>	</a:t>
            </a:r>
            <a:r>
              <a:rPr lang="en-US" sz="1800" dirty="0" smtClean="0">
                <a:solidFill>
                  <a:srgbClr val="434343"/>
                </a:solidFill>
              </a:rPr>
              <a:t>PHONE NUMBERS EXCLUDED</a:t>
            </a:r>
            <a:endParaRPr lang="en-US" sz="1800" dirty="0" smtClean="0">
              <a:solidFill>
                <a:srgbClr val="434343"/>
              </a:solidFill>
            </a:endParaRPr>
          </a:p>
          <a:p>
            <a:pPr marL="114300">
              <a:spcBef>
                <a:spcPts val="600"/>
              </a:spcBef>
              <a:buClr>
                <a:srgbClr val="434343"/>
              </a:buClr>
            </a:pPr>
            <a:r>
              <a:rPr lang="en-US" sz="1800" dirty="0">
                <a:solidFill>
                  <a:srgbClr val="434343"/>
                </a:solidFill>
              </a:rPr>
              <a:t>	PHONE NUMBERS EXCLUDED</a:t>
            </a:r>
          </a:p>
          <a:p>
            <a:pPr marL="114300">
              <a:spcBef>
                <a:spcPts val="600"/>
              </a:spcBef>
              <a:buClr>
                <a:srgbClr val="434343"/>
              </a:buClr>
            </a:pPr>
            <a:r>
              <a:rPr lang="en-US" sz="1800" dirty="0">
                <a:solidFill>
                  <a:srgbClr val="434343"/>
                </a:solidFill>
              </a:rPr>
              <a:t>	PHONE NUMBERS EXCLUDED</a:t>
            </a:r>
          </a:p>
          <a:p>
            <a:pPr marL="114300">
              <a:spcBef>
                <a:spcPts val="600"/>
              </a:spcBef>
              <a:buClr>
                <a:srgbClr val="434343"/>
              </a:buClr>
            </a:pPr>
            <a:r>
              <a:rPr lang="en-US" sz="1800" dirty="0">
                <a:solidFill>
                  <a:srgbClr val="434343"/>
                </a:solidFill>
              </a:rPr>
              <a:t>	PHONE NUMBERS EXCLUDED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endParaRPr lang="en-US" sz="1800" dirty="0" smtClean="0">
              <a:solidFill>
                <a:srgbClr val="434343"/>
              </a:solidFill>
            </a:endParaRP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endParaRPr lang="en" sz="1800" b="1" dirty="0">
              <a:solidFill>
                <a:srgbClr val="434343"/>
              </a:solidFill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Attacks - Social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421655683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512800" y="8665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Should be able to track the user's location via two methods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434343"/>
                </a:solidFill>
              </a:rPr>
              <a:t>Raster Position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434343"/>
                </a:solidFill>
              </a:rPr>
              <a:t>Raster position over location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434343"/>
                </a:solidFill>
              </a:rPr>
              <a:t>Record collisions on all targets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434343"/>
                </a:solidFill>
              </a:rPr>
              <a:t>Trilateration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434343"/>
                </a:solidFill>
              </a:rPr>
              <a:t>Change position to three points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434343"/>
                </a:solidFill>
              </a:rPr>
              <a:t>Get distance from three point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434343"/>
                </a:solidFill>
              </a:rPr>
              <a:t>Draw circles and do math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Attacks - The Surprise Date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025" y="1869225"/>
            <a:ext cx="3142225" cy="31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12800" y="8665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434343"/>
                </a:solidFill>
              </a:rPr>
              <a:t>Rate Limiting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434343"/>
                </a:solidFill>
              </a:rPr>
              <a:t>429 Error on regular position updates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434343"/>
                </a:solidFill>
              </a:rPr>
              <a:t>Raster is a no-go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434343"/>
                </a:solidFill>
              </a:rPr>
              <a:t>Single user trilateration is also a no-go</a:t>
            </a:r>
          </a:p>
          <a:p>
            <a: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434343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434343"/>
              </a:solidFill>
            </a:endParaRPr>
          </a:p>
          <a:p>
            <a: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434343"/>
                </a:solidFill>
              </a:rPr>
              <a:t>How are we going to get a date in time for Valentines Day???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Surprise Date Implementation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512800" y="8665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 dirty="0">
                <a:solidFill>
                  <a:srgbClr val="434343"/>
                </a:solidFill>
              </a:rPr>
              <a:t>Three Identities (three accounts) controlled by one user are set with three unique positions. They then all query for their distance from a target. Using trilateration, they can determine the user’s location</a:t>
            </a:r>
            <a:r>
              <a:rPr lang="en" sz="1800" b="1" dirty="0" smtClean="0">
                <a:solidFill>
                  <a:srgbClr val="434343"/>
                </a:solidFill>
              </a:rPr>
              <a:t>.</a:t>
            </a:r>
            <a:endParaRPr lang="en-US" sz="1800" b="1" dirty="0" smtClean="0">
              <a:solidFill>
                <a:srgbClr val="434343"/>
              </a:solidFill>
            </a:endParaRP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endParaRPr lang="en" sz="1800" b="1" dirty="0">
              <a:solidFill>
                <a:srgbClr val="434343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 b="1" dirty="0">
                <a:solidFill>
                  <a:srgbClr val="434343"/>
                </a:solidFill>
              </a:rPr>
              <a:t>Downside, the target is still rate-limited so their location is not 100% accurate</a:t>
            </a:r>
            <a:r>
              <a:rPr lang="en" sz="1800" b="1" dirty="0" smtClean="0">
                <a:solidFill>
                  <a:srgbClr val="434343"/>
                </a:solidFill>
              </a:rPr>
              <a:t>.</a:t>
            </a:r>
            <a:endParaRPr lang="en-US" sz="1800" b="1" dirty="0" smtClean="0">
              <a:solidFill>
                <a:srgbClr val="434343"/>
              </a:solidFill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The Sybil Surprise Date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512800" y="8665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400" dirty="0"/>
              <a:t>U</a:t>
            </a:r>
            <a:r>
              <a:rPr lang="en-US" sz="1400" dirty="0" smtClean="0"/>
              <a:t>sage</a:t>
            </a:r>
            <a:r>
              <a:rPr lang="en-US" sz="1400" dirty="0"/>
              <a:t>: </a:t>
            </a:r>
            <a:r>
              <a:rPr lang="en-US" sz="1400" dirty="0" err="1"/>
              <a:t>sybilSupriseDate.py</a:t>
            </a:r>
            <a:r>
              <a:rPr lang="en-US" sz="1400" dirty="0"/>
              <a:t> [-h] --</a:t>
            </a:r>
            <a:r>
              <a:rPr lang="en-US" sz="1400" dirty="0" err="1"/>
              <a:t>fbTokenFile</a:t>
            </a:r>
            <a:r>
              <a:rPr lang="en-US" sz="1400" dirty="0"/>
              <a:t> FBTOKENFILE --</a:t>
            </a:r>
            <a:r>
              <a:rPr lang="en-US" sz="1400" dirty="0" err="1"/>
              <a:t>userID</a:t>
            </a:r>
            <a:r>
              <a:rPr lang="en-US" sz="1400" dirty="0"/>
              <a:t> USERID</a:t>
            </a:r>
          </a:p>
          <a:p>
            <a:r>
              <a:rPr lang="en-US" sz="1400" dirty="0"/>
              <a:t>                           [--</a:t>
            </a:r>
            <a:r>
              <a:rPr lang="en-US" sz="1400" dirty="0" err="1"/>
              <a:t>cLat</a:t>
            </a:r>
            <a:r>
              <a:rPr lang="en-US" sz="1400" dirty="0"/>
              <a:t> CLAT] [--</a:t>
            </a:r>
            <a:r>
              <a:rPr lang="en-US" sz="1400" dirty="0" err="1"/>
              <a:t>cLon</a:t>
            </a:r>
            <a:r>
              <a:rPr lang="en-US" sz="1400" dirty="0"/>
              <a:t> CLON] [--radius RADIUS]</a:t>
            </a:r>
          </a:p>
          <a:p>
            <a:r>
              <a:rPr lang="en-US" sz="1400" dirty="0"/>
              <a:t>                           [--mapping]</a:t>
            </a:r>
          </a:p>
          <a:p>
            <a:endParaRPr lang="en-US" sz="1400" dirty="0"/>
          </a:p>
          <a:p>
            <a:r>
              <a:rPr lang="en-US" sz="1400" dirty="0"/>
              <a:t>optional arguments:</a:t>
            </a:r>
          </a:p>
          <a:p>
            <a:r>
              <a:rPr lang="en-US" sz="1400" dirty="0"/>
              <a:t>  -h, --help            show this help message and exit</a:t>
            </a:r>
          </a:p>
          <a:p>
            <a:r>
              <a:rPr lang="en-US" sz="1400" dirty="0"/>
              <a:t>  --</a:t>
            </a:r>
            <a:r>
              <a:rPr lang="en-US" sz="1400" dirty="0" err="1"/>
              <a:t>fbTokenFile</a:t>
            </a:r>
            <a:r>
              <a:rPr lang="en-US" sz="1400" dirty="0"/>
              <a:t> FBTOKENFILE</a:t>
            </a:r>
          </a:p>
          <a:p>
            <a:r>
              <a:rPr lang="en-US" sz="1400" dirty="0"/>
              <a:t>                        File containing a list of </a:t>
            </a:r>
            <a:r>
              <a:rPr lang="en-US" sz="1400" dirty="0" err="1"/>
              <a:t>facebook</a:t>
            </a:r>
            <a:r>
              <a:rPr lang="en-US" sz="1400" dirty="0"/>
              <a:t> access tokens</a:t>
            </a:r>
          </a:p>
          <a:p>
            <a:r>
              <a:rPr lang="en-US" sz="1400" dirty="0"/>
              <a:t>  --</a:t>
            </a:r>
            <a:r>
              <a:rPr lang="en-US" sz="1400" dirty="0" err="1"/>
              <a:t>userID</a:t>
            </a:r>
            <a:r>
              <a:rPr lang="en-US" sz="1400" dirty="0"/>
              <a:t> USERID       </a:t>
            </a:r>
            <a:r>
              <a:rPr lang="en-US" sz="1400" dirty="0" err="1"/>
              <a:t>UserID</a:t>
            </a:r>
            <a:r>
              <a:rPr lang="en-US" sz="1400" dirty="0"/>
              <a:t> of user to track</a:t>
            </a:r>
          </a:p>
          <a:p>
            <a:r>
              <a:rPr lang="en-US" sz="1400" dirty="0"/>
              <a:t>  --</a:t>
            </a:r>
            <a:r>
              <a:rPr lang="en-US" sz="1400" dirty="0" err="1"/>
              <a:t>cLat</a:t>
            </a:r>
            <a:r>
              <a:rPr lang="en-US" sz="1400" dirty="0"/>
              <a:t> CLAT           Centroid latitude</a:t>
            </a:r>
          </a:p>
          <a:p>
            <a:r>
              <a:rPr lang="en-US" sz="1400" dirty="0"/>
              <a:t>  --</a:t>
            </a:r>
            <a:r>
              <a:rPr lang="en-US" sz="1400" dirty="0" err="1"/>
              <a:t>cLon</a:t>
            </a:r>
            <a:r>
              <a:rPr lang="en-US" sz="1400" dirty="0"/>
              <a:t> CLON           Centroid longitude</a:t>
            </a:r>
          </a:p>
          <a:p>
            <a:r>
              <a:rPr lang="en-US" sz="1400" dirty="0"/>
              <a:t>  --radius RADIUS       Radius of </a:t>
            </a:r>
            <a:r>
              <a:rPr lang="en-US" sz="1400" dirty="0" err="1"/>
              <a:t>sybils</a:t>
            </a:r>
            <a:r>
              <a:rPr lang="en-US" sz="1400" dirty="0"/>
              <a:t> from centroid</a:t>
            </a:r>
          </a:p>
          <a:p>
            <a:r>
              <a:rPr lang="en-US" sz="1400" dirty="0"/>
              <a:t>  --mapping             Enable mapping of </a:t>
            </a:r>
            <a:r>
              <a:rPr lang="en-US" sz="1400" dirty="0" err="1"/>
              <a:t>sybil</a:t>
            </a:r>
            <a:r>
              <a:rPr lang="en-US" sz="1400" dirty="0"/>
              <a:t> </a:t>
            </a:r>
            <a:r>
              <a:rPr lang="en-US" sz="1400" dirty="0" smtClean="0"/>
              <a:t>placement</a:t>
            </a:r>
          </a:p>
          <a:p>
            <a:endParaRPr lang="en-US" sz="1400" b="1" dirty="0">
              <a:solidFill>
                <a:srgbClr val="434343"/>
              </a:solidFill>
            </a:endParaRPr>
          </a:p>
          <a:p>
            <a:pPr lvl="0"/>
            <a:r>
              <a:rPr lang="en-US" sz="1400" b="1" dirty="0" smtClean="0">
                <a:solidFill>
                  <a:srgbClr val="434343"/>
                </a:solidFill>
                <a:hlinkClick r:id="rId3"/>
              </a:rPr>
              <a:t>www.github.com</a:t>
            </a:r>
            <a:r>
              <a:rPr lang="en-US" sz="1400" b="1" dirty="0">
                <a:solidFill>
                  <a:srgbClr val="434343"/>
                </a:solidFill>
                <a:hlinkClick r:id="rId3"/>
              </a:rPr>
              <a:t>/rickhousley/creepr/happn</a:t>
            </a:r>
            <a:r>
              <a:rPr lang="en-US" sz="1400" b="1" dirty="0">
                <a:solidFill>
                  <a:srgbClr val="434343"/>
                </a:solidFill>
              </a:rPr>
              <a:t> for </a:t>
            </a:r>
            <a:r>
              <a:rPr lang="en-US" sz="1400" b="1" dirty="0" smtClean="0">
                <a:solidFill>
                  <a:srgbClr val="434343"/>
                </a:solidFill>
              </a:rPr>
              <a:t>source, design explanation</a:t>
            </a:r>
            <a:endParaRPr lang="en-US" sz="1400" b="1" dirty="0">
              <a:solidFill>
                <a:srgbClr val="434343"/>
              </a:solidFill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434343"/>
                </a:solidFill>
              </a:rPr>
              <a:t>Outcome – </a:t>
            </a:r>
            <a:r>
              <a:rPr lang="en-US" dirty="0" err="1" smtClean="0">
                <a:solidFill>
                  <a:srgbClr val="434343"/>
                </a:solidFill>
              </a:rPr>
              <a:t>sybilSupriseDate.py</a:t>
            </a:r>
            <a:endParaRPr lang="en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4013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512800" y="4378937"/>
            <a:ext cx="8229600" cy="4194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lvl="0" algn="ctr">
              <a:spcBef>
                <a:spcPts val="600"/>
              </a:spcBef>
              <a:buClr>
                <a:srgbClr val="434343"/>
              </a:buClr>
            </a:pPr>
            <a:r>
              <a:rPr lang="en-US" sz="1800" b="1" dirty="0" smtClean="0">
                <a:solidFill>
                  <a:srgbClr val="434343"/>
                </a:solidFill>
              </a:rPr>
              <a:t>LAT LON EXCLUDED</a:t>
            </a:r>
            <a:endParaRPr lang="en-US" sz="1800" b="1" dirty="0" smtClean="0">
              <a:solidFill>
                <a:srgbClr val="434343"/>
              </a:solidFill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434343"/>
                </a:solidFill>
              </a:rPr>
              <a:t>Non-Live </a:t>
            </a:r>
            <a:r>
              <a:rPr lang="en" dirty="0" smtClean="0">
                <a:solidFill>
                  <a:srgbClr val="434343"/>
                </a:solidFill>
              </a:rPr>
              <a:t>Demo</a:t>
            </a:r>
            <a:endParaRPr lang="en" dirty="0">
              <a:solidFill>
                <a:srgbClr val="434343"/>
              </a:solidFill>
            </a:endParaRPr>
          </a:p>
        </p:txBody>
      </p:sp>
      <p:pic>
        <p:nvPicPr>
          <p:cNvPr id="2" name="Picture 1" descr="Screen Shot 2015-02-13 at 10.15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63" y="862133"/>
            <a:ext cx="3780291" cy="346795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838648" y="910979"/>
            <a:ext cx="4972030" cy="38874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 err="1">
                <a:solidFill>
                  <a:srgbClr val="434343"/>
                </a:solidFill>
              </a:rPr>
              <a:t>INFO:root</a:t>
            </a:r>
            <a:r>
              <a:rPr lang="en-US" sz="1000" dirty="0">
                <a:solidFill>
                  <a:srgbClr val="434343"/>
                </a:solidFill>
              </a:rPr>
              <a:t>:--------------------Logger Initiated--------------------</a:t>
            </a: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>
                <a:solidFill>
                  <a:srgbClr val="434343"/>
                </a:solidFill>
              </a:rPr>
              <a:t>INFO:root:2 Facebook tokens loaded from file</a:t>
            </a: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>
                <a:solidFill>
                  <a:srgbClr val="434343"/>
                </a:solidFill>
              </a:rPr>
              <a:t>INFO:urllib3.connectionpool:Starting new HTTPS connection (1): </a:t>
            </a:r>
            <a:r>
              <a:rPr lang="en-US" sz="1000" dirty="0" err="1">
                <a:solidFill>
                  <a:srgbClr val="434343"/>
                </a:solidFill>
              </a:rPr>
              <a:t>api.happn.fr</a:t>
            </a:r>
            <a:endParaRPr lang="en-US" sz="1000" dirty="0">
              <a:solidFill>
                <a:srgbClr val="434343"/>
              </a:solidFill>
            </a:endParaRP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 err="1">
                <a:solidFill>
                  <a:srgbClr val="434343"/>
                </a:solidFill>
              </a:rPr>
              <a:t>INFO:root:Fetched</a:t>
            </a:r>
            <a:r>
              <a:rPr lang="en-US" sz="1000" dirty="0">
                <a:solidFill>
                  <a:srgbClr val="434343"/>
                </a:solidFill>
              </a:rPr>
              <a:t> </a:t>
            </a:r>
            <a:r>
              <a:rPr lang="en-US" sz="1000" dirty="0" err="1">
                <a:solidFill>
                  <a:srgbClr val="434343"/>
                </a:solidFill>
              </a:rPr>
              <a:t>Happn</a:t>
            </a:r>
            <a:r>
              <a:rPr lang="en-US" sz="1000" dirty="0">
                <a:solidFill>
                  <a:srgbClr val="434343"/>
                </a:solidFill>
              </a:rPr>
              <a:t> </a:t>
            </a:r>
            <a:r>
              <a:rPr lang="en-US" sz="1000" dirty="0" err="1">
                <a:solidFill>
                  <a:srgbClr val="434343"/>
                </a:solidFill>
              </a:rPr>
              <a:t>OAuth</a:t>
            </a:r>
            <a:r>
              <a:rPr lang="en-US" sz="1000" dirty="0">
                <a:solidFill>
                  <a:srgbClr val="434343"/>
                </a:solidFill>
              </a:rPr>
              <a:t> token:, bedf968d98e2ace00f53dcd05abc094a02</a:t>
            </a: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 err="1">
                <a:solidFill>
                  <a:srgbClr val="434343"/>
                </a:solidFill>
              </a:rPr>
              <a:t>INFO:root:Sybil</a:t>
            </a:r>
            <a:r>
              <a:rPr lang="en-US" sz="1000" dirty="0">
                <a:solidFill>
                  <a:srgbClr val="434343"/>
                </a:solidFill>
              </a:rPr>
              <a:t> Generated. ID: 1830653747</a:t>
            </a: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>
                <a:solidFill>
                  <a:srgbClr val="434343"/>
                </a:solidFill>
              </a:rPr>
              <a:t>INFO:urllib3.connectionpool:Starting new HTTPS connection (1): </a:t>
            </a:r>
            <a:r>
              <a:rPr lang="en-US" sz="1000" dirty="0" err="1">
                <a:solidFill>
                  <a:srgbClr val="434343"/>
                </a:solidFill>
              </a:rPr>
              <a:t>api.happn.fr</a:t>
            </a:r>
            <a:endParaRPr lang="en-US" sz="1000" dirty="0">
              <a:solidFill>
                <a:srgbClr val="434343"/>
              </a:solidFill>
            </a:endParaRP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 err="1">
                <a:solidFill>
                  <a:srgbClr val="434343"/>
                </a:solidFill>
              </a:rPr>
              <a:t>INFO:root:Fetched</a:t>
            </a:r>
            <a:r>
              <a:rPr lang="en-US" sz="1000" dirty="0">
                <a:solidFill>
                  <a:srgbClr val="434343"/>
                </a:solidFill>
              </a:rPr>
              <a:t> </a:t>
            </a:r>
            <a:r>
              <a:rPr lang="en-US" sz="1000" dirty="0" err="1">
                <a:solidFill>
                  <a:srgbClr val="434343"/>
                </a:solidFill>
              </a:rPr>
              <a:t>Happn</a:t>
            </a:r>
            <a:r>
              <a:rPr lang="en-US" sz="1000" dirty="0">
                <a:solidFill>
                  <a:srgbClr val="434343"/>
                </a:solidFill>
              </a:rPr>
              <a:t> </a:t>
            </a:r>
            <a:r>
              <a:rPr lang="en-US" sz="1000" dirty="0" err="1">
                <a:solidFill>
                  <a:srgbClr val="434343"/>
                </a:solidFill>
              </a:rPr>
              <a:t>OAuth</a:t>
            </a:r>
            <a:r>
              <a:rPr lang="en-US" sz="1000" dirty="0">
                <a:solidFill>
                  <a:srgbClr val="434343"/>
                </a:solidFill>
              </a:rPr>
              <a:t> token:, 359e78d4c4004d5af689bee903f3eec602</a:t>
            </a: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 err="1">
                <a:solidFill>
                  <a:srgbClr val="434343"/>
                </a:solidFill>
              </a:rPr>
              <a:t>INFO:root:Sybil</a:t>
            </a:r>
            <a:r>
              <a:rPr lang="en-US" sz="1000" dirty="0">
                <a:solidFill>
                  <a:srgbClr val="434343"/>
                </a:solidFill>
              </a:rPr>
              <a:t> Generated. ID: 1847725971</a:t>
            </a: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 err="1">
                <a:solidFill>
                  <a:srgbClr val="434343"/>
                </a:solidFill>
              </a:rPr>
              <a:t>INFO:root:Completed</a:t>
            </a:r>
            <a:r>
              <a:rPr lang="en-US" sz="1000" dirty="0">
                <a:solidFill>
                  <a:srgbClr val="434343"/>
                </a:solidFill>
              </a:rPr>
              <a:t> </a:t>
            </a:r>
            <a:r>
              <a:rPr lang="en-US" sz="1000" dirty="0" err="1">
                <a:solidFill>
                  <a:srgbClr val="434343"/>
                </a:solidFill>
              </a:rPr>
              <a:t>sybil</a:t>
            </a:r>
            <a:r>
              <a:rPr lang="en-US" sz="1000" dirty="0">
                <a:solidFill>
                  <a:srgbClr val="434343"/>
                </a:solidFill>
              </a:rPr>
              <a:t> generation</a:t>
            </a: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>
                <a:solidFill>
                  <a:srgbClr val="434343"/>
                </a:solidFill>
              </a:rPr>
              <a:t>INFO:urllib3.connectionpool:Starting new HTTPS connection (1): </a:t>
            </a:r>
            <a:r>
              <a:rPr lang="en-US" sz="1000" dirty="0" err="1">
                <a:solidFill>
                  <a:srgbClr val="434343"/>
                </a:solidFill>
              </a:rPr>
              <a:t>api.happn.fr</a:t>
            </a:r>
            <a:endParaRPr lang="en-US" sz="1000" dirty="0">
              <a:solidFill>
                <a:srgbClr val="434343"/>
              </a:solidFill>
            </a:endParaRP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 err="1">
                <a:solidFill>
                  <a:srgbClr val="434343"/>
                </a:solidFill>
              </a:rPr>
              <a:t>INFO:root:Updated</a:t>
            </a:r>
            <a:r>
              <a:rPr lang="en-US" sz="1000" dirty="0">
                <a:solidFill>
                  <a:srgbClr val="434343"/>
                </a:solidFill>
              </a:rPr>
              <a:t> </a:t>
            </a:r>
            <a:r>
              <a:rPr lang="en-US" sz="1000" dirty="0" err="1">
                <a:solidFill>
                  <a:srgbClr val="434343"/>
                </a:solidFill>
              </a:rPr>
              <a:t>sybil</a:t>
            </a:r>
            <a:r>
              <a:rPr lang="en-US" sz="1000" dirty="0">
                <a:solidFill>
                  <a:srgbClr val="434343"/>
                </a:solidFill>
              </a:rPr>
              <a:t> activity</a:t>
            </a: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>
                <a:solidFill>
                  <a:srgbClr val="434343"/>
                </a:solidFill>
              </a:rPr>
              <a:t>INFO:urllib3.connectionpool:Starting new HTTPS connection (1): </a:t>
            </a:r>
            <a:r>
              <a:rPr lang="en-US" sz="1000" dirty="0" err="1">
                <a:solidFill>
                  <a:srgbClr val="434343"/>
                </a:solidFill>
              </a:rPr>
              <a:t>api.happn.fr</a:t>
            </a:r>
            <a:endParaRPr lang="en-US" sz="1000" dirty="0">
              <a:solidFill>
                <a:srgbClr val="434343"/>
              </a:solidFill>
            </a:endParaRP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 err="1">
                <a:solidFill>
                  <a:srgbClr val="434343"/>
                </a:solidFill>
              </a:rPr>
              <a:t>INFO:root:Device</a:t>
            </a:r>
            <a:r>
              <a:rPr lang="en-US" sz="1000" dirty="0">
                <a:solidFill>
                  <a:srgbClr val="434343"/>
                </a:solidFill>
              </a:rPr>
              <a:t> Set</a:t>
            </a: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>
                <a:solidFill>
                  <a:srgbClr val="434343"/>
                </a:solidFill>
              </a:rPr>
              <a:t>INFO:urllib3.connectionpool:Starting new HTTPS connection (1): </a:t>
            </a:r>
            <a:r>
              <a:rPr lang="en-US" sz="1000" dirty="0" err="1">
                <a:solidFill>
                  <a:srgbClr val="434343"/>
                </a:solidFill>
              </a:rPr>
              <a:t>api.happn.fr</a:t>
            </a:r>
            <a:endParaRPr lang="en-US" sz="1000" dirty="0">
              <a:solidFill>
                <a:srgbClr val="434343"/>
              </a:solidFill>
            </a:endParaRP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 err="1">
                <a:solidFill>
                  <a:srgbClr val="434343"/>
                </a:solidFill>
              </a:rPr>
              <a:t>WARNING:root:Server</a:t>
            </a:r>
            <a:r>
              <a:rPr lang="en-US" sz="1000" dirty="0">
                <a:solidFill>
                  <a:srgbClr val="434343"/>
                </a:solidFill>
              </a:rPr>
              <a:t> denied request for position change: 429</a:t>
            </a: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>
                <a:solidFill>
                  <a:srgbClr val="434343"/>
                </a:solidFill>
              </a:rPr>
              <a:t>INFO:urllib3.connectionpool:Starting new HTTPS connection (1): </a:t>
            </a:r>
            <a:r>
              <a:rPr lang="en-US" sz="1000" dirty="0" err="1">
                <a:solidFill>
                  <a:srgbClr val="434343"/>
                </a:solidFill>
              </a:rPr>
              <a:t>api.happn.fr</a:t>
            </a:r>
            <a:endParaRPr lang="en-US" sz="1000" dirty="0">
              <a:solidFill>
                <a:srgbClr val="434343"/>
              </a:solidFill>
            </a:endParaRP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 err="1">
                <a:solidFill>
                  <a:srgbClr val="434343"/>
                </a:solidFill>
              </a:rPr>
              <a:t>INFO:root:Sybil</a:t>
            </a:r>
            <a:r>
              <a:rPr lang="en-US" sz="1000" dirty="0">
                <a:solidFill>
                  <a:srgbClr val="434343"/>
                </a:solidFill>
              </a:rPr>
              <a:t> 999 m from </a:t>
            </a:r>
            <a:r>
              <a:rPr lang="en-US" sz="1000" dirty="0" smtClean="0">
                <a:solidFill>
                  <a:srgbClr val="434343"/>
                </a:solidFill>
              </a:rPr>
              <a:t>target</a:t>
            </a:r>
          </a:p>
          <a:p>
            <a:pPr marL="114300" lvl="0">
              <a:spcBef>
                <a:spcPts val="600"/>
              </a:spcBef>
              <a:buClr>
                <a:srgbClr val="434343"/>
              </a:buClr>
            </a:pPr>
            <a:r>
              <a:rPr lang="en-US" sz="1000" dirty="0" smtClean="0">
                <a:solidFill>
                  <a:srgbClr val="434343"/>
                </a:solidFill>
              </a:rPr>
              <a:t>…</a:t>
            </a:r>
            <a:endParaRPr lang="en-US" sz="1000" dirty="0">
              <a:solidFill>
                <a:srgbClr val="434343"/>
              </a:solidFill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434343"/>
                </a:solidFill>
              </a:rPr>
              <a:t>Non-Live </a:t>
            </a:r>
            <a:r>
              <a:rPr lang="en" dirty="0" smtClean="0">
                <a:solidFill>
                  <a:srgbClr val="434343"/>
                </a:solidFill>
              </a:rPr>
              <a:t>Demo</a:t>
            </a:r>
            <a:r>
              <a:rPr lang="en-US" dirty="0" smtClean="0">
                <a:solidFill>
                  <a:srgbClr val="434343"/>
                </a:solidFill>
              </a:rPr>
              <a:t> - Log</a:t>
            </a:r>
            <a:endParaRPr lang="en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584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53577"/>
            <a:ext cx="8229600" cy="320504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434343"/>
                </a:solidFill>
              </a:rPr>
              <a:t>Valentines Date </a:t>
            </a:r>
            <a:br>
              <a:rPr lang="en-US" dirty="0" smtClean="0">
                <a:solidFill>
                  <a:srgbClr val="434343"/>
                </a:solidFill>
              </a:rPr>
            </a:br>
            <a:r>
              <a:rPr lang="en-US" dirty="0" smtClean="0">
                <a:solidFill>
                  <a:srgbClr val="434343"/>
                </a:solidFill>
              </a:rPr>
              <a:t>Acquired.</a:t>
            </a:r>
            <a:endParaRPr lang="en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3947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847850"/>
            <a:ext cx="68580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Target Apps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2114550"/>
            <a:ext cx="3994500" cy="1408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b="1">
                <a:solidFill>
                  <a:srgbClr val="434343"/>
                </a:solidFill>
              </a:rPr>
              <a:t>Happn</a:t>
            </a:r>
          </a:p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“Find the people you’ve crossed paths with”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92275" y="2114550"/>
            <a:ext cx="3994500" cy="126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b="1">
                <a:solidFill>
                  <a:srgbClr val="434343"/>
                </a:solidFill>
              </a:rPr>
              <a:t>Tinder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“It’s how people meet”</a:t>
            </a:r>
          </a:p>
          <a:p>
            <a:pPr algn="ctr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Let’s take a look at Happn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40733"/>
          <a:stretch/>
        </p:blipFill>
        <p:spPr>
          <a:xfrm>
            <a:off x="847675" y="1554550"/>
            <a:ext cx="2893199" cy="30482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692275" y="1200150"/>
            <a:ext cx="3994500" cy="297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Exposed to App:</a:t>
            </a:r>
          </a:p>
          <a:p>
            <a:pPr marL="457200" lvl="0" indent="-3429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First Name</a:t>
            </a:r>
          </a:p>
          <a:p>
            <a:pPr marL="457200" lvl="0" indent="-3429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Age</a:t>
            </a:r>
          </a:p>
          <a:p>
            <a:pPr marL="457200" lvl="0" indent="-3429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Workplace (maybe)</a:t>
            </a:r>
          </a:p>
          <a:p>
            <a:pPr marL="457200" lvl="0" indent="-3429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# of times crossed paths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t="38631"/>
          <a:stretch/>
        </p:blipFill>
        <p:spPr>
          <a:xfrm>
            <a:off x="847675" y="1500475"/>
            <a:ext cx="2893199" cy="31563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4692275" y="2047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Last Active</a:t>
            </a:r>
          </a:p>
          <a:p>
            <a:pPr marL="457200" lvl="0" indent="-342900" rtl="0">
              <a:spcBef>
                <a:spcPts val="60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Distance</a:t>
            </a:r>
          </a:p>
          <a:p>
            <a:pPr marL="457200" lvl="0" indent="-342900" rtl="0">
              <a:spcBef>
                <a:spcPts val="60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Rough map of where crossed paths</a:t>
            </a: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5">
            <a:alphaModFix/>
          </a:blip>
          <a:srcRect t="4531" b="42836"/>
          <a:stretch/>
        </p:blipFill>
        <p:spPr>
          <a:xfrm>
            <a:off x="847675" y="1725125"/>
            <a:ext cx="2893199" cy="27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4692275" y="2812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434343"/>
                </a:solidFill>
              </a:rPr>
              <a:t>Some sort of currency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Let’s look under the hood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78675" y="1107475"/>
            <a:ext cx="7448100" cy="13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b="1">
                <a:solidFill>
                  <a:srgbClr val="434343"/>
                </a:solidFill>
              </a:rPr>
              <a:t>MITMPROXY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434343"/>
                </a:solidFill>
              </a:rPr>
              <a:t>“An interactive console program that allows traffic flows to be intercepted, inspected, modified, and replayed”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49" y="2700500"/>
            <a:ext cx="8375501" cy="181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App startup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00" y="1063375"/>
            <a:ext cx="8835199" cy="40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Let’s see what we have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2" y="1021250"/>
            <a:ext cx="9027873" cy="22733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32700" y="3259900"/>
            <a:ext cx="7448100" cy="13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434343"/>
                </a:solidFill>
              </a:rPr>
              <a:t>URL: 			https://api.happn.fr/api/users/{username}</a:t>
            </a:r>
          </a:p>
          <a:p>
            <a:pPr algn="l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434343"/>
                </a:solidFill>
              </a:rPr>
              <a:t>HTTP Method: 	</a:t>
            </a:r>
            <a:r>
              <a:rPr lang="en-US" sz="1800" b="1" dirty="0" smtClean="0">
                <a:solidFill>
                  <a:srgbClr val="434343"/>
                </a:solidFill>
              </a:rPr>
              <a:t>	</a:t>
            </a:r>
            <a:r>
              <a:rPr lang="en" sz="1800" b="1" dirty="0" smtClean="0">
                <a:solidFill>
                  <a:srgbClr val="434343"/>
                </a:solidFill>
              </a:rPr>
              <a:t>PUT</a:t>
            </a:r>
            <a:endParaRPr lang="en" sz="1800" b="1" dirty="0">
              <a:solidFill>
                <a:srgbClr val="434343"/>
              </a:solidFill>
            </a:endParaRPr>
          </a:p>
          <a:p>
            <a:pPr algn="l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434343"/>
                </a:solidFill>
              </a:rPr>
              <a:t>Data:			update_activity (url encoded)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434343"/>
                </a:solidFill>
              </a:rPr>
              <a:t>Description:		Presumably let’s the server know a user </a:t>
            </a:r>
            <a:r>
              <a:rPr lang="en-US" sz="1800" b="1" dirty="0" smtClean="0">
                <a:solidFill>
                  <a:srgbClr val="434343"/>
                </a:solidFill>
              </a:rPr>
              <a:t>			</a:t>
            </a:r>
            <a:r>
              <a:rPr lang="en" sz="1800" b="1" dirty="0" smtClean="0">
                <a:solidFill>
                  <a:srgbClr val="434343"/>
                </a:solidFill>
              </a:rPr>
              <a:t>has</a:t>
            </a:r>
            <a:r>
              <a:rPr lang="en-US" sz="1800" b="1" dirty="0" smtClean="0">
                <a:solidFill>
                  <a:srgbClr val="434343"/>
                </a:solidFill>
              </a:rPr>
              <a:t> </a:t>
            </a:r>
            <a:r>
              <a:rPr lang="en" sz="1800" b="1" dirty="0" smtClean="0">
                <a:solidFill>
                  <a:srgbClr val="434343"/>
                </a:solidFill>
              </a:rPr>
              <a:t>become </a:t>
            </a:r>
            <a:r>
              <a:rPr lang="en" sz="1800" b="1" dirty="0">
                <a:solidFill>
                  <a:srgbClr val="434343"/>
                </a:solidFill>
              </a:rPr>
              <a:t>active</a:t>
            </a:r>
          </a:p>
          <a:p>
            <a:pPr lvl="0" algn="l" rtl="0">
              <a:spcBef>
                <a:spcPts val="0"/>
              </a:spcBef>
              <a:buNone/>
            </a:pPr>
            <a:endParaRPr sz="1800" b="1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App startup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00" y="1063375"/>
            <a:ext cx="8835199" cy="40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865</Words>
  <Application>Microsoft Macintosh PowerPoint</Application>
  <PresentationFormat>On-screen Show (16:9)</PresentationFormat>
  <Paragraphs>168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simple-light</vt:lpstr>
      <vt:lpstr>How to be a Valentines Day Creepr</vt:lpstr>
      <vt:lpstr>Proof</vt:lpstr>
      <vt:lpstr>PowerPoint Presentation</vt:lpstr>
      <vt:lpstr>Target Apps</vt:lpstr>
      <vt:lpstr>Let’s take a look at Happn</vt:lpstr>
      <vt:lpstr>Let’s look under the hood</vt:lpstr>
      <vt:lpstr>App startup</vt:lpstr>
      <vt:lpstr>Let’s see what we have</vt:lpstr>
      <vt:lpstr>App startup</vt:lpstr>
      <vt:lpstr>PowerPoint Presentation</vt:lpstr>
      <vt:lpstr>App startup</vt:lpstr>
      <vt:lpstr>User Data Request?</vt:lpstr>
      <vt:lpstr>PowerPoint Presentation</vt:lpstr>
      <vt:lpstr>Postman - REST Client</vt:lpstr>
      <vt:lpstr>Postman - REST Client</vt:lpstr>
      <vt:lpstr>Postman - REST Client</vt:lpstr>
      <vt:lpstr>Legacy API Data Leak</vt:lpstr>
      <vt:lpstr>App startup</vt:lpstr>
      <vt:lpstr>User Notifications Request</vt:lpstr>
      <vt:lpstr>What do we have?</vt:lpstr>
      <vt:lpstr>Attacks - Social Engineering</vt:lpstr>
      <vt:lpstr>Attacks - Social Engineering</vt:lpstr>
      <vt:lpstr>Attacks - The Surprise Date</vt:lpstr>
      <vt:lpstr>Surprise Date Implementation</vt:lpstr>
      <vt:lpstr>The Sybil Surprise Date</vt:lpstr>
      <vt:lpstr>Outcome – sybilSupriseDate.py</vt:lpstr>
      <vt:lpstr>Non-Live Demo</vt:lpstr>
      <vt:lpstr>Non-Live Demo - Log</vt:lpstr>
      <vt:lpstr>Valentines Date  Acquired.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 a Valentines Day Creepr</dc:title>
  <cp:lastModifiedBy>Richard Housley</cp:lastModifiedBy>
  <cp:revision>7</cp:revision>
  <dcterms:modified xsi:type="dcterms:W3CDTF">2015-02-13T20:38:17Z</dcterms:modified>
</cp:coreProperties>
</file>