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5A03-EFAB-46AA-B04E-67DB52B4B60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066A-A99D-410D-8C58-C18B385A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3214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5A03-EFAB-46AA-B04E-67DB52B4B60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066A-A99D-410D-8C58-C18B385A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54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5A03-EFAB-46AA-B04E-67DB52B4B60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066A-A99D-410D-8C58-C18B385A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5001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5A03-EFAB-46AA-B04E-67DB52B4B60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066A-A99D-410D-8C58-C18B385A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2884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5A03-EFAB-46AA-B04E-67DB52B4B60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066A-A99D-410D-8C58-C18B385A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054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5A03-EFAB-46AA-B04E-67DB52B4B60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066A-A99D-410D-8C58-C18B385A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7929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5A03-EFAB-46AA-B04E-67DB52B4B60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066A-A99D-410D-8C58-C18B385A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8523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5A03-EFAB-46AA-B04E-67DB52B4B60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066A-A99D-410D-8C58-C18B385A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402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5A03-EFAB-46AA-B04E-67DB52B4B60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066A-A99D-410D-8C58-C18B385A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56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5A03-EFAB-46AA-B04E-67DB52B4B60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066A-A99D-410D-8C58-C18B385A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4618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5A03-EFAB-46AA-B04E-67DB52B4B60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066A-A99D-410D-8C58-C18B385A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0157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5A03-EFAB-46AA-B04E-67DB52B4B60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066A-A99D-410D-8C58-C18B385A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hinfamily.hk/web/en/financial-products/investment/index.html" TargetMode="External"/><Relationship Id="rId7" Type="http://schemas.openxmlformats.org/officeDocument/2006/relationships/hyperlink" Target="http://www.broking.hsbc.com.hk/1/2/broking/misc/ictraining" TargetMode="External"/><Relationship Id="rId2" Type="http://schemas.openxmlformats.org/officeDocument/2006/relationships/hyperlink" Target="https://performancemanager12.successfactors.eu/sf/learning?bplte_company=HSBCProd&amp;_s.crb=HuFSRtKhAt%2fdgQtCo2ugehbwtco%3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bs.com.hk/personal/investments/derivatives-video-training" TargetMode="External"/><Relationship Id="rId5" Type="http://schemas.openxmlformats.org/officeDocument/2006/relationships/hyperlink" Target="http://www.citigold.com.hk/english/investment/derivative-product-basic.htm?lid=HKENCBLIVCATLDerivativeProductBasicsIVSP" TargetMode="External"/><Relationship Id="rId4" Type="http://schemas.openxmlformats.org/officeDocument/2006/relationships/hyperlink" Target="https://www.credit-suisse.com/hk/en/about-us/legal/investor-educ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825" y="333375"/>
            <a:ext cx="207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1A:   </a:t>
            </a:r>
            <a:r>
              <a:rPr lang="en-US" b="1" dirty="0" smtClean="0">
                <a:solidFill>
                  <a:srgbClr val="0070C0"/>
                </a:solidFill>
              </a:rPr>
              <a:t>Product Guide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1425" y="1143000"/>
            <a:ext cx="1047750" cy="971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server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19275" y="1143000"/>
            <a:ext cx="1228725" cy="9715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Browser-based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User-interface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3781425" y="2486025"/>
            <a:ext cx="1114425" cy="6477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3048000" y="1628775"/>
            <a:ext cx="7334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  <a:endCxn id="7" idx="2"/>
          </p:cNvCxnSpPr>
          <p:nvPr/>
        </p:nvCxnSpPr>
        <p:spPr>
          <a:xfrm>
            <a:off x="3048000" y="1628775"/>
            <a:ext cx="733425" cy="11811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3857625" y="3886200"/>
            <a:ext cx="1038225" cy="676275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>
            <a:off x="3667125" y="3733800"/>
            <a:ext cx="1114425" cy="676275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Other internal systems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6" idx="3"/>
            <a:endCxn id="12" idx="2"/>
          </p:cNvCxnSpPr>
          <p:nvPr/>
        </p:nvCxnSpPr>
        <p:spPr>
          <a:xfrm>
            <a:off x="3048000" y="1628775"/>
            <a:ext cx="730568" cy="2443163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19700" y="2486025"/>
            <a:ext cx="1229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Reference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Market data</a:t>
            </a:r>
          </a:p>
          <a:p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251132" y="3793034"/>
            <a:ext cx="432522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(Optional) : Integration with internal systems (DEV / UAT environments)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Market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News</a:t>
            </a:r>
          </a:p>
          <a:p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1832134" y="2647950"/>
            <a:ext cx="1228725" cy="9715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Excel-based (</a:t>
            </a:r>
            <a:r>
              <a:rPr lang="en-US" sz="1200" dirty="0" err="1" smtClean="0">
                <a:solidFill>
                  <a:schemeClr val="tx1"/>
                </a:solidFill>
              </a:rPr>
              <a:t>Xcelsius</a:t>
            </a:r>
            <a:r>
              <a:rPr lang="en-US" sz="1200" dirty="0" smtClean="0">
                <a:solidFill>
                  <a:schemeClr val="tx1"/>
                </a:solidFill>
              </a:rPr>
              <a:t>)  font-end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30474" y="2936750"/>
            <a:ext cx="717709" cy="9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42" y="1098352"/>
            <a:ext cx="2954579" cy="2721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60" y="702707"/>
            <a:ext cx="4384654" cy="20309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790575"/>
            <a:ext cx="193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Example of browser-UI: 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242" y="4719637"/>
            <a:ext cx="2676525" cy="170497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143500" y="1098352"/>
            <a:ext cx="2495550" cy="133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67275" y="1924050"/>
            <a:ext cx="2867025" cy="311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6400" y="4411860"/>
            <a:ext cx="1697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Example of </a:t>
            </a:r>
            <a:r>
              <a:rPr lang="en-US" sz="1400" dirty="0" err="1" smtClean="0"/>
              <a:t>Xcelsius</a:t>
            </a:r>
            <a:r>
              <a:rPr lang="en-US" sz="1400" dirty="0" smtClean="0"/>
              <a:t>: </a:t>
            </a:r>
            <a:endParaRPr lang="en-US" sz="1400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4825" y="333375"/>
            <a:ext cx="18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1A: Product Guide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0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472" y="979986"/>
            <a:ext cx="2303699" cy="2121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60" y="702707"/>
            <a:ext cx="4384654" cy="20309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4874" y="731872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Example of browser-UI: 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045" y="4601199"/>
            <a:ext cx="4127179" cy="22183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39585" y="3813691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Example of Guided Decision tool: 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1054976" y="4752975"/>
            <a:ext cx="997741" cy="647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26152" y="4756884"/>
            <a:ext cx="997741" cy="647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55301" y="4756884"/>
            <a:ext cx="997741" cy="647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6" idx="6"/>
            <a:endCxn id="13" idx="2"/>
          </p:cNvCxnSpPr>
          <p:nvPr/>
        </p:nvCxnSpPr>
        <p:spPr>
          <a:xfrm>
            <a:off x="2052717" y="5076825"/>
            <a:ext cx="273435" cy="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6"/>
            <a:endCxn id="14" idx="2"/>
          </p:cNvCxnSpPr>
          <p:nvPr/>
        </p:nvCxnSpPr>
        <p:spPr>
          <a:xfrm>
            <a:off x="3323893" y="5080734"/>
            <a:ext cx="331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44335" y="429608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Investment steps </a:t>
            </a:r>
            <a:r>
              <a:rPr lang="en-US" sz="1400" dirty="0" smtClean="0"/>
              <a:t>: 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2235605" y="5553699"/>
            <a:ext cx="997741" cy="647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6" idx="6"/>
            <a:endCxn id="23" idx="2"/>
          </p:cNvCxnSpPr>
          <p:nvPr/>
        </p:nvCxnSpPr>
        <p:spPr>
          <a:xfrm>
            <a:off x="2052717" y="5076825"/>
            <a:ext cx="182888" cy="80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595495" y="5595708"/>
            <a:ext cx="997741" cy="647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14" idx="2"/>
          </p:cNvCxnSpPr>
          <p:nvPr/>
        </p:nvCxnSpPr>
        <p:spPr>
          <a:xfrm flipV="1">
            <a:off x="3233346" y="5080734"/>
            <a:ext cx="421955" cy="7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6"/>
            <a:endCxn id="26" idx="2"/>
          </p:cNvCxnSpPr>
          <p:nvPr/>
        </p:nvCxnSpPr>
        <p:spPr>
          <a:xfrm>
            <a:off x="3233346" y="5877549"/>
            <a:ext cx="362149" cy="4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49560" y="4293422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Simple language </a:t>
            </a:r>
            <a:r>
              <a:rPr lang="en-US" sz="1400" dirty="0" smtClean="0"/>
              <a:t>: 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271506" y="1250752"/>
            <a:ext cx="3400177" cy="271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4825" y="333375"/>
            <a:ext cx="18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1A: Product Guide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6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98356" y="880173"/>
            <a:ext cx="33893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/>
              <a:t>Structured Product Guide : Proposed Steps</a:t>
            </a:r>
            <a:r>
              <a:rPr lang="en-US" sz="1400" dirty="0" smtClean="0"/>
              <a:t>: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303184" y="1361576"/>
            <a:ext cx="75025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Define high-level technology requirements for web (browser-based) app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Assign 1 person to learn, build and evaluate </a:t>
            </a:r>
            <a:r>
              <a:rPr lang="en-US" sz="1400" dirty="0" err="1" smtClean="0"/>
              <a:t>Xcelsius</a:t>
            </a:r>
            <a:r>
              <a:rPr lang="en-US" sz="1400" dirty="0" smtClean="0"/>
              <a:t> tool.   Provide name by Mon. 05-Dec. </a:t>
            </a:r>
            <a:br>
              <a:rPr lang="en-US" sz="1400" dirty="0" smtClean="0"/>
            </a:br>
            <a:r>
              <a:rPr lang="en-US" sz="1400" dirty="0" smtClean="0"/>
              <a:t>   ( </a:t>
            </a:r>
            <a:r>
              <a:rPr lang="en-US" sz="1200" dirty="0" smtClean="0"/>
              <a:t>Requirement: Good knowledge of Excel;  VBA may be helpful;  able to learn on their own </a:t>
            </a:r>
            <a:r>
              <a:rPr lang="en-US" sz="1400" dirty="0" smtClean="0"/>
              <a:t>)  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Define development and deployment architecture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Setup development environment 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Create simple prototype / proof-of-concept showing simple calculator using data from database</a:t>
            </a:r>
            <a:br>
              <a:rPr lang="en-US" sz="1400" dirty="0" smtClean="0"/>
            </a:br>
            <a:r>
              <a:rPr lang="en-US" sz="1400" dirty="0" smtClean="0"/>
              <a:t>  ( </a:t>
            </a:r>
            <a:r>
              <a:rPr lang="en-US" sz="1200" i="1" dirty="0" smtClean="0"/>
              <a:t>Abbas will prototype design and the sample data for the database </a:t>
            </a:r>
            <a:r>
              <a:rPr lang="en-US" sz="1400" dirty="0" smtClean="0"/>
              <a:t>) </a:t>
            </a:r>
            <a:endParaRPr lang="en-US" sz="1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04825" y="333375"/>
            <a:ext cx="18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1A: Product Guide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9403030" y="5574524"/>
            <a:ext cx="1295400" cy="8763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210425" y="880173"/>
            <a:ext cx="2400300" cy="5431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115463" y="4888397"/>
            <a:ext cx="1320316" cy="6707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10725" y="265397"/>
            <a:ext cx="2514600" cy="1231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100" dirty="0" smtClean="0"/>
              <a:t>For examples: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Dev choice – e.g. Java, </a:t>
            </a:r>
            <a:r>
              <a:rPr lang="en-US" sz="1050" dirty="0" err="1" smtClean="0"/>
              <a:t>.Net</a:t>
            </a:r>
            <a:r>
              <a:rPr lang="en-US" sz="1050" dirty="0" smtClean="0"/>
              <a:t>, etc.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Other technical design – e.g. HTML5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Coding / development platform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Web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Other optional items: charting tools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2181" y="4520635"/>
            <a:ext cx="50209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/>
              <a:t>Expected / Proposed Time for above:</a:t>
            </a:r>
            <a:r>
              <a:rPr lang="en-US" sz="1400" dirty="0" smtClean="0"/>
              <a:t> 01-Dec-2016 to 02-Jan-2017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640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825" y="333375"/>
            <a:ext cx="341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1b: </a:t>
            </a:r>
            <a:r>
              <a:rPr lang="en-US" b="1" dirty="0" smtClean="0">
                <a:solidFill>
                  <a:srgbClr val="00B050"/>
                </a:solidFill>
              </a:rPr>
              <a:t>Interactive Product Education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2259" y="947226"/>
            <a:ext cx="24121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/>
              <a:t>Topics</a:t>
            </a:r>
            <a:r>
              <a:rPr lang="en-US" sz="1400" dirty="0" smtClean="0"/>
              <a:t> 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Derivatives knowledge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Currency-linked deposits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Equity-linked investments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49" y="1104900"/>
            <a:ext cx="2760319" cy="17579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714750" y="1381125"/>
            <a:ext cx="299085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968" y="1534199"/>
            <a:ext cx="2359369" cy="1596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49" y="3648075"/>
            <a:ext cx="2675024" cy="2928937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3824572" y="1830879"/>
            <a:ext cx="2890523" cy="181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66323" y="2280632"/>
            <a:ext cx="2796623" cy="155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9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2259" y="947226"/>
            <a:ext cx="13299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/>
              <a:t>Potential tools</a:t>
            </a:r>
            <a:r>
              <a:rPr lang="en-US" sz="1400" dirty="0" smtClean="0"/>
              <a:t>: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80692" y="1835689"/>
            <a:ext cx="1985223" cy="38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White-board animation: 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755034" y="5878628"/>
            <a:ext cx="16365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“Motion Graphics”: 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4" y="1695450"/>
            <a:ext cx="2886075" cy="157594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21135" y="1897757"/>
            <a:ext cx="1173719" cy="320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/>
              <a:t>Tool: </a:t>
            </a:r>
            <a:r>
              <a:rPr lang="en-US" sz="1100" dirty="0" err="1" smtClean="0"/>
              <a:t>Videoscribe</a:t>
            </a:r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3514725"/>
            <a:ext cx="3286125" cy="13906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85229" y="3890026"/>
            <a:ext cx="115127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/>
              <a:t>Tool: </a:t>
            </a:r>
            <a:r>
              <a:rPr lang="en-US" sz="1100" dirty="0" err="1" smtClean="0"/>
              <a:t>GoAnimate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3565915" y="5878628"/>
            <a:ext cx="1938736" cy="38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To Be Determined (TBD)</a:t>
            </a:r>
            <a:endParaRPr lang="en-US" sz="1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04825" y="333375"/>
            <a:ext cx="336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1b: Interactive Product Education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7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98356" y="880173"/>
            <a:ext cx="31847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/>
              <a:t>Derivatives Knowledge : Proposed Steps</a:t>
            </a:r>
            <a:r>
              <a:rPr lang="en-US" sz="1400" dirty="0" smtClean="0"/>
              <a:t>: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303184" y="1361576"/>
            <a:ext cx="805977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Review the “Derivatives Knowledge” videos currently available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Learn about derivatives and structured products.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Using My Learning (</a:t>
            </a:r>
            <a:r>
              <a:rPr lang="en-US" sz="1400" dirty="0" smtClean="0">
                <a:hlinkClick r:id="rId2"/>
              </a:rPr>
              <a:t>link</a:t>
            </a:r>
            <a:r>
              <a:rPr lang="en-US" sz="1400" dirty="0" smtClean="0"/>
              <a:t>) to find e-learning courses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Using videos on internet (e.g. </a:t>
            </a:r>
            <a:r>
              <a:rPr lang="en-US" sz="1400" dirty="0" err="1" smtClean="0"/>
              <a:t>Youtube</a:t>
            </a:r>
            <a:r>
              <a:rPr lang="en-US" sz="1400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Use education on internet </a:t>
            </a:r>
            <a:br>
              <a:rPr lang="en-US" sz="1400" dirty="0" smtClean="0"/>
            </a:br>
            <a:r>
              <a:rPr lang="en-US" sz="1400" dirty="0" smtClean="0"/>
              <a:t>(e.g. see “Futures and Options” and “Structured products” on</a:t>
            </a:r>
            <a:br>
              <a:rPr lang="en-US" sz="1400" dirty="0" smtClean="0"/>
            </a:br>
            <a:r>
              <a:rPr lang="en-US" sz="1050" dirty="0" smtClean="0">
                <a:hlinkClick r:id="rId3"/>
              </a:rPr>
              <a:t>https://www.thechinfamily.hk/web/en/financial-products/investment/index.html</a:t>
            </a:r>
            <a:r>
              <a:rPr lang="en-US" sz="1050" dirty="0" smtClean="0"/>
              <a:t> 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Define better way to educate customers on Derivatives: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smtClean="0"/>
              <a:t>So that it is easier to use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smtClean="0"/>
              <a:t>More effective use of time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smtClean="0"/>
              <a:t>Better to understand and remember the content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smtClean="0"/>
              <a:t>The education is relevant and can be used for investing in Structured Products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Create overview and outline of how the Derivatives Knowledge content can be presented to customers. </a:t>
            </a:r>
            <a:br>
              <a:rPr lang="en-US" sz="1400" dirty="0" smtClean="0"/>
            </a:br>
            <a:r>
              <a:rPr lang="en-US" sz="1400" dirty="0" smtClean="0"/>
              <a:t>Add sample information, to give example of content (text, images, charts, etc.)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828331" y="333375"/>
            <a:ext cx="4058870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Most banks in HK use same video: </a:t>
            </a:r>
          </a:p>
          <a:p>
            <a:pPr marL="457200" indent="-457200"/>
            <a:r>
              <a:rPr lang="en-US" sz="900" dirty="0" smtClean="0">
                <a:hlinkClick r:id="rId4"/>
              </a:rPr>
              <a:t>https://www.credit-suisse.com/hk/en/about-us/legal/investor-education.html</a:t>
            </a:r>
            <a:r>
              <a:rPr lang="en-US" sz="900" dirty="0" smtClean="0"/>
              <a:t>  </a:t>
            </a:r>
          </a:p>
          <a:p>
            <a:pPr marL="457200" indent="-457200"/>
            <a:r>
              <a:rPr lang="en-US" sz="900" dirty="0" smtClean="0">
                <a:hlinkClick r:id="rId5"/>
              </a:rPr>
              <a:t>http://www.citigold.com.hk/english/investment/derivative-product-basic.htm?lid=HKENCBLIVCATLDerivativeProductBasicsIVSP</a:t>
            </a:r>
            <a:r>
              <a:rPr lang="en-US" sz="900" dirty="0" smtClean="0"/>
              <a:t>   </a:t>
            </a:r>
          </a:p>
          <a:p>
            <a:pPr marL="457200" indent="-457200"/>
            <a:r>
              <a:rPr lang="en-US" sz="900" dirty="0" smtClean="0">
                <a:hlinkClick r:id="rId6"/>
              </a:rPr>
              <a:t>https://www.dbs.com.hk/personal/investments/derivatives-video-training</a:t>
            </a:r>
            <a:r>
              <a:rPr lang="en-US" sz="900" dirty="0" smtClean="0"/>
              <a:t>  </a:t>
            </a:r>
          </a:p>
          <a:p>
            <a:endParaRPr lang="en-US" sz="1100" dirty="0" smtClean="0"/>
          </a:p>
          <a:p>
            <a:r>
              <a:rPr lang="en-US" sz="1100" dirty="0" smtClean="0"/>
              <a:t>HSBC uses their own video: </a:t>
            </a:r>
          </a:p>
          <a:p>
            <a:r>
              <a:rPr lang="en-US" sz="900" dirty="0" smtClean="0">
                <a:hlinkClick r:id="rId7"/>
              </a:rPr>
              <a:t>http://www.broking.hsbc.com.hk/1/2/broking/misc/ictraining</a:t>
            </a:r>
            <a:endParaRPr lang="en-US" sz="900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04825" y="333375"/>
            <a:ext cx="336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1b: Interactive Product Education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6766" y="2832911"/>
            <a:ext cx="4909034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100" dirty="0" smtClean="0"/>
              <a:t>Examples of </a:t>
            </a:r>
            <a:r>
              <a:rPr lang="en-US" sz="1100" dirty="0" err="1" smtClean="0"/>
              <a:t>MyLearning</a:t>
            </a:r>
            <a:r>
              <a:rPr lang="en-US" sz="1100" dirty="0" smtClean="0"/>
              <a:t> courses: </a:t>
            </a:r>
          </a:p>
          <a:p>
            <a:r>
              <a:rPr lang="en-US" sz="900" dirty="0" smtClean="0"/>
              <a:t>   Derivative Contracts: Futures, Forwards, Swaps, and Options (ELEARNING SST_fini_09_a01_bs_enus)  </a:t>
            </a:r>
          </a:p>
          <a:p>
            <a:r>
              <a:rPr lang="en-US" sz="1000" dirty="0" smtClean="0"/>
              <a:t>   Structured Products - An Introduction (ELEARNING INT_LO_3588)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82966" y="1760822"/>
            <a:ext cx="448040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100" dirty="0" smtClean="0"/>
              <a:t>Products to focus on: </a:t>
            </a:r>
          </a:p>
          <a:p>
            <a:r>
              <a:rPr lang="en-US" sz="900" dirty="0" smtClean="0"/>
              <a:t>   Derivatives : (</a:t>
            </a:r>
            <a:r>
              <a:rPr lang="en-US" sz="900" dirty="0" err="1" smtClean="0"/>
              <a:t>i</a:t>
            </a:r>
            <a:r>
              <a:rPr lang="en-US" sz="900" dirty="0" smtClean="0"/>
              <a:t>) Forwards/Futures, (ii) simple call and put Options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Structured Products:  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(a) Currency-linked deposits   (which we call “Deposit Plus”) 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(b) Equity-linked investments</a:t>
            </a:r>
            <a:br>
              <a:rPr lang="en-US" sz="900" dirty="0" smtClean="0"/>
            </a:br>
            <a:r>
              <a:rPr lang="en-US" sz="900" dirty="0" smtClean="0"/>
              <a:t>	         with features: Airbag, Early Call, and Daily Accrual.   </a:t>
            </a:r>
            <a:endParaRPr lang="en-US" sz="1000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419850" y="609600"/>
            <a:ext cx="1295400" cy="8763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81591" y="1868732"/>
            <a:ext cx="1748975" cy="158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86450" y="2162175"/>
            <a:ext cx="1320316" cy="6707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1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288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abbasgilani@hsbc.com.hk</dc:creator>
  <cp:keywords>INTERNAL</cp:keywords>
  <dc:description>INTERNAL</dc:description>
  <cp:lastModifiedBy>uday.mohan.govil@noexternalmail.hsbc.com</cp:lastModifiedBy>
  <cp:revision>15</cp:revision>
  <cp:lastPrinted>2016-12-01T01:54:26Z</cp:lastPrinted>
  <dcterms:created xsi:type="dcterms:W3CDTF">2016-12-01T01:13:12Z</dcterms:created>
  <dcterms:modified xsi:type="dcterms:W3CDTF">2016-12-02T03:32:38Z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CLAINTERN</vt:lpwstr>
  </property>
</Properties>
</file>