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79" r:id="rId6"/>
    <p:sldId id="259" r:id="rId7"/>
    <p:sldId id="262" r:id="rId8"/>
    <p:sldId id="261" r:id="rId9"/>
    <p:sldId id="263" r:id="rId10"/>
    <p:sldId id="264" r:id="rId11"/>
    <p:sldId id="265" r:id="rId12"/>
    <p:sldId id="274" r:id="rId13"/>
    <p:sldId id="275" r:id="rId14"/>
    <p:sldId id="278" r:id="rId15"/>
    <p:sldId id="269" r:id="rId16"/>
    <p:sldId id="276" r:id="rId17"/>
    <p:sldId id="270" r:id="rId18"/>
    <p:sldId id="271" r:id="rId19"/>
    <p:sldId id="272" r:id="rId20"/>
    <p:sldId id="268" r:id="rId21"/>
    <p:sldId id="266" r:id="rId22"/>
    <p:sldId id="273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09" autoAdjust="0"/>
    <p:restoredTop sz="89500" autoAdjust="0"/>
  </p:normalViewPr>
  <p:slideViewPr>
    <p:cSldViewPr>
      <p:cViewPr varScale="1">
        <p:scale>
          <a:sx n="70" d="100"/>
          <a:sy n="70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imdb</a:t>
            </a:r>
            <a:r>
              <a:rPr lang="it-IT" baseline="0" dirty="0" smtClean="0"/>
              <a:t> non è come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tradizionale </a:t>
            </a:r>
            <a:r>
              <a:rPr lang="it-IT" baseline="0" dirty="0" err="1" smtClean="0"/>
              <a:t>deployato</a:t>
            </a:r>
            <a:r>
              <a:rPr lang="it-IT" baseline="0" dirty="0" smtClean="0"/>
              <a:t> in ram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8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new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mapping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layer</a:t>
            </a:r>
            <a:r>
              <a:rPr lang="it-IT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further layer in the software may slow down the database's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it's not possible to implement complex test scenarios composed by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pre-existing operations.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17/12/2008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lum bright="-39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928802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sz="5400" dirty="0" smtClean="0">
                <a:solidFill>
                  <a:srgbClr val="FFC000"/>
                </a:solidFill>
              </a:rPr>
              <a:t>In-Memory Database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3000372"/>
            <a:ext cx="9144000" cy="1500198"/>
          </a:xfrm>
        </p:spPr>
        <p:txBody>
          <a:bodyPr>
            <a:noAutofit/>
          </a:bodyPr>
          <a:lstStyle/>
          <a:p>
            <a:pPr algn="ctr"/>
            <a:r>
              <a:rPr lang="it-IT" sz="3400" dirty="0" smtClean="0"/>
              <a:t>Competitive Landscape</a:t>
            </a:r>
          </a:p>
          <a:p>
            <a:pPr algn="ctr"/>
            <a:r>
              <a:rPr lang="it-IT" sz="3400" dirty="0" smtClean="0"/>
              <a:t>and</a:t>
            </a:r>
          </a:p>
          <a:p>
            <a:pPr algn="ctr"/>
            <a:r>
              <a:rPr lang="it-IT" sz="3400" dirty="0" smtClean="0"/>
              <a:t>Performance </a:t>
            </a:r>
            <a:r>
              <a:rPr lang="en-US" sz="3400" dirty="0" smtClean="0"/>
              <a:t>Analysis</a:t>
            </a:r>
            <a:endParaRPr lang="en-US" sz="34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Laureando:</a:t>
            </a:r>
          </a:p>
          <a:p>
            <a:pPr algn="ctr"/>
            <a:r>
              <a:rPr lang="it-IT" sz="2600" b="1" dirty="0" smtClean="0"/>
              <a:t>Valerio Barbagallo</a:t>
            </a:r>
            <a:endParaRPr lang="it-IT" sz="26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Relatore:</a:t>
            </a:r>
          </a:p>
          <a:p>
            <a:pPr algn="ctr"/>
            <a:r>
              <a:rPr lang="it-IT" sz="2400" b="1" dirty="0" smtClean="0"/>
              <a:t>Paolo Merialdo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 smtClean="0"/>
              <a:t>Corelatore</a:t>
            </a:r>
            <a:r>
              <a:rPr lang="it-IT" sz="2200" dirty="0" smtClean="0"/>
              <a:t>:</a:t>
            </a:r>
            <a:endParaRPr lang="it-IT" sz="2200" dirty="0" smtClean="0"/>
          </a:p>
          <a:p>
            <a:pPr algn="ctr"/>
            <a:r>
              <a:rPr lang="it-IT" sz="2400" b="1" dirty="0" smtClean="0"/>
              <a:t>Michele Aiello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benchmark is a point of reference used to measure the performance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Detailed report for each test</a:t>
            </a:r>
          </a:p>
          <a:p>
            <a:pPr lvl="1"/>
            <a:r>
              <a:rPr lang="en-US" dirty="0" smtClean="0"/>
              <a:t>Visual report</a:t>
            </a:r>
          </a:p>
          <a:p>
            <a:pPr lvl="1"/>
            <a:r>
              <a:rPr lang="en-US" dirty="0" smtClean="0"/>
              <a:t>For both relational and object database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774048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09354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19095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676219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533343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0024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06157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Elements’ Description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28" name="Segnaposto contenuto 2"/>
          <p:cNvSpPr>
            <a:spLocks noGrp="1"/>
          </p:cNvSpPr>
          <p:nvPr>
            <p:ph idx="1"/>
          </p:nvPr>
        </p:nvSpPr>
        <p:spPr>
          <a:xfrm>
            <a:off x="357158" y="1643050"/>
            <a:ext cx="8501122" cy="50006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benchmark runs several </a:t>
            </a:r>
            <a:r>
              <a:rPr lang="en-US" sz="2800" b="1" dirty="0" smtClean="0"/>
              <a:t>Test </a:t>
            </a:r>
            <a:r>
              <a:rPr lang="en-US" sz="2800" dirty="0" smtClean="0"/>
              <a:t>on different </a:t>
            </a:r>
            <a:r>
              <a:rPr lang="en-US" sz="2800" b="1" dirty="0" smtClean="0"/>
              <a:t>Database</a:t>
            </a:r>
          </a:p>
          <a:p>
            <a:r>
              <a:rPr lang="en-US" sz="2800" dirty="0" smtClean="0"/>
              <a:t>Each Test is composed of (concurrent) </a:t>
            </a:r>
            <a:r>
              <a:rPr lang="en-US" sz="2800" b="1" dirty="0" smtClean="0"/>
              <a:t>Task</a:t>
            </a:r>
          </a:p>
          <a:p>
            <a:endParaRPr lang="it-IT" sz="2800" b="1" dirty="0" smtClean="0"/>
          </a:p>
          <a:p>
            <a:endParaRPr lang="en-US" sz="2000" b="1" dirty="0" smtClean="0"/>
          </a:p>
          <a:p>
            <a:r>
              <a:rPr lang="en-US" sz="2800" dirty="0" smtClean="0"/>
              <a:t>Both Task and Test use many </a:t>
            </a:r>
            <a:r>
              <a:rPr lang="en-US" sz="2800" b="1" dirty="0" smtClean="0"/>
              <a:t>Monitor</a:t>
            </a:r>
          </a:p>
          <a:p>
            <a:r>
              <a:rPr lang="en-US" sz="2800" dirty="0" smtClean="0"/>
              <a:t>Each Test can use many </a:t>
            </a:r>
            <a:r>
              <a:rPr lang="en-US" sz="2800" b="1" dirty="0" smtClean="0"/>
              <a:t>Reporter</a:t>
            </a:r>
          </a:p>
        </p:txBody>
      </p:sp>
      <p:pic>
        <p:nvPicPr>
          <p:cNvPr id="1026" name="Picture 2" descr="C:\Users\error0\AppData\Local\Microsoft\Windows\Temporary Internet Files\Content.IE5\9X6PK0F7\MCj02176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636"/>
            <a:ext cx="1052788" cy="1071570"/>
          </a:xfrm>
          <a:prstGeom prst="rect">
            <a:avLst/>
          </a:prstGeom>
          <a:noFill/>
        </p:spPr>
      </p:pic>
      <p:pic>
        <p:nvPicPr>
          <p:cNvPr id="1027" name="Picture 3" descr="C:\Users\error0\AppData\Local\Microsoft\Windows\Temporary Internet Files\Content.IE5\9R19INLG\MCj042606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13354"/>
            <a:ext cx="1000132" cy="1058852"/>
          </a:xfrm>
          <a:prstGeom prst="rect">
            <a:avLst/>
          </a:prstGeom>
          <a:noFill/>
        </p:spPr>
      </p:pic>
      <p:pic>
        <p:nvPicPr>
          <p:cNvPr id="1029" name="Picture 5" descr="C:\Users\error0\AppData\Local\Microsoft\Windows\Temporary Internet Files\Content.IE5\DTHGSQEN\MCj0432543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5072074"/>
            <a:ext cx="1285884" cy="936084"/>
          </a:xfrm>
          <a:prstGeom prst="rect">
            <a:avLst/>
          </a:prstGeom>
          <a:noFill/>
        </p:spPr>
      </p:pic>
      <p:cxnSp>
        <p:nvCxnSpPr>
          <p:cNvPr id="46" name="Connettore 2 45"/>
          <p:cNvCxnSpPr>
            <a:stCxn id="1027" idx="3"/>
            <a:endCxn id="1026" idx="1"/>
          </p:cNvCxnSpPr>
          <p:nvPr/>
        </p:nvCxnSpPr>
        <p:spPr>
          <a:xfrm flipV="1">
            <a:off x="1928794" y="5536421"/>
            <a:ext cx="2000264" cy="6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026" idx="3"/>
            <a:endCxn id="1029" idx="1"/>
          </p:cNvCxnSpPr>
          <p:nvPr/>
        </p:nvCxnSpPr>
        <p:spPr>
          <a:xfrm>
            <a:off x="4981846" y="5536421"/>
            <a:ext cx="1947608" cy="36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it-IT" dirty="0" err="1" smtClean="0">
                <a:solidFill>
                  <a:srgbClr val="FFC000"/>
                </a:solidFill>
              </a:rPr>
              <a:t>Real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Time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Prepaid</a:t>
            </a:r>
            <a:r>
              <a:rPr lang="it-IT" dirty="0" smtClean="0">
                <a:solidFill>
                  <a:srgbClr val="FFC000"/>
                </a:solidFill>
              </a:rPr>
              <a:t> System </a:t>
            </a:r>
            <a:r>
              <a:rPr lang="it-IT" dirty="0" err="1" smtClean="0">
                <a:solidFill>
                  <a:srgbClr val="FFC000"/>
                </a:solidFill>
              </a:rPr>
              <a:t>Load</a:t>
            </a:r>
            <a:r>
              <a:rPr lang="it-IT" dirty="0" smtClean="0">
                <a:solidFill>
                  <a:srgbClr val="FFC000"/>
                </a:solidFill>
              </a:rPr>
              <a:t> Test Case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32349"/>
            <a:ext cx="8043890" cy="255390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5100" dirty="0" smtClean="0"/>
              <a:t>Real Time Prepaid System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endParaRPr lang="it-IT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-750123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3214686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3214686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3214686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9999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sp>
        <p:nvSpPr>
          <p:cNvPr id="14" name="CasellaDiTesto 13"/>
          <p:cNvSpPr txBox="1"/>
          <p:nvPr/>
        </p:nvSpPr>
        <p:spPr>
          <a:xfrm>
            <a:off x="7277260" y="4171976"/>
            <a:ext cx="9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10 tps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643306" y="4171976"/>
            <a:ext cx="126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2000 </a:t>
            </a:r>
            <a:r>
              <a:rPr lang="en-US" sz="2400" dirty="0" err="1" smtClean="0"/>
              <a:t>tps</a:t>
            </a:r>
            <a:endParaRPr lang="en-US" sz="2400" dirty="0" smtClean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119206" y="4803162"/>
          <a:ext cx="6953256" cy="184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28"/>
                <a:gridCol w="3476628"/>
              </a:tblGrid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Domain object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Initialization number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Account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MSISDN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8 </a:t>
                      </a:r>
                      <a:r>
                        <a:rPr lang="en-US" sz="2400" noProof="0" dirty="0" smtClean="0"/>
                        <a:t>millions</a:t>
                      </a:r>
                      <a:endParaRPr lang="en-US" sz="2400" noProof="0" dirty="0"/>
                    </a:p>
                  </a:txBody>
                  <a:tcPr/>
                </a:tc>
              </a:tr>
              <a:tr h="46013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 smtClean="0"/>
                        <a:t>Session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100 </a:t>
                      </a:r>
                      <a:r>
                        <a:rPr lang="en-US" sz="2400" noProof="0" dirty="0" smtClean="0"/>
                        <a:t>thousands</a:t>
                      </a:r>
                      <a:endParaRPr lang="en-US" sz="24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Account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1026" name="Picture 2" descr="C:\Users\error0\Documents\universita\tesi\workspace\tesi\tex\img\result1.jpg"/>
          <p:cNvPicPr>
            <a:picLocks noChangeAspect="1" noChangeArrowheads="1"/>
          </p:cNvPicPr>
          <p:nvPr/>
        </p:nvPicPr>
        <p:blipFill>
          <a:blip r:embed="rId3"/>
          <a:srcRect l="-250" t="16785" r="3500" b="500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 Of Service Management Task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7236" r="1015" b="5390"/>
          <a:stretch>
            <a:fillRect/>
          </a:stretch>
        </p:blipFill>
        <p:spPr bwMode="auto">
          <a:xfrm>
            <a:off x="0" y="1500174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6898" r="-250" b="5000"/>
          <a:stretch>
            <a:fillRect/>
          </a:stretch>
        </p:blipFill>
        <p:spPr bwMode="auto">
          <a:xfrm>
            <a:off x="0" y="1500175"/>
            <a:ext cx="9144000" cy="478634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File Size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928662" y="6500834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57818" y="6500834"/>
            <a:ext cx="142876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7422" y="6500834"/>
            <a:ext cx="142876" cy="1428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43372" y="6500834"/>
            <a:ext cx="142876" cy="1428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00892" y="6500834"/>
            <a:ext cx="142876" cy="142876"/>
          </a:xfrm>
          <a:prstGeom prst="rect">
            <a:avLst/>
          </a:prstGeom>
          <a:solidFill>
            <a:srgbClr val="C52BA8"/>
          </a:solidFill>
          <a:ln>
            <a:solidFill>
              <a:srgbClr val="C52B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142976" y="635795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PICO4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/>
              <a:t>Prevayler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35768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H2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72132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HSQLDB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15206" y="635795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Db4o</a:t>
            </a:r>
            <a:endParaRPr lang="it-IT" sz="2200" dirty="0"/>
          </a:p>
        </p:txBody>
      </p:sp>
      <p:pic>
        <p:nvPicPr>
          <p:cNvPr id="2050" name="Picture 2" descr="C:\Users\error0\Documents\universita\tesi\workspace\tesi\tex\img\result13.jpg"/>
          <p:cNvPicPr>
            <a:picLocks noChangeAspect="1" noChangeArrowheads="1"/>
          </p:cNvPicPr>
          <p:nvPr/>
        </p:nvPicPr>
        <p:blipFill>
          <a:blip r:embed="rId3"/>
          <a:srcRect l="500" t="15714" r="2000" b="5000"/>
          <a:stretch>
            <a:fillRect/>
          </a:stretch>
        </p:blipFill>
        <p:spPr bwMode="auto">
          <a:xfrm>
            <a:off x="-64" y="1500174"/>
            <a:ext cx="9144064" cy="478634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643049"/>
            <a:ext cx="8401080" cy="50006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Contributions:</a:t>
            </a:r>
          </a:p>
          <a:p>
            <a:pPr lvl="1"/>
            <a:r>
              <a:rPr lang="en-US" dirty="0" smtClean="0"/>
              <a:t>Introduction to IMDB with an in-depth analysis</a:t>
            </a:r>
          </a:p>
          <a:p>
            <a:pPr lvl="1"/>
            <a:r>
              <a:rPr lang="en-US" dirty="0" smtClean="0"/>
              <a:t>Performance analysis problem</a:t>
            </a:r>
          </a:p>
          <a:p>
            <a:pPr lvl="1"/>
            <a:r>
              <a:rPr lang="en-US" dirty="0" smtClean="0"/>
              <a:t>Database benchmark framework with powerful graphs</a:t>
            </a:r>
          </a:p>
          <a:p>
            <a:pPr lvl="1"/>
            <a:r>
              <a:rPr lang="en-US" dirty="0" smtClean="0"/>
              <a:t>Prevayler, H2, Db4o, HSQLDB, PICO4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pPr lvl="1"/>
            <a:r>
              <a:rPr lang="en-US" dirty="0" smtClean="0"/>
              <a:t>New tests and databases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Mapping technology layer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</a:t>
            </a:r>
            <a:r>
              <a:rPr lang="en-US" dirty="0" smtClean="0"/>
              <a:t>a computer </a:t>
            </a:r>
            <a:r>
              <a:rPr lang="en-US" dirty="0" smtClean="0"/>
              <a:t>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Test Suite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Base test case </a:t>
            </a:r>
            <a:endParaRPr lang="it-IT" dirty="0" smtClean="0"/>
          </a:p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  <p:sp>
        <p:nvSpPr>
          <p:cNvPr id="9" name="Parentesi graffa aperta 8"/>
          <p:cNvSpPr/>
          <p:nvPr/>
        </p:nvSpPr>
        <p:spPr>
          <a:xfrm>
            <a:off x="3500430" y="2071678"/>
            <a:ext cx="441200" cy="11585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29058" y="2000240"/>
            <a:ext cx="47149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different</a:t>
            </a:r>
            <a:r>
              <a:rPr lang="it-IT" sz="2600" dirty="0" smtClean="0"/>
              <a:t> </a:t>
            </a:r>
            <a:r>
              <a:rPr lang="it-IT" sz="2600" dirty="0" err="1" smtClean="0"/>
              <a:t>kind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objects</a:t>
            </a:r>
            <a:endParaRPr lang="it-IT" sz="2600" dirty="0" smtClean="0"/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single task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/>
              <a:t> </a:t>
            </a:r>
            <a:r>
              <a:rPr lang="it-IT" sz="2600" dirty="0" err="1" smtClean="0"/>
              <a:t>fixed</a:t>
            </a:r>
            <a:r>
              <a:rPr lang="it-IT" sz="2600" dirty="0" smtClean="0"/>
              <a:t> </a:t>
            </a:r>
            <a:r>
              <a:rPr lang="it-IT" sz="2600" dirty="0" err="1" smtClean="0"/>
              <a:t>number</a:t>
            </a:r>
            <a:r>
              <a:rPr lang="it-IT" sz="2600" dirty="0" smtClean="0"/>
              <a:t> </a:t>
            </a:r>
            <a:r>
              <a:rPr lang="it-IT" sz="2600" dirty="0" err="1" smtClean="0"/>
              <a:t>of</a:t>
            </a:r>
            <a:r>
              <a:rPr lang="it-IT" sz="2600" dirty="0" smtClean="0"/>
              <a:t> </a:t>
            </a:r>
            <a:r>
              <a:rPr lang="it-IT" sz="2600" dirty="0" err="1" smtClean="0"/>
              <a:t>transactions</a:t>
            </a:r>
            <a:endParaRPr lang="it-IT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IMDB: Application Scenarios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development and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Objectives	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Panoramica</a:t>
            </a:r>
            <a:endParaRPr lang="en-US" dirty="0" smtClean="0"/>
          </a:p>
          <a:p>
            <a:r>
              <a:rPr lang="it-IT" dirty="0" smtClean="0"/>
              <a:t>Performance </a:t>
            </a:r>
            <a:r>
              <a:rPr lang="it-IT" dirty="0" err="1" smtClean="0"/>
              <a:t>analysis</a:t>
            </a:r>
            <a:endParaRPr lang="it-IT" dirty="0" smtClean="0"/>
          </a:p>
          <a:p>
            <a:r>
              <a:rPr lang="it-IT" dirty="0" smtClean="0"/>
              <a:t>Definizione di una metodologia di valutazione delle prestazioni dei database</a:t>
            </a:r>
          </a:p>
          <a:p>
            <a:r>
              <a:rPr lang="it-IT" dirty="0" smtClean="0"/>
              <a:t>Progettazione e realizzazione di uno strumento per l’esecuzione di test</a:t>
            </a:r>
          </a:p>
          <a:p>
            <a:r>
              <a:rPr lang="it-IT" dirty="0" smtClean="0"/>
              <a:t>Sperimentazione su alcuni DB e analisi dei risultati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IMDBs </a:t>
            </a:r>
            <a:r>
              <a:rPr lang="en-US" dirty="0" smtClean="0"/>
              <a:t>vs. Traditional </a:t>
            </a:r>
            <a:r>
              <a:rPr lang="en-US" dirty="0" smtClean="0"/>
              <a:t>DBMSs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Databases’ Performance Analysis</a:t>
            </a:r>
          </a:p>
          <a:p>
            <a:endParaRPr lang="en-US" dirty="0" smtClean="0"/>
          </a:p>
          <a:p>
            <a:r>
              <a:rPr lang="en-US" dirty="0" smtClean="0"/>
              <a:t>Real Time Prepaid System Load Test Case</a:t>
            </a:r>
          </a:p>
          <a:p>
            <a:endParaRPr lang="en-US" dirty="0" smtClean="0"/>
          </a:p>
          <a:p>
            <a:r>
              <a:rPr lang="en-US" dirty="0" smtClean="0"/>
              <a:t>Results’ 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Application 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it-IT" dirty="0" smtClean="0"/>
              <a:t>Test Suite:</a:t>
            </a:r>
          </a:p>
          <a:p>
            <a:pPr lvl="1"/>
            <a:r>
              <a:rPr lang="it-IT" dirty="0" smtClean="0"/>
              <a:t>Base test case</a:t>
            </a:r>
            <a:endParaRPr lang="en-US" dirty="0" smtClean="0"/>
          </a:p>
          <a:p>
            <a:pPr lvl="1"/>
            <a:r>
              <a:rPr lang="en-US" dirty="0" smtClean="0"/>
              <a:t>Load test case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1358</TotalTime>
  <Words>626</Words>
  <Application>Microsoft Office PowerPoint</Application>
  <PresentationFormat>Presentazione su schermo (4:3)</PresentationFormat>
  <Paragraphs>211</Paragraphs>
  <Slides>22</Slides>
  <Notes>4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Modulo</vt:lpstr>
      <vt:lpstr>In-Memory Database</vt:lpstr>
      <vt:lpstr>Context</vt:lpstr>
      <vt:lpstr>IMDB: Application Scenarios</vt:lpstr>
      <vt:lpstr>Objectives 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Elements’ Description</vt:lpstr>
      <vt:lpstr>Real Time Prepaid System Load Test Case</vt:lpstr>
      <vt:lpstr>Throughput Of Account Management Task</vt:lpstr>
      <vt:lpstr>Throughput Of Service Management Task</vt:lpstr>
      <vt:lpstr>Memory Usage</vt:lpstr>
      <vt:lpstr>File Size</vt:lpstr>
      <vt:lpstr>Conclusion</vt:lpstr>
      <vt:lpstr> </vt:lpstr>
      <vt:lpstr>Real Time Prepaid System Configuration</vt:lpstr>
      <vt:lpstr>Concurrent View</vt:lpstr>
      <vt:lpstr>Test Suite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150</cp:revision>
  <dcterms:created xsi:type="dcterms:W3CDTF">2008-12-11T09:36:43Z</dcterms:created>
  <dcterms:modified xsi:type="dcterms:W3CDTF">2008-12-17T12:30:24Z</dcterms:modified>
</cp:coreProperties>
</file>