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500" autoAdjust="0"/>
  </p:normalViewPr>
  <p:slideViewPr>
    <p:cSldViewPr>
      <p:cViewPr varScale="1">
        <p:scale>
          <a:sx n="70" d="100"/>
          <a:sy n="70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Caching: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richiede solo 1 scrittura su hard disk, mentre i normali database scrivono anche i dati nelle “tabelle” e gli indici.</a:t>
            </a:r>
          </a:p>
          <a:p>
            <a:endParaRPr lang="it-IT" dirty="0" smtClean="0"/>
          </a:p>
          <a:p>
            <a:r>
              <a:rPr lang="it-IT" dirty="0" smtClean="0"/>
              <a:t>NVRAM</a:t>
            </a:r>
            <a:r>
              <a:rPr lang="it-IT" baseline="0" dirty="0" smtClean="0"/>
              <a:t>  fanno risparmiare anche i tempi di accesso a disk: hanno latenze minori come 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flash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6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High performance sia in</a:t>
            </a:r>
            <a:r>
              <a:rPr lang="it-IT" baseline="0" dirty="0" smtClean="0"/>
              <a:t> termini di </a:t>
            </a:r>
            <a:r>
              <a:rPr lang="it-IT" baseline="0" dirty="0" err="1" smtClean="0"/>
              <a:t>throughput</a:t>
            </a:r>
            <a:r>
              <a:rPr lang="it-IT" baseline="0" dirty="0" smtClean="0"/>
              <a:t> che di </a:t>
            </a:r>
            <a:r>
              <a:rPr lang="it-IT" baseline="0" dirty="0" err="1" smtClean="0"/>
              <a:t>latency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new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mapping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layer</a:t>
            </a:r>
            <a:r>
              <a:rPr lang="it-IT" baseline="0" dirty="0" smtClean="0"/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further layer in the software may slow down the database's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it's not possible to implement complex test scenarios composed by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pre-existing operations.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15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857364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solidFill>
                  <a:srgbClr val="FFC000"/>
                </a:solidFill>
              </a:rPr>
              <a:t>In-Memory Database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1500198"/>
          </a:xfrm>
        </p:spPr>
        <p:txBody>
          <a:bodyPr>
            <a:normAutofit/>
          </a:bodyPr>
          <a:lstStyle/>
          <a:p>
            <a:pPr algn="ctr"/>
            <a:r>
              <a:rPr lang="it-IT" sz="2800" dirty="0" smtClean="0"/>
              <a:t>Competitive Landscape</a:t>
            </a:r>
          </a:p>
          <a:p>
            <a:pPr algn="ctr"/>
            <a:r>
              <a:rPr lang="it-IT" sz="2800" dirty="0" smtClean="0"/>
              <a:t>and</a:t>
            </a:r>
          </a:p>
          <a:p>
            <a:pPr algn="ctr"/>
            <a:r>
              <a:rPr lang="it-IT" sz="2800" dirty="0" smtClean="0"/>
              <a:t>Performance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Laureando:</a:t>
            </a:r>
          </a:p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Valerio Barbagallo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Relatore: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Paolo Merialdo</a:t>
            </a:r>
            <a:endParaRPr lang="it-IT" sz="22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57884" y="5905046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Tutor: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Michele Aiello</a:t>
            </a:r>
            <a:endParaRPr lang="it-IT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845486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bench-properties.xml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80792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benchmark.pdf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90533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747657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604781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7167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graphs</a:t>
            </a:r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77595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5095" b="5390"/>
          <a:stretch>
            <a:fillRect/>
          </a:stretch>
        </p:blipFill>
        <p:spPr bwMode="auto">
          <a:xfrm>
            <a:off x="273612" y="1500174"/>
            <a:ext cx="8727544" cy="485778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4643" r="-250" b="5000"/>
          <a:stretch>
            <a:fillRect/>
          </a:stretch>
        </p:blipFill>
        <p:spPr bwMode="auto">
          <a:xfrm>
            <a:off x="33020" y="1571612"/>
            <a:ext cx="9039574" cy="507209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643049"/>
            <a:ext cx="8401080" cy="50006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Contributions:</a:t>
            </a:r>
            <a:endParaRPr lang="en-US" dirty="0" smtClean="0"/>
          </a:p>
          <a:p>
            <a:pPr lvl="1"/>
            <a:r>
              <a:rPr lang="en-US" dirty="0" smtClean="0"/>
              <a:t>Introduction to IMDB with an in-depth analysis</a:t>
            </a:r>
          </a:p>
          <a:p>
            <a:pPr lvl="1"/>
            <a:r>
              <a:rPr lang="en-US" dirty="0" smtClean="0"/>
              <a:t>Performance analysis problem</a:t>
            </a:r>
            <a:endParaRPr lang="en-US" dirty="0" smtClean="0"/>
          </a:p>
          <a:p>
            <a:pPr lvl="1"/>
            <a:r>
              <a:rPr lang="en-US" dirty="0" smtClean="0"/>
              <a:t>Database benchmark framework with powerful graphs</a:t>
            </a:r>
          </a:p>
          <a:p>
            <a:pPr lvl="1"/>
            <a:r>
              <a:rPr lang="en-US" dirty="0" err="1" smtClean="0"/>
              <a:t>Prevayler</a:t>
            </a:r>
            <a:r>
              <a:rPr lang="en-US" dirty="0" smtClean="0"/>
              <a:t>, H2, Db4o, HSQLDB, PICO4</a:t>
            </a:r>
            <a:endParaRPr lang="en-US" dirty="0" smtClean="0"/>
          </a:p>
          <a:p>
            <a:pPr lvl="1"/>
            <a:r>
              <a:rPr lang="en-US" dirty="0" smtClean="0"/>
              <a:t>For high performance an ad-hoc solution is the best</a:t>
            </a:r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pPr lvl="1"/>
            <a:r>
              <a:rPr lang="en-US" dirty="0" smtClean="0"/>
              <a:t>New tests and databases</a:t>
            </a:r>
          </a:p>
          <a:p>
            <a:pPr lvl="1"/>
            <a:r>
              <a:rPr lang="en-US" dirty="0" smtClean="0"/>
              <a:t>New monitors and reporters</a:t>
            </a:r>
          </a:p>
          <a:p>
            <a:pPr lvl="1"/>
            <a:r>
              <a:rPr lang="en-US" dirty="0" smtClean="0"/>
              <a:t>Modify the reporting system</a:t>
            </a:r>
          </a:p>
          <a:p>
            <a:pPr lvl="1"/>
            <a:r>
              <a:rPr lang="en-US" dirty="0" smtClean="0"/>
              <a:t>Mapping technology layer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r>
              <a:rPr lang="en-US" sz="4800" dirty="0" smtClean="0"/>
              <a:t>Thanks </a:t>
            </a:r>
          </a:p>
          <a:p>
            <a:pPr lvl="1" algn="ctr">
              <a:buNone/>
            </a:pPr>
            <a:r>
              <a:rPr lang="en-US" sz="4800" dirty="0" smtClean="0"/>
              <a:t>for your attention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computer 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Application Scenario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(e.g.: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testing 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Against Traditional DBMS</a:t>
            </a:r>
          </a:p>
          <a:p>
            <a:r>
              <a:rPr lang="en-US" dirty="0" smtClean="0"/>
              <a:t>Adding Durability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Databases’ Performance Analysis</a:t>
            </a:r>
          </a:p>
          <a:p>
            <a:r>
              <a:rPr lang="en-US" dirty="0" smtClean="0"/>
              <a:t>Benchmark Requirements</a:t>
            </a:r>
          </a:p>
          <a:p>
            <a:r>
              <a:rPr lang="en-US" dirty="0" smtClean="0"/>
              <a:t>Functional View</a:t>
            </a:r>
          </a:p>
          <a:p>
            <a:r>
              <a:rPr lang="en-US" dirty="0" smtClean="0"/>
              <a:t>Development View</a:t>
            </a:r>
          </a:p>
          <a:p>
            <a:r>
              <a:rPr lang="en-US" dirty="0" smtClean="0"/>
              <a:t>Real Time Prepaid System Configuration</a:t>
            </a:r>
          </a:p>
          <a:p>
            <a:r>
              <a:rPr lang="en-US" dirty="0" smtClean="0"/>
              <a:t>Results’ Analysis</a:t>
            </a:r>
          </a:p>
          <a:p>
            <a:r>
              <a:rPr lang="en-US" dirty="0" smtClean="0"/>
              <a:t>Conclusion: Contributions</a:t>
            </a:r>
          </a:p>
          <a:p>
            <a:r>
              <a:rPr lang="en-US" dirty="0" smtClean="0"/>
              <a:t>Conclusion: Future Development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 Against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Traditional DBMS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Database Runtime</a:t>
            </a:r>
            <a:endParaRPr lang="en-US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Hard Disk</a:t>
            </a:r>
            <a:endParaRPr lang="en-US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On-line backup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 Volatile 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273905" y="5467665"/>
            <a:ext cx="2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73180" y="542926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Durability</a:t>
            </a:r>
            <a:endParaRPr lang="en-US" sz="24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857224" y="6072206"/>
            <a:ext cx="71438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4043362" cy="465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performance</a:t>
            </a:r>
          </a:p>
          <a:p>
            <a:endParaRPr lang="en-US" dirty="0" smtClean="0"/>
          </a:p>
        </p:txBody>
      </p:sp>
      <p:sp>
        <p:nvSpPr>
          <p:cNvPr id="5" name="Segnaposto contenuto 5"/>
          <p:cNvSpPr txBox="1">
            <a:spLocks/>
          </p:cNvSpPr>
          <p:nvPr/>
        </p:nvSpPr>
        <p:spPr>
          <a:xfrm>
            <a:off x="4429124" y="1785926"/>
            <a:ext cx="4714876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Huge amount of RAM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startup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snapshot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Databases’ 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Databases are only slower or faster given a specific set of criteria in a given 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Test scenario</a:t>
            </a:r>
          </a:p>
          <a:p>
            <a:pPr lvl="1"/>
            <a:r>
              <a:rPr lang="en-US" dirty="0" smtClean="0"/>
              <a:t>Test implementation</a:t>
            </a:r>
          </a:p>
          <a:p>
            <a:endParaRPr lang="en-US" dirty="0" smtClean="0"/>
          </a:p>
          <a:p>
            <a:r>
              <a:rPr lang="en-US" dirty="0" smtClean="0"/>
              <a:t>Load test case: Real Time Prepaid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 benchmark is a point of reference used to measure the performance</a:t>
            </a:r>
          </a:p>
          <a:p>
            <a:endParaRPr lang="en-US" smtClean="0"/>
          </a:p>
          <a:p>
            <a:r>
              <a:rPr lang="en-US" smtClean="0"/>
              <a:t>Requirements:</a:t>
            </a:r>
          </a:p>
          <a:p>
            <a:pPr lvl="1"/>
            <a:r>
              <a:rPr lang="en-US" smtClean="0"/>
              <a:t>Portable</a:t>
            </a:r>
          </a:p>
          <a:p>
            <a:pPr lvl="1"/>
            <a:r>
              <a:rPr lang="en-US" smtClean="0"/>
              <a:t>Flexible</a:t>
            </a:r>
          </a:p>
          <a:p>
            <a:pPr lvl="1"/>
            <a:r>
              <a:rPr lang="en-US" smtClean="0"/>
              <a:t>Detailed report for each test</a:t>
            </a:r>
          </a:p>
          <a:p>
            <a:pPr lvl="1"/>
            <a:r>
              <a:rPr lang="en-US" smtClean="0"/>
              <a:t>Visual report</a:t>
            </a:r>
          </a:p>
          <a:p>
            <a:pPr lvl="1"/>
            <a:r>
              <a:rPr lang="en-US" smtClean="0"/>
              <a:t>For both relational and object database</a:t>
            </a:r>
          </a:p>
          <a:p>
            <a:pPr lvl="1"/>
            <a:r>
              <a:rPr lang="en-US" smtClean="0"/>
              <a:t>Easy to use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956</TotalTime>
  <Words>476</Words>
  <Application>Microsoft Office PowerPoint</Application>
  <PresentationFormat>Presentazione su schermo (4:3)</PresentationFormat>
  <Paragraphs>143</Paragraphs>
  <Slides>16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Modulo</vt:lpstr>
      <vt:lpstr>In-Memory Database</vt:lpstr>
      <vt:lpstr>Context</vt:lpstr>
      <vt:lpstr>Application Scenario</vt:lpstr>
      <vt:lpstr>Summary</vt:lpstr>
      <vt:lpstr>Comparison Against  Traditional DBMS</vt:lpstr>
      <vt:lpstr>Adding Durability</vt:lpstr>
      <vt:lpstr>Advantages &amp; Disadvantages</vt:lpstr>
      <vt:lpstr>Databases’ Performance Analysis</vt:lpstr>
      <vt:lpstr>Benchmark Requirements</vt:lpstr>
      <vt:lpstr>Functional View</vt:lpstr>
      <vt:lpstr>Concurrent View</vt:lpstr>
      <vt:lpstr>Real Time Prepaid System Configuration</vt:lpstr>
      <vt:lpstr>Throughput</vt:lpstr>
      <vt:lpstr>Memory Usage</vt:lpstr>
      <vt:lpstr>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112</cp:revision>
  <dcterms:created xsi:type="dcterms:W3CDTF">2008-12-11T09:36:43Z</dcterms:created>
  <dcterms:modified xsi:type="dcterms:W3CDTF">2008-12-16T11:18:44Z</dcterms:modified>
</cp:coreProperties>
</file>