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833" autoAdjust="0"/>
  </p:normalViewPr>
  <p:slideViewPr>
    <p:cSldViewPr>
      <p:cViewPr varScale="1">
        <p:scale>
          <a:sx n="75" d="100"/>
          <a:sy n="75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55C8-B5BC-4E8F-B906-339D1A3E340F}" type="datetimeFigureOut">
              <a:rPr lang="it-IT" smtClean="0"/>
              <a:t>15/12/2008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2A3B-D3CD-4C64-AF08-DDC9323A61EB}" type="slidenum">
              <a:rPr lang="it-IT" smtClean="0"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Caching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synchronization</a:t>
            </a:r>
            <a:endParaRPr lang="it-IT" dirty="0" smtClean="0"/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file system cache </a:t>
            </a:r>
          </a:p>
          <a:p>
            <a:pPr lvl="1"/>
            <a:r>
              <a:rPr lang="it-IT" dirty="0" smtClean="0"/>
              <a:t>database API, copy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data in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       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, veloce e senza file</a:t>
            </a:r>
          </a:p>
          <a:p>
            <a:pPr lvl="1"/>
            <a:r>
              <a:rPr lang="it-IT" dirty="0" err="1" smtClean="0"/>
              <a:t>transaction</a:t>
            </a:r>
            <a:r>
              <a:rPr lang="it-IT" dirty="0" smtClean="0"/>
              <a:t> log file non serve, perché si perde l’immagine in caso di crash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t>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15/12/2008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857364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solidFill>
                  <a:srgbClr val="FFC000"/>
                </a:solidFill>
              </a:rPr>
              <a:t>In-Memory Database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144000" cy="1500198"/>
          </a:xfrm>
        </p:spPr>
        <p:txBody>
          <a:bodyPr>
            <a:normAutofit/>
          </a:bodyPr>
          <a:lstStyle/>
          <a:p>
            <a:pPr algn="ctr"/>
            <a:r>
              <a:rPr lang="it-IT" sz="2800" dirty="0" smtClean="0"/>
              <a:t>Competitive Landscape</a:t>
            </a:r>
          </a:p>
          <a:p>
            <a:pPr algn="ctr"/>
            <a:r>
              <a:rPr lang="it-IT" sz="2800" dirty="0" smtClean="0"/>
              <a:t>and</a:t>
            </a:r>
          </a:p>
          <a:p>
            <a:pPr algn="ctr"/>
            <a:r>
              <a:rPr lang="it-IT" sz="2800" dirty="0" smtClean="0"/>
              <a:t>Performance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Laureando:</a:t>
            </a:r>
          </a:p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Valerio Barbagallo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Relatore:</a:t>
            </a:r>
          </a:p>
          <a:p>
            <a:pPr algn="ctr"/>
            <a:r>
              <a:rPr lang="it-IT" sz="2200" b="1" dirty="0" smtClean="0">
                <a:solidFill>
                  <a:schemeClr val="bg1"/>
                </a:solidFill>
              </a:rPr>
              <a:t>Paolo Merialdo</a:t>
            </a:r>
            <a:endParaRPr lang="it-IT" sz="2200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15008" y="5929330"/>
            <a:ext cx="3429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Tutor:</a:t>
            </a:r>
          </a:p>
          <a:p>
            <a:pPr algn="ctr"/>
            <a:r>
              <a:rPr lang="it-IT" sz="2200" b="1" dirty="0" smtClean="0">
                <a:solidFill>
                  <a:schemeClr val="bg1"/>
                </a:solidFill>
              </a:rPr>
              <a:t>Michele Aiello</a:t>
            </a:r>
            <a:endParaRPr lang="it-IT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649" t="9071" r="9609" b="6380"/>
          <a:stretch>
            <a:fillRect/>
          </a:stretch>
        </p:blipFill>
        <p:spPr bwMode="auto">
          <a:xfrm>
            <a:off x="6387412" y="3845486"/>
            <a:ext cx="10715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t="7462" b="-1452"/>
          <a:stretch>
            <a:fillRect/>
          </a:stretch>
        </p:blipFill>
        <p:spPr bwMode="auto">
          <a:xfrm>
            <a:off x="1743942" y="3774048"/>
            <a:ext cx="643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C:\Users\error0\Desktop\gear_1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3560" y="3604070"/>
            <a:ext cx="1157968" cy="115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 destra 8"/>
          <p:cNvSpPr/>
          <p:nvPr/>
        </p:nvSpPr>
        <p:spPr>
          <a:xfrm>
            <a:off x="2672636" y="4119096"/>
            <a:ext cx="1214446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5130104" y="4119096"/>
            <a:ext cx="1185870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453558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bench-properties.xml</a:t>
            </a:r>
            <a:endParaRPr lang="en-US" sz="2400"/>
          </a:p>
        </p:txBody>
      </p:sp>
      <p:sp>
        <p:nvSpPr>
          <p:cNvPr id="12" name="CasellaDiTesto 11"/>
          <p:cNvSpPr txBox="1"/>
          <p:nvPr/>
        </p:nvSpPr>
        <p:spPr>
          <a:xfrm>
            <a:off x="6000760" y="4680792"/>
            <a:ext cx="21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benchmark.pdf</a:t>
            </a:r>
            <a:endParaRPr lang="en-US" sz="240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660" y="2890533"/>
            <a:ext cx="652717" cy="45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8982" y="2747657"/>
            <a:ext cx="680500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2663" y="2604781"/>
            <a:ext cx="652515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isco magnetico 16"/>
          <p:cNvSpPr/>
          <p:nvPr/>
        </p:nvSpPr>
        <p:spPr>
          <a:xfrm>
            <a:off x="3744206" y="5429264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Disco magnetico 17"/>
          <p:cNvSpPr/>
          <p:nvPr/>
        </p:nvSpPr>
        <p:spPr>
          <a:xfrm>
            <a:off x="4101396" y="5500702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Disco magnetico 18"/>
          <p:cNvSpPr/>
          <p:nvPr/>
        </p:nvSpPr>
        <p:spPr>
          <a:xfrm>
            <a:off x="4458586" y="5571913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Disco magnetico 19"/>
          <p:cNvSpPr/>
          <p:nvPr/>
        </p:nvSpPr>
        <p:spPr>
          <a:xfrm>
            <a:off x="4815776" y="5643578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3643306" y="6134891"/>
            <a:ext cx="16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databases</a:t>
            </a:r>
            <a:endParaRPr lang="en-US" sz="240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3794273" y="2004898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222901" y="2076336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651529" y="2147774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/>
          <p:cNvSpPr txBox="1"/>
          <p:nvPr/>
        </p:nvSpPr>
        <p:spPr>
          <a:xfrm>
            <a:off x="4071934" y="145767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tests</a:t>
            </a:r>
            <a:endParaRPr lang="en-US" sz="2400" smtClean="0"/>
          </a:p>
        </p:txBody>
      </p:sp>
      <p:sp>
        <p:nvSpPr>
          <p:cNvPr id="30" name="CasellaDiTesto 29"/>
          <p:cNvSpPr txBox="1"/>
          <p:nvPr/>
        </p:nvSpPr>
        <p:spPr>
          <a:xfrm>
            <a:off x="6447464" y="207167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graphs</a:t>
            </a:r>
            <a:endParaRPr lang="en-US" sz="2400" smtClean="0"/>
          </a:p>
        </p:txBody>
      </p:sp>
      <p:sp>
        <p:nvSpPr>
          <p:cNvPr id="34" name="Parentesi graffa aperta 33"/>
          <p:cNvSpPr/>
          <p:nvPr/>
        </p:nvSpPr>
        <p:spPr>
          <a:xfrm rot="16200000">
            <a:off x="4406347" y="265752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Parentesi graffa aperta 34"/>
          <p:cNvSpPr/>
          <p:nvPr/>
        </p:nvSpPr>
        <p:spPr>
          <a:xfrm rot="5400000">
            <a:off x="4406347" y="444347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Parentesi graffa aperta 35"/>
          <p:cNvSpPr/>
          <p:nvPr/>
        </p:nvSpPr>
        <p:spPr>
          <a:xfrm rot="16200000">
            <a:off x="6835239" y="2977595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9" grpId="0"/>
      <p:bldP spid="30" grpId="0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Concurrent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8309965" cy="49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Real Time Prepaid System Configuration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6445" t="16875" r="27929" b="24062"/>
          <a:stretch>
            <a:fillRect/>
          </a:stretch>
        </p:blipFill>
        <p:spPr bwMode="auto">
          <a:xfrm>
            <a:off x="0" y="157161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6445" t="16875" r="46455" b="72570"/>
          <a:stretch>
            <a:fillRect/>
          </a:stretch>
        </p:blipFill>
        <p:spPr bwMode="auto">
          <a:xfrm>
            <a:off x="-1" y="1571611"/>
            <a:ext cx="9144001" cy="12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6445" t="27539" r="43823" b="42929"/>
          <a:stretch>
            <a:fillRect/>
          </a:stretch>
        </p:blipFill>
        <p:spPr bwMode="auto">
          <a:xfrm>
            <a:off x="-1" y="2500306"/>
            <a:ext cx="9046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l="6445" t="56962" r="27929" b="24062"/>
          <a:stretch>
            <a:fillRect/>
          </a:stretch>
        </p:blipFill>
        <p:spPr bwMode="auto">
          <a:xfrm>
            <a:off x="-33" y="4500570"/>
            <a:ext cx="12701591" cy="22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3074" name="Picture 2" descr="C:\Users\error0\Documents\universita\tesi\workspace\tesi\tex\img\result10.jpg"/>
          <p:cNvPicPr>
            <a:picLocks noChangeAspect="1" noChangeArrowheads="1"/>
          </p:cNvPicPr>
          <p:nvPr/>
        </p:nvPicPr>
        <p:blipFill>
          <a:blip r:embed="rId3"/>
          <a:srcRect t="15095" b="5390"/>
          <a:stretch>
            <a:fillRect/>
          </a:stretch>
        </p:blipFill>
        <p:spPr bwMode="auto">
          <a:xfrm>
            <a:off x="273612" y="1500174"/>
            <a:ext cx="8727544" cy="485778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Usage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4098" name="Picture 2" descr="C:\Users\error0\Documents\universita\tesi\workspace\tesi\tex\img\result11.jpg"/>
          <p:cNvPicPr>
            <a:picLocks noChangeAspect="1" noChangeArrowheads="1"/>
          </p:cNvPicPr>
          <p:nvPr/>
        </p:nvPicPr>
        <p:blipFill>
          <a:blip r:embed="rId3"/>
          <a:srcRect t="14643" r="-250" b="5000"/>
          <a:stretch>
            <a:fillRect/>
          </a:stretch>
        </p:blipFill>
        <p:spPr bwMode="auto">
          <a:xfrm>
            <a:off x="33020" y="1571612"/>
            <a:ext cx="9039574" cy="507209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contributi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IMDB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diversi</a:t>
            </a:r>
            <a:r>
              <a:rPr lang="en-US" dirty="0" smtClean="0"/>
              <a:t> </a:t>
            </a:r>
            <a:r>
              <a:rPr lang="en-US" dirty="0" err="1" smtClean="0"/>
              <a:t>prodotti</a:t>
            </a:r>
            <a:r>
              <a:rPr lang="en-US" dirty="0" smtClean="0"/>
              <a:t> </a:t>
            </a:r>
            <a:r>
              <a:rPr lang="en-US" dirty="0" err="1" smtClean="0"/>
              <a:t>analizzati</a:t>
            </a:r>
            <a:r>
              <a:rPr lang="en-US" dirty="0" smtClean="0"/>
              <a:t> in-depth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introduzione</a:t>
            </a:r>
            <a:r>
              <a:rPr lang="en-US" dirty="0" smtClean="0"/>
              <a:t> al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 analysis</a:t>
            </a:r>
          </a:p>
          <a:p>
            <a:r>
              <a:rPr lang="en-US" dirty="0" smtClean="0"/>
              <a:t>- user guide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possibilità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definire</a:t>
            </a:r>
            <a:r>
              <a:rPr lang="en-US" dirty="0" smtClean="0"/>
              <a:t> </a:t>
            </a:r>
            <a:r>
              <a:rPr lang="en-US" dirty="0" err="1" smtClean="0"/>
              <a:t>grafici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future development:</a:t>
            </a:r>
          </a:p>
          <a:p>
            <a:r>
              <a:rPr lang="en-US" dirty="0" smtClean="0"/>
              <a:t>- new tests and databases</a:t>
            </a:r>
          </a:p>
          <a:p>
            <a:r>
              <a:rPr lang="en-US" dirty="0" smtClean="0"/>
              <a:t>- new reporters</a:t>
            </a:r>
          </a:p>
          <a:p>
            <a:r>
              <a:rPr lang="en-US" dirty="0" smtClean="0"/>
              <a:t>- new GUI con reporters </a:t>
            </a:r>
            <a:r>
              <a:rPr lang="en-US" dirty="0" err="1" smtClean="0"/>
              <a:t>generati</a:t>
            </a:r>
            <a:r>
              <a:rPr lang="en-US" dirty="0" smtClean="0"/>
              <a:t> a posteriori</a:t>
            </a:r>
          </a:p>
          <a:p>
            <a:r>
              <a:rPr lang="en-US" dirty="0" smtClean="0"/>
              <a:t>- new layer technology for mapping (framework in the framework)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Context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computer software that manages 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Application</a:t>
            </a:r>
            <a:r>
              <a:rPr lang="it-IT" dirty="0" smtClean="0">
                <a:solidFill>
                  <a:srgbClr val="FFC000"/>
                </a:solidFill>
              </a:rPr>
              <a:t> Scenario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Real time applications with no durability needs (</a:t>
            </a:r>
            <a:r>
              <a:rPr lang="en-US" dirty="0" err="1" smtClean="0"/>
              <a:t>eg</a:t>
            </a:r>
            <a:r>
              <a:rPr lang="en-US" dirty="0" smtClean="0"/>
              <a:t>: router)</a:t>
            </a:r>
          </a:p>
          <a:p>
            <a:endParaRPr lang="en-US" dirty="0" smtClean="0"/>
          </a:p>
          <a:p>
            <a:r>
              <a:rPr lang="en-US" dirty="0" smtClean="0"/>
              <a:t>Real time applications with durability needs which require high throughput and </a:t>
            </a:r>
            <a:r>
              <a:rPr lang="en-US" b="1" dirty="0" smtClean="0"/>
              <a:t>low latency</a:t>
            </a:r>
          </a:p>
          <a:p>
            <a:endParaRPr lang="en-US" dirty="0" smtClean="0"/>
          </a:p>
          <a:p>
            <a:r>
              <a:rPr lang="en-US" dirty="0" smtClean="0"/>
              <a:t>Traditional applications during the testing phase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Summary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Against Traditional DBMS</a:t>
            </a:r>
          </a:p>
          <a:p>
            <a:r>
              <a:rPr lang="en-US" dirty="0" smtClean="0"/>
              <a:t>Advantages and Disadvantages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Benchmark</a:t>
            </a:r>
          </a:p>
          <a:p>
            <a:r>
              <a:rPr lang="en-US" dirty="0" smtClean="0"/>
              <a:t>Functional View</a:t>
            </a:r>
          </a:p>
          <a:p>
            <a:r>
              <a:rPr lang="en-US" dirty="0" smtClean="0"/>
              <a:t>Development View</a:t>
            </a:r>
          </a:p>
          <a:p>
            <a:r>
              <a:rPr lang="en-US" dirty="0" smtClean="0"/>
              <a:t>Real Time Prepaid System – configuration</a:t>
            </a:r>
          </a:p>
          <a:p>
            <a:r>
              <a:rPr lang="en-US" dirty="0" smtClean="0"/>
              <a:t>Result 1</a:t>
            </a:r>
          </a:p>
          <a:p>
            <a:r>
              <a:rPr lang="en-US" dirty="0" smtClean="0"/>
              <a:t>Result 2</a:t>
            </a:r>
          </a:p>
          <a:p>
            <a:r>
              <a:rPr lang="en-US" dirty="0" smtClean="0"/>
              <a:t>Conclusion: Contributions</a:t>
            </a:r>
          </a:p>
          <a:p>
            <a:r>
              <a:rPr lang="en-US" dirty="0" err="1" smtClean="0"/>
              <a:t>Conlusion</a:t>
            </a:r>
            <a:r>
              <a:rPr lang="en-US" dirty="0" smtClean="0"/>
              <a:t>: Future Development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Comparison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Against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br>
              <a:rPr lang="it-IT" dirty="0" smtClean="0">
                <a:solidFill>
                  <a:srgbClr val="FFC000"/>
                </a:solidFill>
              </a:rPr>
            </a:br>
            <a:r>
              <a:rPr lang="it-IT" dirty="0" err="1" smtClean="0">
                <a:solidFill>
                  <a:srgbClr val="FFC000"/>
                </a:solidFill>
              </a:rPr>
              <a:t>Traditional</a:t>
            </a:r>
            <a:r>
              <a:rPr lang="it-IT" dirty="0" smtClean="0">
                <a:solidFill>
                  <a:srgbClr val="FFC000"/>
                </a:solidFill>
              </a:rPr>
              <a:t> DBMS</a:t>
            </a:r>
            <a:endParaRPr lang="it-IT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14282" y="1857364"/>
            <a:ext cx="4357718" cy="43291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Caching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Data-transfer overhead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Transaction processing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43438" y="178592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Application</a:t>
            </a:r>
            <a:endParaRPr lang="en-US" sz="2200" b="1" dirty="0"/>
          </a:p>
        </p:txBody>
      </p:sp>
      <p:sp>
        <p:nvSpPr>
          <p:cNvPr id="7" name="Rettangolo 6"/>
          <p:cNvSpPr/>
          <p:nvPr/>
        </p:nvSpPr>
        <p:spPr>
          <a:xfrm>
            <a:off x="464343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464343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</a:t>
            </a:r>
            <a:r>
              <a:rPr lang="it-IT" sz="2200" b="1" dirty="0" err="1" smtClean="0"/>
              <a:t>Runtime</a:t>
            </a:r>
            <a:endParaRPr lang="it-IT" sz="2200" b="1" dirty="0"/>
          </a:p>
        </p:txBody>
      </p:sp>
      <p:sp>
        <p:nvSpPr>
          <p:cNvPr id="9" name="Rettangolo 8"/>
          <p:cNvSpPr/>
          <p:nvPr/>
        </p:nvSpPr>
        <p:spPr>
          <a:xfrm>
            <a:off x="714376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Cache</a:t>
            </a:r>
            <a:endParaRPr lang="it-IT" sz="2200" b="1" dirty="0"/>
          </a:p>
        </p:txBody>
      </p:sp>
      <p:sp>
        <p:nvSpPr>
          <p:cNvPr id="10" name="Rettangolo 9"/>
          <p:cNvSpPr/>
          <p:nvPr/>
        </p:nvSpPr>
        <p:spPr>
          <a:xfrm>
            <a:off x="714376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 Cache</a:t>
            </a:r>
            <a:endParaRPr lang="it-IT" sz="2200" b="1" dirty="0"/>
          </a:p>
        </p:txBody>
      </p:sp>
      <p:sp>
        <p:nvSpPr>
          <p:cNvPr id="11" name="Rettangolo 10"/>
          <p:cNvSpPr/>
          <p:nvPr/>
        </p:nvSpPr>
        <p:spPr>
          <a:xfrm>
            <a:off x="4643438" y="571501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Hard Disk</a:t>
            </a:r>
            <a:endParaRPr lang="it-IT" sz="2200" b="1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 rot="5400000">
            <a:off x="5322099" y="2857496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1"/>
            <a:endCxn id="8" idx="3"/>
          </p:cNvCxnSpPr>
          <p:nvPr/>
        </p:nvCxnSpPr>
        <p:spPr>
          <a:xfrm rot="10800000">
            <a:off x="6429388" y="3500438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2"/>
            <a:endCxn id="7" idx="0"/>
          </p:cNvCxnSpPr>
          <p:nvPr/>
        </p:nvCxnSpPr>
        <p:spPr>
          <a:xfrm rot="5400000">
            <a:off x="5322099" y="4143380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7" idx="3"/>
            <a:endCxn id="10" idx="1"/>
          </p:cNvCxnSpPr>
          <p:nvPr/>
        </p:nvCxnSpPr>
        <p:spPr>
          <a:xfrm>
            <a:off x="6429388" y="4786322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0"/>
            <a:endCxn id="7" idx="2"/>
          </p:cNvCxnSpPr>
          <p:nvPr/>
        </p:nvCxnSpPr>
        <p:spPr>
          <a:xfrm rot="5400000" flipH="1" flipV="1">
            <a:off x="5286380" y="5464983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 28"/>
          <p:cNvSpPr/>
          <p:nvPr/>
        </p:nvSpPr>
        <p:spPr>
          <a:xfrm>
            <a:off x="464343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Per 30"/>
          <p:cNvSpPr/>
          <p:nvPr/>
        </p:nvSpPr>
        <p:spPr>
          <a:xfrm>
            <a:off x="4643438" y="5715016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er 31"/>
          <p:cNvSpPr/>
          <p:nvPr/>
        </p:nvSpPr>
        <p:spPr>
          <a:xfrm>
            <a:off x="714376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er 32"/>
          <p:cNvSpPr/>
          <p:nvPr/>
        </p:nvSpPr>
        <p:spPr>
          <a:xfrm>
            <a:off x="7143768" y="3071810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Adding Durability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it-IT" dirty="0" smtClean="0"/>
              <a:t>On-line backup</a:t>
            </a:r>
          </a:p>
          <a:p>
            <a:endParaRPr lang="it-IT" dirty="0" smtClean="0"/>
          </a:p>
          <a:p>
            <a:r>
              <a:rPr lang="it-IT" dirty="0" smtClean="0"/>
              <a:t>High </a:t>
            </a:r>
            <a:r>
              <a:rPr lang="it-IT" dirty="0" err="1" smtClean="0"/>
              <a:t>availability</a:t>
            </a:r>
            <a:r>
              <a:rPr lang="it-IT" dirty="0" smtClean="0"/>
              <a:t> </a:t>
            </a:r>
            <a:r>
              <a:rPr lang="it-IT" dirty="0" err="1" smtClean="0"/>
              <a:t>implementation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Non volatile RAM</a:t>
            </a:r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0"/>
            <a:ext cx="6572296" cy="14670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Advantages &amp; Disadvantages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High performance</a:t>
            </a:r>
          </a:p>
          <a:p>
            <a:endParaRPr lang="en-US" dirty="0" smtClean="0"/>
          </a:p>
          <a:p>
            <a:r>
              <a:rPr lang="en-US" dirty="0" smtClean="0"/>
              <a:t>Huge amount of RAM</a:t>
            </a:r>
          </a:p>
          <a:p>
            <a:r>
              <a:rPr lang="en-US" dirty="0" smtClean="0"/>
              <a:t>Durability</a:t>
            </a:r>
          </a:p>
          <a:p>
            <a:r>
              <a:rPr lang="en-US" dirty="0" smtClean="0"/>
              <a:t>Slow startup</a:t>
            </a:r>
          </a:p>
          <a:p>
            <a:r>
              <a:rPr lang="en-US" dirty="0" smtClean="0"/>
              <a:t>Slow snapshot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Performance Analysis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Databases are only slower or faster given a specific set of criteria in a given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Execution platform</a:t>
            </a:r>
          </a:p>
          <a:p>
            <a:pPr lvl="1"/>
            <a:r>
              <a:rPr lang="en-US" dirty="0" smtClean="0"/>
              <a:t>Test scenario</a:t>
            </a:r>
          </a:p>
          <a:p>
            <a:pPr lvl="1"/>
            <a:r>
              <a:rPr lang="en-US" dirty="0" smtClean="0"/>
              <a:t>Test implementation</a:t>
            </a:r>
          </a:p>
          <a:p>
            <a:endParaRPr lang="en-US" dirty="0" smtClean="0"/>
          </a:p>
          <a:p>
            <a:r>
              <a:rPr lang="en-US" dirty="0" smtClean="0"/>
              <a:t>Load test case: Real </a:t>
            </a:r>
            <a:r>
              <a:rPr lang="en-US" dirty="0" smtClean="0"/>
              <a:t>T</a:t>
            </a:r>
            <a:r>
              <a:rPr lang="en-US" dirty="0" smtClean="0"/>
              <a:t>ime </a:t>
            </a:r>
            <a:r>
              <a:rPr lang="en-US" dirty="0" smtClean="0"/>
              <a:t>P</a:t>
            </a:r>
            <a:r>
              <a:rPr lang="en-US" dirty="0" smtClean="0"/>
              <a:t>repaid </a:t>
            </a:r>
            <a:r>
              <a:rPr lang="en-US" dirty="0" smtClean="0"/>
              <a:t>S</a:t>
            </a:r>
            <a:r>
              <a:rPr lang="en-US" dirty="0" smtClean="0"/>
              <a:t>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1607331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5500702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5500702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5500702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Benchmark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benchmark is a point of reference used to measure the performance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it-IT" dirty="0" err="1" smtClean="0"/>
              <a:t>Portable</a:t>
            </a:r>
            <a:endParaRPr lang="it-IT" dirty="0" smtClean="0"/>
          </a:p>
          <a:p>
            <a:pPr lvl="1"/>
            <a:r>
              <a:rPr lang="it-IT" dirty="0" err="1" smtClean="0"/>
              <a:t>Flexible</a:t>
            </a:r>
            <a:endParaRPr lang="it-IT" dirty="0" smtClean="0"/>
          </a:p>
          <a:p>
            <a:pPr lvl="1"/>
            <a:r>
              <a:rPr lang="it-IT" dirty="0" err="1" smtClean="0"/>
              <a:t>Detailed</a:t>
            </a:r>
            <a:r>
              <a:rPr lang="it-IT" dirty="0" smtClean="0"/>
              <a:t> </a:t>
            </a:r>
            <a:r>
              <a:rPr lang="it-IT" dirty="0" smtClean="0"/>
              <a:t>report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smtClean="0"/>
              <a:t>test</a:t>
            </a:r>
          </a:p>
          <a:p>
            <a:pPr lvl="1"/>
            <a:r>
              <a:rPr lang="it-IT" dirty="0" err="1" smtClean="0"/>
              <a:t>Visual</a:t>
            </a:r>
            <a:r>
              <a:rPr lang="it-IT" dirty="0" smtClean="0"/>
              <a:t> report</a:t>
            </a:r>
          </a:p>
          <a:p>
            <a:pPr lvl="1"/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relational</a:t>
            </a:r>
            <a:r>
              <a:rPr lang="it-IT" dirty="0" smtClean="0"/>
              <a:t> and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smtClean="0"/>
              <a:t>database</a:t>
            </a:r>
          </a:p>
          <a:p>
            <a:pPr lvl="1"/>
            <a:r>
              <a:rPr lang="it-IT" dirty="0" smtClean="0"/>
              <a:t>Easy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use</a:t>
            </a:r>
            <a:endParaRPr lang="it-IT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839</TotalTime>
  <Words>369</Words>
  <Application>Microsoft Office PowerPoint</Application>
  <PresentationFormat>Presentazione su schermo (4:3)</PresentationFormat>
  <Paragraphs>126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Modulo</vt:lpstr>
      <vt:lpstr>In-Memory Database</vt:lpstr>
      <vt:lpstr>Context</vt:lpstr>
      <vt:lpstr>Application Scenario</vt:lpstr>
      <vt:lpstr>Summary</vt:lpstr>
      <vt:lpstr>Comparison Against  Traditional DBMS</vt:lpstr>
      <vt:lpstr>Adding Durability</vt:lpstr>
      <vt:lpstr>Advantages &amp; Disadvantages</vt:lpstr>
      <vt:lpstr>Performance Analysis</vt:lpstr>
      <vt:lpstr>Benchmark</vt:lpstr>
      <vt:lpstr>Functional View</vt:lpstr>
      <vt:lpstr>Concurrent View</vt:lpstr>
      <vt:lpstr>Real Time Prepaid System Configuration</vt:lpstr>
      <vt:lpstr>Throughput</vt:lpstr>
      <vt:lpstr>Memory Usage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92</cp:revision>
  <dcterms:created xsi:type="dcterms:W3CDTF">2008-12-11T09:36:43Z</dcterms:created>
  <dcterms:modified xsi:type="dcterms:W3CDTF">2008-12-15T16:47:29Z</dcterms:modified>
</cp:coreProperties>
</file>