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333" autoAdjust="0"/>
  </p:normalViewPr>
  <p:slideViewPr>
    <p:cSldViewPr>
      <p:cViewPr varScale="1">
        <p:scale>
          <a:sx n="66" d="100"/>
          <a:sy n="66" d="100"/>
        </p:scale>
        <p:origin x="-7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755C8-B5BC-4E8F-B906-339D1A3E340F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12A3B-D3CD-4C64-AF08-DDC9323A61EB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Caching: </a:t>
            </a:r>
          </a:p>
          <a:p>
            <a:pPr lvl="1"/>
            <a:r>
              <a:rPr lang="it-IT" dirty="0" smtClean="0"/>
              <a:t>cache </a:t>
            </a:r>
            <a:r>
              <a:rPr lang="it-IT" dirty="0" err="1" smtClean="0"/>
              <a:t>synchronization</a:t>
            </a:r>
            <a:endParaRPr lang="it-IT" dirty="0" smtClean="0"/>
          </a:p>
          <a:p>
            <a:pPr lvl="1"/>
            <a:r>
              <a:rPr lang="it-IT" dirty="0" smtClean="0"/>
              <a:t>cache </a:t>
            </a:r>
            <a:r>
              <a:rPr lang="it-IT" dirty="0" err="1" smtClean="0"/>
              <a:t>lookup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Data-transfer</a:t>
            </a:r>
            <a:r>
              <a:rPr lang="it-IT" dirty="0" smtClean="0"/>
              <a:t> </a:t>
            </a:r>
            <a:r>
              <a:rPr lang="it-IT" dirty="0" err="1" smtClean="0"/>
              <a:t>overhead</a:t>
            </a:r>
            <a:r>
              <a:rPr lang="it-IT" dirty="0" smtClean="0"/>
              <a:t>: </a:t>
            </a:r>
          </a:p>
          <a:p>
            <a:pPr lvl="1"/>
            <a:r>
              <a:rPr lang="it-IT" dirty="0" smtClean="0"/>
              <a:t>file system cache </a:t>
            </a:r>
          </a:p>
          <a:p>
            <a:pPr lvl="1"/>
            <a:r>
              <a:rPr lang="it-IT" dirty="0" smtClean="0"/>
              <a:t>database API, copy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data in </a:t>
            </a:r>
            <a:r>
              <a:rPr lang="it-IT" baseline="0" dirty="0" err="1" smtClean="0"/>
              <a:t>main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memory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Transaction</a:t>
            </a:r>
            <a:r>
              <a:rPr lang="it-IT" dirty="0" smtClean="0"/>
              <a:t> processing: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          </a:t>
            </a:r>
            <a:r>
              <a:rPr lang="it-IT" dirty="0" err="1" smtClean="0"/>
              <a:t>recovery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r>
              <a:rPr lang="it-IT" dirty="0" smtClean="0"/>
              <a:t>, veloce e senza file</a:t>
            </a:r>
          </a:p>
          <a:p>
            <a:pPr lvl="1"/>
            <a:r>
              <a:rPr lang="it-IT" dirty="0" err="1" smtClean="0"/>
              <a:t>transaction</a:t>
            </a:r>
            <a:r>
              <a:rPr lang="it-IT" dirty="0" smtClean="0"/>
              <a:t> log file non serve, perché si perde l’immagine in caso di crash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logging</a:t>
            </a:r>
            <a:r>
              <a:rPr lang="it-IT" dirty="0" smtClean="0"/>
              <a:t> richiede solo 1 scrittura su hard disk, mentre i normali database scrivono anche i dati nelle “tabelle” e gli indici.</a:t>
            </a:r>
          </a:p>
          <a:p>
            <a:endParaRPr lang="it-IT" dirty="0" smtClean="0"/>
          </a:p>
          <a:p>
            <a:r>
              <a:rPr lang="it-IT" dirty="0" smtClean="0"/>
              <a:t>NVRAM</a:t>
            </a:r>
            <a:r>
              <a:rPr lang="it-IT" baseline="0" dirty="0" smtClean="0"/>
              <a:t>  fanno risparmiare anche i tempi di accesso a disk: hanno latenze minori come i </a:t>
            </a:r>
            <a:r>
              <a:rPr lang="it-IT" baseline="0" dirty="0" err="1" smtClean="0"/>
              <a:t>device</a:t>
            </a:r>
            <a:r>
              <a:rPr lang="it-IT" baseline="0" dirty="0" smtClean="0"/>
              <a:t> flash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6</a:t>
            </a:fld>
            <a:endParaRPr lang="it-I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High performance sia in</a:t>
            </a:r>
            <a:r>
              <a:rPr lang="it-IT" baseline="0" dirty="0" smtClean="0"/>
              <a:t> termini di </a:t>
            </a:r>
            <a:r>
              <a:rPr lang="it-IT" baseline="0" dirty="0" err="1" smtClean="0"/>
              <a:t>throughput</a:t>
            </a:r>
            <a:r>
              <a:rPr lang="it-IT" baseline="0" dirty="0" smtClean="0"/>
              <a:t> che di </a:t>
            </a:r>
            <a:r>
              <a:rPr lang="it-IT" baseline="0" dirty="0" err="1" smtClean="0"/>
              <a:t>latency</a:t>
            </a:r>
            <a:r>
              <a:rPr lang="it-IT" baseline="0" dirty="0" smtClean="0"/>
              <a:t>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2A3B-D3CD-4C64-AF08-DDC9323A61EB}" type="slidenum">
              <a:rPr lang="it-IT" smtClean="0"/>
              <a:pPr/>
              <a:t>7</a:t>
            </a:fld>
            <a:endParaRPr 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0" name="Rettango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2" name="Rettango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it-IT" dirty="0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ttango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FABFC92-4644-45C7-8B88-DDEEC91723C1}" type="datetimeFigureOut">
              <a:rPr lang="it-IT" smtClean="0"/>
              <a:pPr/>
              <a:t>16/12/2008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418BA3-7540-4E39-986B-BB96876993F6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1857364"/>
            <a:ext cx="9144000" cy="1214446"/>
          </a:xfrm>
        </p:spPr>
        <p:txBody>
          <a:bodyPr>
            <a:normAutofit/>
          </a:bodyPr>
          <a:lstStyle/>
          <a:p>
            <a:pPr algn="ctr"/>
            <a:r>
              <a:rPr lang="it-IT" dirty="0" smtClean="0">
                <a:solidFill>
                  <a:srgbClr val="FFC000"/>
                </a:solidFill>
              </a:rPr>
              <a:t>In-Memory Database</a:t>
            </a: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2643182"/>
            <a:ext cx="9144000" cy="1500198"/>
          </a:xfrm>
        </p:spPr>
        <p:txBody>
          <a:bodyPr>
            <a:normAutofit/>
          </a:bodyPr>
          <a:lstStyle/>
          <a:p>
            <a:pPr algn="ctr"/>
            <a:r>
              <a:rPr lang="it-IT" sz="2800" dirty="0" smtClean="0"/>
              <a:t>Competitive Landscape</a:t>
            </a:r>
          </a:p>
          <a:p>
            <a:pPr algn="ctr"/>
            <a:r>
              <a:rPr lang="it-IT" sz="2800" dirty="0" smtClean="0"/>
              <a:t>and</a:t>
            </a:r>
          </a:p>
          <a:p>
            <a:pPr algn="ctr"/>
            <a:r>
              <a:rPr lang="it-IT" sz="2800" dirty="0" smtClean="0"/>
              <a:t>Performance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pic>
        <p:nvPicPr>
          <p:cNvPr id="7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3500430" y="285728"/>
            <a:ext cx="2376089" cy="1214446"/>
          </a:xfrm>
          <a:prstGeom prst="rect">
            <a:avLst/>
          </a:prstGeom>
          <a:noFill/>
        </p:spPr>
      </p:pic>
      <p:sp>
        <p:nvSpPr>
          <p:cNvPr id="8" name="CasellaDiTesto 7"/>
          <p:cNvSpPr txBox="1"/>
          <p:nvPr/>
        </p:nvSpPr>
        <p:spPr>
          <a:xfrm>
            <a:off x="0" y="5374203"/>
            <a:ext cx="9358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Laureando:</a:t>
            </a:r>
          </a:p>
          <a:p>
            <a:pPr algn="ctr"/>
            <a:r>
              <a:rPr lang="it-IT" sz="2400" b="1" dirty="0" smtClean="0">
                <a:solidFill>
                  <a:schemeClr val="bg1"/>
                </a:solidFill>
              </a:rPr>
              <a:t>Valerio Barbagallo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0" y="5929330"/>
            <a:ext cx="3428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Relatore:</a:t>
            </a:r>
          </a:p>
          <a:p>
            <a:pPr algn="ctr"/>
            <a:r>
              <a:rPr lang="it-IT" sz="2200" b="1" dirty="0" smtClean="0">
                <a:solidFill>
                  <a:schemeClr val="bg1"/>
                </a:solidFill>
              </a:rPr>
              <a:t>Paolo Merialdo</a:t>
            </a:r>
            <a:endParaRPr lang="it-IT" sz="2200" b="1" dirty="0">
              <a:solidFill>
                <a:schemeClr val="bg1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57884" y="5905046"/>
            <a:ext cx="3286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Tutor:</a:t>
            </a:r>
          </a:p>
          <a:p>
            <a:pPr algn="ctr"/>
            <a:r>
              <a:rPr lang="it-IT" sz="2200" b="1" dirty="0" smtClean="0">
                <a:solidFill>
                  <a:schemeClr val="bg1"/>
                </a:solidFill>
              </a:rPr>
              <a:t>Michele Aiello</a:t>
            </a:r>
            <a:endParaRPr lang="it-IT" sz="2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Functional View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5649" t="9071" r="9609" b="6380"/>
          <a:stretch>
            <a:fillRect/>
          </a:stretch>
        </p:blipFill>
        <p:spPr bwMode="auto">
          <a:xfrm>
            <a:off x="6387412" y="3845486"/>
            <a:ext cx="107157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 t="7462" b="-1452"/>
          <a:stretch>
            <a:fillRect/>
          </a:stretch>
        </p:blipFill>
        <p:spPr bwMode="auto">
          <a:xfrm>
            <a:off x="1743942" y="3774048"/>
            <a:ext cx="64312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 descr="C:\Users\error0\Desktop\gear_14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43560" y="3604070"/>
            <a:ext cx="1157968" cy="1157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reccia a destra 8"/>
          <p:cNvSpPr/>
          <p:nvPr/>
        </p:nvSpPr>
        <p:spPr>
          <a:xfrm>
            <a:off x="2672636" y="4119096"/>
            <a:ext cx="1214446" cy="1286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Freccia a destra 9"/>
          <p:cNvSpPr/>
          <p:nvPr/>
        </p:nvSpPr>
        <p:spPr>
          <a:xfrm>
            <a:off x="5130104" y="4119096"/>
            <a:ext cx="1185870" cy="1286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14348" y="4535582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bench-properties.xml</a:t>
            </a:r>
            <a:endParaRPr lang="en-US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000760" y="4680792"/>
            <a:ext cx="218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benchmark.pdf</a:t>
            </a:r>
            <a:endParaRPr lang="en-US" sz="24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01660" y="2890533"/>
            <a:ext cx="652717" cy="457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98982" y="2747657"/>
            <a:ext cx="680500" cy="457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22663" y="2604781"/>
            <a:ext cx="652515" cy="457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Disco magnetico 16"/>
          <p:cNvSpPr/>
          <p:nvPr/>
        </p:nvSpPr>
        <p:spPr>
          <a:xfrm>
            <a:off x="3744206" y="5429264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Disco magnetico 17"/>
          <p:cNvSpPr/>
          <p:nvPr/>
        </p:nvSpPr>
        <p:spPr>
          <a:xfrm>
            <a:off x="4101396" y="5500702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Disco magnetico 18"/>
          <p:cNvSpPr/>
          <p:nvPr/>
        </p:nvSpPr>
        <p:spPr>
          <a:xfrm>
            <a:off x="4458586" y="5571913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Disco magnetico 19"/>
          <p:cNvSpPr/>
          <p:nvPr/>
        </p:nvSpPr>
        <p:spPr>
          <a:xfrm>
            <a:off x="4815776" y="5643578"/>
            <a:ext cx="428628" cy="428856"/>
          </a:xfrm>
          <a:prstGeom prst="flowChartMagneticDisk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643306" y="6134891"/>
            <a:ext cx="168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databases</a:t>
            </a:r>
            <a:endParaRPr lang="en-US" sz="24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3794273" y="2004898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4222901" y="2076336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/>
          <a:srcRect r="60360" b="16129"/>
          <a:stretch>
            <a:fillRect/>
          </a:stretch>
        </p:blipFill>
        <p:spPr bwMode="auto">
          <a:xfrm>
            <a:off x="4651529" y="2147774"/>
            <a:ext cx="664313" cy="78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CasellaDiTesto 28"/>
          <p:cNvSpPr txBox="1"/>
          <p:nvPr/>
        </p:nvSpPr>
        <p:spPr>
          <a:xfrm>
            <a:off x="4071934" y="145767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6447464" y="2071678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graphs</a:t>
            </a:r>
          </a:p>
        </p:txBody>
      </p:sp>
      <p:sp>
        <p:nvSpPr>
          <p:cNvPr id="34" name="Parentesi graffa aperta 33"/>
          <p:cNvSpPr/>
          <p:nvPr/>
        </p:nvSpPr>
        <p:spPr>
          <a:xfrm rot="16200000">
            <a:off x="4406347" y="2657529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Parentesi graffa aperta 34"/>
          <p:cNvSpPr/>
          <p:nvPr/>
        </p:nvSpPr>
        <p:spPr>
          <a:xfrm rot="5400000">
            <a:off x="4406347" y="4443479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Parentesi graffa aperta 35"/>
          <p:cNvSpPr/>
          <p:nvPr/>
        </p:nvSpPr>
        <p:spPr>
          <a:xfrm rot="16200000">
            <a:off x="6835239" y="2977595"/>
            <a:ext cx="322876" cy="1294314"/>
          </a:xfrm>
          <a:prstGeom prst="leftBrace">
            <a:avLst>
              <a:gd name="adj1" fmla="val 31034"/>
              <a:gd name="adj2" fmla="val 50000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7" grpId="0" animBg="1"/>
      <p:bldP spid="18" grpId="0" animBg="1"/>
      <p:bldP spid="19" grpId="0" animBg="1"/>
      <p:bldP spid="20" grpId="0" animBg="1"/>
      <p:bldP spid="23" grpId="0"/>
      <p:bldP spid="29" grpId="0"/>
      <p:bldP spid="30" grpId="0"/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Concurrent View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643050"/>
            <a:ext cx="8309965" cy="499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Real Time Prepaid System Configuration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6445" t="16875" r="27929" b="24062"/>
          <a:stretch>
            <a:fillRect/>
          </a:stretch>
        </p:blipFill>
        <p:spPr bwMode="auto">
          <a:xfrm>
            <a:off x="0" y="1571611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 l="6445" t="16875" r="46455" b="72570"/>
          <a:stretch>
            <a:fillRect/>
          </a:stretch>
        </p:blipFill>
        <p:spPr bwMode="auto">
          <a:xfrm>
            <a:off x="-1" y="1571611"/>
            <a:ext cx="9144001" cy="128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/>
          <a:srcRect l="6445" t="27539" r="43823" b="42929"/>
          <a:stretch>
            <a:fillRect/>
          </a:stretch>
        </p:blipFill>
        <p:spPr bwMode="auto">
          <a:xfrm>
            <a:off x="-1" y="2500306"/>
            <a:ext cx="9046787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/>
          <a:srcRect l="6445" t="56962" r="27929" b="24062"/>
          <a:stretch>
            <a:fillRect/>
          </a:stretch>
        </p:blipFill>
        <p:spPr bwMode="auto">
          <a:xfrm>
            <a:off x="-33" y="4500570"/>
            <a:ext cx="12701591" cy="229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Throughput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3074" name="Picture 2" descr="C:\Users\error0\Documents\universita\tesi\workspace\tesi\tex\img\result10.jpg"/>
          <p:cNvPicPr>
            <a:picLocks noChangeAspect="1" noChangeArrowheads="1"/>
          </p:cNvPicPr>
          <p:nvPr/>
        </p:nvPicPr>
        <p:blipFill>
          <a:blip r:embed="rId3"/>
          <a:srcRect t="15095" b="5390"/>
          <a:stretch>
            <a:fillRect/>
          </a:stretch>
        </p:blipFill>
        <p:spPr bwMode="auto">
          <a:xfrm>
            <a:off x="273612" y="1500174"/>
            <a:ext cx="8727544" cy="485778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Memory Usage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pic>
        <p:nvPicPr>
          <p:cNvPr id="4098" name="Picture 2" descr="C:\Users\error0\Documents\universita\tesi\workspace\tesi\tex\img\result11.jpg"/>
          <p:cNvPicPr>
            <a:picLocks noChangeAspect="1" noChangeArrowheads="1"/>
          </p:cNvPicPr>
          <p:nvPr/>
        </p:nvPicPr>
        <p:blipFill>
          <a:blip r:embed="rId3"/>
          <a:srcRect t="14643" r="-250" b="5000"/>
          <a:stretch>
            <a:fillRect/>
          </a:stretch>
        </p:blipFill>
        <p:spPr bwMode="auto">
          <a:xfrm>
            <a:off x="33020" y="1571612"/>
            <a:ext cx="9039574" cy="507209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Conclusion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contributi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introduzione</a:t>
            </a:r>
            <a:r>
              <a:rPr lang="en-US" dirty="0" smtClean="0"/>
              <a:t> </a:t>
            </a:r>
            <a:r>
              <a:rPr lang="en-US" dirty="0" err="1" smtClean="0"/>
              <a:t>agli</a:t>
            </a:r>
            <a:r>
              <a:rPr lang="en-US" dirty="0" smtClean="0"/>
              <a:t> IMDB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diversi</a:t>
            </a:r>
            <a:r>
              <a:rPr lang="en-US" dirty="0" smtClean="0"/>
              <a:t> </a:t>
            </a:r>
            <a:r>
              <a:rPr lang="en-US" dirty="0" err="1" smtClean="0"/>
              <a:t>prodotti</a:t>
            </a:r>
            <a:r>
              <a:rPr lang="en-US" dirty="0" smtClean="0"/>
              <a:t> </a:t>
            </a:r>
            <a:r>
              <a:rPr lang="en-US" dirty="0" err="1" smtClean="0"/>
              <a:t>analizzati</a:t>
            </a:r>
            <a:r>
              <a:rPr lang="en-US" dirty="0" smtClean="0"/>
              <a:t> in-depth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introduzione</a:t>
            </a:r>
            <a:r>
              <a:rPr lang="en-US" dirty="0" smtClean="0"/>
              <a:t> al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performance analysis</a:t>
            </a:r>
          </a:p>
          <a:p>
            <a:r>
              <a:rPr lang="en-US" dirty="0" smtClean="0"/>
              <a:t>- user guide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possibilità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definire</a:t>
            </a:r>
            <a:r>
              <a:rPr lang="en-US" dirty="0" smtClean="0"/>
              <a:t> </a:t>
            </a:r>
            <a:r>
              <a:rPr lang="en-US" dirty="0" err="1" smtClean="0"/>
              <a:t>grafici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future development:</a:t>
            </a:r>
          </a:p>
          <a:p>
            <a:r>
              <a:rPr lang="en-US" dirty="0" smtClean="0"/>
              <a:t>- new tests and databases</a:t>
            </a:r>
          </a:p>
          <a:p>
            <a:r>
              <a:rPr lang="en-US" dirty="0" smtClean="0"/>
              <a:t>- new reporters</a:t>
            </a:r>
          </a:p>
          <a:p>
            <a:r>
              <a:rPr lang="en-US" dirty="0" smtClean="0"/>
              <a:t>- new GUI con reporters </a:t>
            </a:r>
            <a:r>
              <a:rPr lang="en-US" dirty="0" err="1" smtClean="0"/>
              <a:t>generati</a:t>
            </a:r>
            <a:r>
              <a:rPr lang="en-US" dirty="0" smtClean="0"/>
              <a:t> a posteriori</a:t>
            </a:r>
          </a:p>
          <a:p>
            <a:r>
              <a:rPr lang="en-US" dirty="0" smtClean="0"/>
              <a:t>- new layer technology for mapping (framework in the framework)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C000"/>
                </a:solidFill>
              </a:rPr>
              <a:t>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pPr lvl="1" algn="ctr">
              <a:buNone/>
            </a:pPr>
            <a:endParaRPr lang="it-IT" dirty="0" smtClean="0"/>
          </a:p>
          <a:p>
            <a:pPr lvl="1" algn="ctr">
              <a:buNone/>
            </a:pPr>
            <a:endParaRPr lang="it-IT" dirty="0" smtClean="0"/>
          </a:p>
          <a:p>
            <a:pPr lvl="1" algn="ctr">
              <a:buNone/>
            </a:pPr>
            <a:r>
              <a:rPr lang="en-US" sz="4800" dirty="0" smtClean="0"/>
              <a:t>Thanks </a:t>
            </a:r>
          </a:p>
          <a:p>
            <a:pPr lvl="1" algn="ctr">
              <a:buNone/>
            </a:pPr>
            <a:r>
              <a:rPr lang="en-US" sz="4800" dirty="0" smtClean="0"/>
              <a:t>for your attention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714488"/>
            <a:ext cx="1505505" cy="1428760"/>
          </a:xfrm>
          <a:prstGeom prst="rect">
            <a:avLst/>
          </a:prstGeom>
          <a:noFill/>
        </p:spPr>
      </p:pic>
      <p:sp>
        <p:nvSpPr>
          <p:cNvPr id="14" name="Figura a mano libera 13"/>
          <p:cNvSpPr/>
          <p:nvPr/>
        </p:nvSpPr>
        <p:spPr>
          <a:xfrm>
            <a:off x="6327819" y="2704563"/>
            <a:ext cx="2824767" cy="2562896"/>
          </a:xfrm>
          <a:custGeom>
            <a:avLst/>
            <a:gdLst>
              <a:gd name="connsiteX0" fmla="*/ 2069206 w 2824767"/>
              <a:gd name="connsiteY0" fmla="*/ 0 h 2562896"/>
              <a:gd name="connsiteX1" fmla="*/ 2519967 w 2824767"/>
              <a:gd name="connsiteY1" fmla="*/ 579550 h 2562896"/>
              <a:gd name="connsiteX2" fmla="*/ 240406 w 2824767"/>
              <a:gd name="connsiteY2" fmla="*/ 1275009 h 2562896"/>
              <a:gd name="connsiteX3" fmla="*/ 1077533 w 2824767"/>
              <a:gd name="connsiteY3" fmla="*/ 2562896 h 256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4767" h="2562896">
                <a:moveTo>
                  <a:pt x="2069206" y="0"/>
                </a:moveTo>
                <a:cubicBezTo>
                  <a:pt x="2446986" y="183524"/>
                  <a:pt x="2824767" y="367049"/>
                  <a:pt x="2519967" y="579550"/>
                </a:cubicBezTo>
                <a:cubicBezTo>
                  <a:pt x="2215167" y="792051"/>
                  <a:pt x="480812" y="944451"/>
                  <a:pt x="240406" y="1275009"/>
                </a:cubicBezTo>
                <a:cubicBezTo>
                  <a:pt x="0" y="1605567"/>
                  <a:pt x="953037" y="2442693"/>
                  <a:pt x="1077533" y="25628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Context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6543692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database</a:t>
            </a:r>
            <a:r>
              <a:rPr lang="en-US" dirty="0" smtClean="0"/>
              <a:t> is a structured collection of data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database management system</a:t>
            </a:r>
            <a:r>
              <a:rPr lang="en-US" dirty="0" smtClean="0"/>
              <a:t> (</a:t>
            </a:r>
            <a:r>
              <a:rPr lang="en-US" b="1" dirty="0" smtClean="0"/>
              <a:t>DBMS</a:t>
            </a:r>
            <a:r>
              <a:rPr lang="en-US" dirty="0" smtClean="0"/>
              <a:t>) is computer software that manages databases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in-memory database</a:t>
            </a:r>
            <a:r>
              <a:rPr lang="en-US" dirty="0" smtClean="0"/>
              <a:t> (</a:t>
            </a:r>
            <a:r>
              <a:rPr lang="en-US" b="1" dirty="0" smtClean="0"/>
              <a:t>IMDB</a:t>
            </a:r>
            <a:r>
              <a:rPr lang="en-US" dirty="0" smtClean="0"/>
              <a:t>) is a database management system that primarily relies on main memory</a:t>
            </a:r>
            <a:endParaRPr lang="it-IT" dirty="0"/>
          </a:p>
        </p:txBody>
      </p:sp>
      <p:sp>
        <p:nvSpPr>
          <p:cNvPr id="12" name="Elaborazione predefinita 11"/>
          <p:cNvSpPr/>
          <p:nvPr/>
        </p:nvSpPr>
        <p:spPr>
          <a:xfrm>
            <a:off x="6786578" y="4286256"/>
            <a:ext cx="2071702" cy="214314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7" name="Picture 3" descr="C:\Users\error0\Documents\universita\tesi\presentazioni\img\databas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4714884"/>
            <a:ext cx="1357322" cy="1488148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7072330" y="392906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DBMS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072330" y="428625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Database</a:t>
            </a:r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Application Scenario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Real time applications with no durability needs (e.g.: router)</a:t>
            </a:r>
          </a:p>
          <a:p>
            <a:endParaRPr lang="en-US" dirty="0" smtClean="0"/>
          </a:p>
          <a:p>
            <a:r>
              <a:rPr lang="en-US" dirty="0" smtClean="0"/>
              <a:t>Real time applications with durability needs which require high throughput and </a:t>
            </a:r>
            <a:r>
              <a:rPr lang="en-US" b="1" dirty="0" smtClean="0"/>
              <a:t>low latency</a:t>
            </a:r>
          </a:p>
          <a:p>
            <a:endParaRPr lang="en-US" dirty="0" smtClean="0"/>
          </a:p>
          <a:p>
            <a:r>
              <a:rPr lang="en-US" dirty="0" smtClean="0"/>
              <a:t>Traditional applications during the testing phase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Summary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Comparison Against Traditional DBMS</a:t>
            </a:r>
          </a:p>
          <a:p>
            <a:r>
              <a:rPr lang="en-US" dirty="0" smtClean="0"/>
              <a:t>Adding Durability</a:t>
            </a:r>
          </a:p>
          <a:p>
            <a:r>
              <a:rPr lang="en-US" dirty="0" smtClean="0"/>
              <a:t>Advantages &amp; Disadvantages</a:t>
            </a:r>
          </a:p>
          <a:p>
            <a:r>
              <a:rPr lang="en-US" dirty="0" smtClean="0"/>
              <a:t>Databases’ Performance Analysis</a:t>
            </a:r>
          </a:p>
          <a:p>
            <a:r>
              <a:rPr lang="en-US" dirty="0" smtClean="0"/>
              <a:t>Benchmark Requirements</a:t>
            </a:r>
          </a:p>
          <a:p>
            <a:r>
              <a:rPr lang="en-US" dirty="0" smtClean="0"/>
              <a:t>Functional View</a:t>
            </a:r>
          </a:p>
          <a:p>
            <a:r>
              <a:rPr lang="en-US" dirty="0" smtClean="0"/>
              <a:t>Development View</a:t>
            </a:r>
          </a:p>
          <a:p>
            <a:r>
              <a:rPr lang="en-US" dirty="0" smtClean="0"/>
              <a:t>Real Time Prepaid System Configuration</a:t>
            </a:r>
          </a:p>
          <a:p>
            <a:r>
              <a:rPr lang="en-US" dirty="0" smtClean="0"/>
              <a:t>Results’ Analysis</a:t>
            </a:r>
          </a:p>
          <a:p>
            <a:r>
              <a:rPr lang="en-US" dirty="0" smtClean="0"/>
              <a:t>Conclusion: Contributions</a:t>
            </a:r>
          </a:p>
          <a:p>
            <a:r>
              <a:rPr lang="en-US" dirty="0" smtClean="0"/>
              <a:t>Conclusion: Future Development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Comparison Against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Traditional DBMS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214282" y="1857364"/>
            <a:ext cx="4357718" cy="432912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Caching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Data-transfer overhead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Transaction processing </a:t>
            </a:r>
          </a:p>
        </p:txBody>
      </p:sp>
      <p:sp>
        <p:nvSpPr>
          <p:cNvPr id="5" name="Rettangolo 4"/>
          <p:cNvSpPr/>
          <p:nvPr/>
        </p:nvSpPr>
        <p:spPr>
          <a:xfrm>
            <a:off x="4643438" y="1785926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Application</a:t>
            </a:r>
            <a:endParaRPr lang="en-US" sz="2200" b="1" dirty="0"/>
          </a:p>
        </p:txBody>
      </p:sp>
      <p:sp>
        <p:nvSpPr>
          <p:cNvPr id="7" name="Rettangolo 6"/>
          <p:cNvSpPr/>
          <p:nvPr/>
        </p:nvSpPr>
        <p:spPr>
          <a:xfrm>
            <a:off x="4643438" y="4357694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File System</a:t>
            </a:r>
            <a:endParaRPr lang="it-IT" sz="2200" b="1" dirty="0"/>
          </a:p>
        </p:txBody>
      </p:sp>
      <p:sp>
        <p:nvSpPr>
          <p:cNvPr id="8" name="Rettangolo 7"/>
          <p:cNvSpPr/>
          <p:nvPr/>
        </p:nvSpPr>
        <p:spPr>
          <a:xfrm>
            <a:off x="4643438" y="3071810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Database Runtime</a:t>
            </a:r>
            <a:endParaRPr lang="en-US" sz="2200" b="1" dirty="0"/>
          </a:p>
        </p:txBody>
      </p:sp>
      <p:sp>
        <p:nvSpPr>
          <p:cNvPr id="9" name="Rettangolo 8"/>
          <p:cNvSpPr/>
          <p:nvPr/>
        </p:nvSpPr>
        <p:spPr>
          <a:xfrm>
            <a:off x="7143768" y="3071810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Database Cache</a:t>
            </a:r>
            <a:endParaRPr lang="it-IT" sz="2200" b="1" dirty="0"/>
          </a:p>
        </p:txBody>
      </p:sp>
      <p:sp>
        <p:nvSpPr>
          <p:cNvPr id="10" name="Rettangolo 9"/>
          <p:cNvSpPr/>
          <p:nvPr/>
        </p:nvSpPr>
        <p:spPr>
          <a:xfrm>
            <a:off x="7143768" y="4357694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 smtClean="0"/>
              <a:t>File System Cache</a:t>
            </a:r>
            <a:endParaRPr lang="it-IT" sz="2200" b="1" dirty="0"/>
          </a:p>
        </p:txBody>
      </p:sp>
      <p:sp>
        <p:nvSpPr>
          <p:cNvPr id="11" name="Rettangolo 10"/>
          <p:cNvSpPr/>
          <p:nvPr/>
        </p:nvSpPr>
        <p:spPr>
          <a:xfrm>
            <a:off x="4643438" y="5715016"/>
            <a:ext cx="1785950" cy="8572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Hard Disk</a:t>
            </a:r>
            <a:endParaRPr lang="en-US" sz="2200" b="1" dirty="0"/>
          </a:p>
        </p:txBody>
      </p:sp>
      <p:cxnSp>
        <p:nvCxnSpPr>
          <p:cNvPr id="15" name="Connettore 2 14"/>
          <p:cNvCxnSpPr>
            <a:stCxn id="5" idx="2"/>
            <a:endCxn id="8" idx="0"/>
          </p:cNvCxnSpPr>
          <p:nvPr/>
        </p:nvCxnSpPr>
        <p:spPr>
          <a:xfrm rot="5400000">
            <a:off x="5322099" y="2857496"/>
            <a:ext cx="428628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9" idx="1"/>
            <a:endCxn id="8" idx="3"/>
          </p:cNvCxnSpPr>
          <p:nvPr/>
        </p:nvCxnSpPr>
        <p:spPr>
          <a:xfrm rot="10800000">
            <a:off x="6429388" y="3500438"/>
            <a:ext cx="714380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8" idx="2"/>
            <a:endCxn id="7" idx="0"/>
          </p:cNvCxnSpPr>
          <p:nvPr/>
        </p:nvCxnSpPr>
        <p:spPr>
          <a:xfrm rot="5400000">
            <a:off x="5322099" y="4143380"/>
            <a:ext cx="428628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7" idx="3"/>
            <a:endCxn id="10" idx="1"/>
          </p:cNvCxnSpPr>
          <p:nvPr/>
        </p:nvCxnSpPr>
        <p:spPr>
          <a:xfrm>
            <a:off x="6429388" y="4786322"/>
            <a:ext cx="714380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1" idx="0"/>
            <a:endCxn id="7" idx="2"/>
          </p:cNvCxnSpPr>
          <p:nvPr/>
        </p:nvCxnSpPr>
        <p:spPr>
          <a:xfrm rot="5400000" flipH="1" flipV="1">
            <a:off x="5286380" y="5464983"/>
            <a:ext cx="500066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r 28"/>
          <p:cNvSpPr/>
          <p:nvPr/>
        </p:nvSpPr>
        <p:spPr>
          <a:xfrm>
            <a:off x="4643438" y="4357694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er 30"/>
          <p:cNvSpPr/>
          <p:nvPr/>
        </p:nvSpPr>
        <p:spPr>
          <a:xfrm>
            <a:off x="4643438" y="5715016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Per 31"/>
          <p:cNvSpPr/>
          <p:nvPr/>
        </p:nvSpPr>
        <p:spPr>
          <a:xfrm>
            <a:off x="7143768" y="4357694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er 32"/>
          <p:cNvSpPr/>
          <p:nvPr/>
        </p:nvSpPr>
        <p:spPr>
          <a:xfrm>
            <a:off x="7143768" y="3071810"/>
            <a:ext cx="1785950" cy="857256"/>
          </a:xfrm>
          <a:prstGeom prst="mathMultiply">
            <a:avLst>
              <a:gd name="adj1" fmla="val 875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Adding Durability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On-line backup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High availability implementation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Non Volatile RAM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Transaction logging</a:t>
            </a:r>
            <a:endParaRPr lang="en-US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273905" y="5467665"/>
            <a:ext cx="251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Performance</a:t>
            </a:r>
            <a:endParaRPr lang="en-US" sz="2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73180" y="5429264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Durability</a:t>
            </a:r>
            <a:endParaRPr lang="en-US" sz="2400" dirty="0"/>
          </a:p>
        </p:txBody>
      </p:sp>
      <p:cxnSp>
        <p:nvCxnSpPr>
          <p:cNvPr id="16" name="Connettore 2 15"/>
          <p:cNvCxnSpPr/>
          <p:nvPr/>
        </p:nvCxnSpPr>
        <p:spPr>
          <a:xfrm>
            <a:off x="857224" y="6072206"/>
            <a:ext cx="7143800" cy="1588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4282" y="0"/>
            <a:ext cx="6572296" cy="146701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</a:rPr>
              <a:t>Advantages &amp; Disadvantages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4043362" cy="46542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Advantages: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Lightweight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Robustness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High performance</a:t>
            </a:r>
          </a:p>
          <a:p>
            <a:endParaRPr lang="en-US" dirty="0" smtClean="0"/>
          </a:p>
        </p:txBody>
      </p:sp>
      <p:sp>
        <p:nvSpPr>
          <p:cNvPr id="5" name="Segnaposto contenuto 5"/>
          <p:cNvSpPr txBox="1">
            <a:spLocks/>
          </p:cNvSpPr>
          <p:nvPr/>
        </p:nvSpPr>
        <p:spPr>
          <a:xfrm>
            <a:off x="4429124" y="1785926"/>
            <a:ext cx="4714876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Disadvantages: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Huge amount of RAM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Durability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Slow startup</a:t>
            </a:r>
          </a:p>
          <a:p>
            <a:pPr marL="73152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Slow snapshot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625794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Databases’ Performance Analysis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Databases are only slower or faster given a specific set of criteria in a given benchmark</a:t>
            </a:r>
          </a:p>
          <a:p>
            <a:pPr lvl="1"/>
            <a:r>
              <a:rPr lang="en-US" dirty="0" smtClean="0"/>
              <a:t>Execution platform</a:t>
            </a:r>
          </a:p>
          <a:p>
            <a:pPr lvl="1"/>
            <a:r>
              <a:rPr lang="en-US" dirty="0" smtClean="0"/>
              <a:t>Test scenario</a:t>
            </a:r>
          </a:p>
          <a:p>
            <a:pPr lvl="1"/>
            <a:r>
              <a:rPr lang="en-US" dirty="0" smtClean="0"/>
              <a:t>Test implementation</a:t>
            </a:r>
          </a:p>
          <a:p>
            <a:endParaRPr lang="en-US" dirty="0" smtClean="0"/>
          </a:p>
          <a:p>
            <a:r>
              <a:rPr lang="en-US" dirty="0" smtClean="0"/>
              <a:t>Load test case: Real Time Prepaid System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it-IT" dirty="0" smtClean="0"/>
              <a:t> </a:t>
            </a:r>
          </a:p>
          <a:p>
            <a:pPr>
              <a:buNone/>
            </a:pPr>
            <a:r>
              <a:rPr lang="it-IT" dirty="0" smtClean="0"/>
              <a:t> </a:t>
            </a:r>
            <a:endParaRPr lang="en-US" dirty="0" smtClean="0"/>
          </a:p>
        </p:txBody>
      </p:sp>
      <p:sp>
        <p:nvSpPr>
          <p:cNvPr id="16" name="Parentesi graffa chiusa 15"/>
          <p:cNvSpPr/>
          <p:nvPr/>
        </p:nvSpPr>
        <p:spPr>
          <a:xfrm rot="16200000">
            <a:off x="3893339" y="1607331"/>
            <a:ext cx="857256" cy="6786610"/>
          </a:xfrm>
          <a:prstGeom prst="rightBrace">
            <a:avLst>
              <a:gd name="adj1" fmla="val 90554"/>
              <a:gd name="adj2" fmla="val 498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Elaborazione predefinita 16"/>
          <p:cNvSpPr/>
          <p:nvPr/>
        </p:nvSpPr>
        <p:spPr>
          <a:xfrm>
            <a:off x="428596" y="5500702"/>
            <a:ext cx="178595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Balance</a:t>
            </a:r>
            <a:r>
              <a:rPr lang="it-IT" sz="2200" dirty="0" smtClean="0"/>
              <a:t> </a:t>
            </a:r>
            <a:r>
              <a:rPr lang="en-US" sz="2200" dirty="0" smtClean="0"/>
              <a:t>check</a:t>
            </a:r>
            <a:endParaRPr lang="en-US" sz="2200" dirty="0"/>
          </a:p>
        </p:txBody>
      </p:sp>
      <p:sp>
        <p:nvSpPr>
          <p:cNvPr id="18" name="Elaborazione predefinita 17"/>
          <p:cNvSpPr/>
          <p:nvPr/>
        </p:nvSpPr>
        <p:spPr>
          <a:xfrm>
            <a:off x="2571736" y="5500702"/>
            <a:ext cx="3571900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Service authorization and management</a:t>
            </a:r>
            <a:endParaRPr lang="en-US" sz="2200" dirty="0"/>
          </a:p>
        </p:txBody>
      </p:sp>
      <p:sp>
        <p:nvSpPr>
          <p:cNvPr id="19" name="Elaborazione predefinita 18"/>
          <p:cNvSpPr/>
          <p:nvPr/>
        </p:nvSpPr>
        <p:spPr>
          <a:xfrm>
            <a:off x="6500826" y="5500702"/>
            <a:ext cx="2357454" cy="78581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Accounts management</a:t>
            </a:r>
            <a:endParaRPr lang="en-US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5720" y="155448"/>
            <a:ext cx="6500858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Benchmark Requirements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4" descr="C:\Users\error0\Desktop\logoRoma3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6858016" y="153964"/>
            <a:ext cx="2214578" cy="1131896"/>
          </a:xfrm>
          <a:prstGeom prst="rect">
            <a:avLst/>
          </a:prstGeom>
          <a:noFill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775191"/>
            <a:ext cx="804389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A benchmark is a point of reference used to measure the performance</a:t>
            </a:r>
          </a:p>
          <a:p>
            <a:endParaRPr lang="en-US" smtClean="0"/>
          </a:p>
          <a:p>
            <a:r>
              <a:rPr lang="en-US" smtClean="0"/>
              <a:t>Requirements:</a:t>
            </a:r>
          </a:p>
          <a:p>
            <a:pPr lvl="1"/>
            <a:r>
              <a:rPr lang="en-US" smtClean="0"/>
              <a:t>Portable</a:t>
            </a:r>
          </a:p>
          <a:p>
            <a:pPr lvl="1"/>
            <a:r>
              <a:rPr lang="en-US" smtClean="0"/>
              <a:t>Flexible</a:t>
            </a:r>
          </a:p>
          <a:p>
            <a:pPr lvl="1"/>
            <a:r>
              <a:rPr lang="en-US" smtClean="0"/>
              <a:t>Detailed report for each test</a:t>
            </a:r>
          </a:p>
          <a:p>
            <a:pPr lvl="1"/>
            <a:r>
              <a:rPr lang="en-US" smtClean="0"/>
              <a:t>Visual report</a:t>
            </a:r>
          </a:p>
          <a:p>
            <a:pPr lvl="1"/>
            <a:r>
              <a:rPr lang="en-US" smtClean="0"/>
              <a:t>For both relational and object database</a:t>
            </a:r>
          </a:p>
          <a:p>
            <a:pPr lvl="1"/>
            <a:r>
              <a:rPr lang="en-US" smtClean="0"/>
              <a:t>Easy to use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o">
  <a:themeElements>
    <a:clrScheme name="Mo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915</TotalTime>
  <Words>444</Words>
  <Application>Microsoft Office PowerPoint</Application>
  <PresentationFormat>Presentazione su schermo (4:3)</PresentationFormat>
  <Paragraphs>137</Paragraphs>
  <Slides>16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Modulo</vt:lpstr>
      <vt:lpstr>In-Memory Database</vt:lpstr>
      <vt:lpstr>Context</vt:lpstr>
      <vt:lpstr>Application Scenario</vt:lpstr>
      <vt:lpstr>Summary</vt:lpstr>
      <vt:lpstr>Comparison Against  Traditional DBMS</vt:lpstr>
      <vt:lpstr>Adding Durability</vt:lpstr>
      <vt:lpstr>Advantages &amp; Disadvantages</vt:lpstr>
      <vt:lpstr>Databases’ Performance Analysis</vt:lpstr>
      <vt:lpstr>Benchmark Requirements</vt:lpstr>
      <vt:lpstr>Functional View</vt:lpstr>
      <vt:lpstr>Concurrent View</vt:lpstr>
      <vt:lpstr>Real Time Prepaid System Configuration</vt:lpstr>
      <vt:lpstr>Throughput</vt:lpstr>
      <vt:lpstr>Memory Usage</vt:lpstr>
      <vt:lpstr>Conclusion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In-Memory Database</dc:title>
  <dc:creator>error0</dc:creator>
  <cp:lastModifiedBy>error0</cp:lastModifiedBy>
  <cp:revision>104</cp:revision>
  <dcterms:created xsi:type="dcterms:W3CDTF">2008-12-11T09:36:43Z</dcterms:created>
  <dcterms:modified xsi:type="dcterms:W3CDTF">2008-12-16T10:38:26Z</dcterms:modified>
</cp:coreProperties>
</file>