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0" r:id="rId4"/>
    <p:sldId id="258" r:id="rId5"/>
    <p:sldId id="279" r:id="rId6"/>
    <p:sldId id="259" r:id="rId7"/>
    <p:sldId id="262" r:id="rId8"/>
    <p:sldId id="261" r:id="rId9"/>
    <p:sldId id="263" r:id="rId10"/>
    <p:sldId id="264" r:id="rId11"/>
    <p:sldId id="265" r:id="rId12"/>
    <p:sldId id="274" r:id="rId13"/>
    <p:sldId id="275" r:id="rId14"/>
    <p:sldId id="278" r:id="rId15"/>
    <p:sldId id="269" r:id="rId16"/>
    <p:sldId id="270" r:id="rId17"/>
    <p:sldId id="271" r:id="rId18"/>
    <p:sldId id="280" r:id="rId19"/>
    <p:sldId id="276" r:id="rId20"/>
    <p:sldId id="272" r:id="rId21"/>
    <p:sldId id="268" r:id="rId22"/>
    <p:sldId id="266" r:id="rId23"/>
    <p:sldId id="273" r:id="rId2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1743" autoAdjust="0"/>
    <p:restoredTop sz="78167" autoAdjust="0"/>
  </p:normalViewPr>
  <p:slideViewPr>
    <p:cSldViewPr>
      <p:cViewPr>
        <p:scale>
          <a:sx n="66" d="100"/>
          <a:sy n="66" d="100"/>
        </p:scale>
        <p:origin x="-1002"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755C8-B5BC-4E8F-B906-339D1A3E340F}" type="datetimeFigureOut">
              <a:rPr lang="it-IT" smtClean="0"/>
              <a:pPr/>
              <a:t>19/12/2008</a:t>
            </a:fld>
            <a:endParaRPr lang="it-IT" dirty="0"/>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12A3B-D3CD-4C64-AF08-DDC9323A61EB}" type="slidenum">
              <a:rPr lang="it-IT" smtClean="0"/>
              <a:pPr/>
              <a:t>‹N›</a:t>
            </a:fld>
            <a:endParaRPr lang="it-IT"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Sono Valerio Barbagallo.</a:t>
            </a:r>
          </a:p>
          <a:p>
            <a:endParaRPr lang="it-IT" b="1" dirty="0" smtClean="0"/>
          </a:p>
          <a:p>
            <a:r>
              <a:rPr lang="it-IT" b="1" dirty="0" smtClean="0"/>
              <a:t>Il lavoro da me svolto riguarda gli IMDB,</a:t>
            </a:r>
            <a:r>
              <a:rPr lang="it-IT" b="1" baseline="0" dirty="0" smtClean="0"/>
              <a:t> in particolare è stata fatta una panoramica sugli IMDB e dei competitor sul mercato e uno studio di performance.</a:t>
            </a:r>
          </a:p>
          <a:p>
            <a:endParaRPr lang="it-IT" b="1" baseline="0" dirty="0" smtClean="0"/>
          </a:p>
          <a:p>
            <a:r>
              <a:rPr lang="it-IT" b="1" baseline="0" dirty="0" smtClean="0"/>
              <a:t>Il mio relatore è Paolo Merialdo, mentre il mio correlatore è Michele Aiello.</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a:t>
            </a:fld>
            <a:endParaRPr lang="it-I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Un altro dei criteri che influiscono sulle</a:t>
            </a:r>
            <a:r>
              <a:rPr lang="it-IT" b="1" baseline="0" dirty="0" smtClean="0"/>
              <a:t> performance dei DB è anche l’implementazione dei vari test. </a:t>
            </a:r>
          </a:p>
          <a:p>
            <a:endParaRPr lang="it-IT" b="1" baseline="0" dirty="0" smtClean="0"/>
          </a:p>
          <a:p>
            <a:r>
              <a:rPr lang="it-IT" b="1" baseline="0" dirty="0" smtClean="0"/>
              <a:t>Abbiamo così sviluppato un’applicazione di benchmark per l’esecuzione della suite di test.</a:t>
            </a:r>
          </a:p>
          <a:p>
            <a:endParaRPr lang="it-IT" b="1" baseline="0" dirty="0" smtClean="0"/>
          </a:p>
          <a:p>
            <a:r>
              <a:rPr lang="it-IT" b="1" baseline="0" dirty="0" smtClean="0"/>
              <a:t>Ma che cos’è un benchmark? </a:t>
            </a:r>
          </a:p>
          <a:p>
            <a:endParaRPr lang="it-IT" b="1" baseline="0" dirty="0" smtClean="0"/>
          </a:p>
          <a:p>
            <a:r>
              <a:rPr lang="it-IT" b="1" baseline="0" dirty="0" err="1" smtClean="0"/>
              <a:t>Portable</a:t>
            </a:r>
            <a:r>
              <a:rPr lang="it-IT" b="1" baseline="0" dirty="0" smtClean="0"/>
              <a:t> oltretutto risolve il problema della piattaforma di esecuzione, perché mentre per gli DBMS server tale requisito non è richiesto, lo è invece per gli IMDB che sono per la maggior parte </a:t>
            </a:r>
            <a:r>
              <a:rPr lang="it-IT" b="1" baseline="0" dirty="0" err="1" smtClean="0"/>
              <a:t>embedded</a:t>
            </a:r>
            <a:r>
              <a:rPr lang="it-IT" b="1" baseline="0" dirty="0" smtClean="0"/>
              <a:t> nell’applicazione.</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10</a:t>
            </a:fld>
            <a:endParaRPr lang="it-IT"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Abbiamo quindi progettato e sviluppato</a:t>
            </a:r>
            <a:r>
              <a:rPr lang="it-IT" b="1" baseline="0" dirty="0" smtClean="0"/>
              <a:t> un’applicazione per l’esecuzione del benchmark.</a:t>
            </a:r>
          </a:p>
          <a:p>
            <a:endParaRPr lang="it-IT" b="1" baseline="0" dirty="0" smtClean="0"/>
          </a:p>
          <a:p>
            <a:r>
              <a:rPr lang="it-IT" b="1" baseline="0" dirty="0" smtClean="0"/>
              <a:t>Ne raffiguriamo ora una vista funzionale.</a:t>
            </a:r>
          </a:p>
          <a:p>
            <a:endParaRPr lang="it-IT" b="1" baseline="0" dirty="0" smtClean="0"/>
          </a:p>
          <a:p>
            <a:r>
              <a:rPr lang="it-IT" b="1" baseline="0" dirty="0" smtClean="0"/>
              <a:t>Tale applicazione si pone come un </a:t>
            </a:r>
            <a:r>
              <a:rPr lang="it-IT" b="1" baseline="0" dirty="0" err="1" smtClean="0"/>
              <a:t>framework</a:t>
            </a:r>
            <a:r>
              <a:rPr lang="it-IT" b="1" baseline="0" dirty="0" smtClean="0"/>
              <a:t> che può essere esteso con nuovi test e database, in modo tale da garantire la flessibilità.</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11</a:t>
            </a:fld>
            <a:endParaRPr lang="it-IT"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Per chiarire ulteriormente la struttura dell’applicazione descriviamo alcuni degli elementi principali che la compongono.</a:t>
            </a:r>
            <a:r>
              <a:rPr lang="it-IT" b="1" baseline="0" dirty="0" smtClean="0"/>
              <a:t> Concetti che sono necessari anche per un consapevole utilizzo dell’applicazione.</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12</a:t>
            </a:fld>
            <a:endParaRPr lang="it-IT"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Illustriamo</a:t>
            </a:r>
            <a:r>
              <a:rPr lang="it-IT" b="1" baseline="0" dirty="0" smtClean="0"/>
              <a:t> ora lo scenario d’uso principale utilizzato per l’analisi delle performance, di cui successivamente vedremo brevi risultati.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13</a:t>
            </a:fld>
            <a:endParaRPr lang="it-IT"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Vediamo</a:t>
            </a:r>
            <a:r>
              <a:rPr lang="it-IT" b="1" baseline="0" dirty="0" smtClean="0"/>
              <a:t> come uno dei DB abbia un comportamento altalenate, e sebbene il valore medio corrisponda a quello imposto, ossia 10 </a:t>
            </a:r>
            <a:r>
              <a:rPr lang="it-IT" b="1" baseline="0" dirty="0" err="1" smtClean="0"/>
              <a:t>tps</a:t>
            </a:r>
            <a:r>
              <a:rPr lang="it-IT" b="1" baseline="0" dirty="0" smtClean="0"/>
              <a:t>, per sistemi </a:t>
            </a:r>
            <a:r>
              <a:rPr lang="it-IT" b="1" baseline="0" dirty="0" err="1" smtClean="0"/>
              <a:t>real</a:t>
            </a:r>
            <a:r>
              <a:rPr lang="it-IT" b="1" baseline="0" dirty="0" smtClean="0"/>
              <a:t> </a:t>
            </a:r>
            <a:r>
              <a:rPr lang="it-IT" b="1" baseline="0" dirty="0" err="1" smtClean="0"/>
              <a:t>time</a:t>
            </a:r>
            <a:r>
              <a:rPr lang="it-IT" b="1" baseline="0" dirty="0" smtClean="0"/>
              <a:t> tale comportamento non è assolutamente adatto.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14</a:t>
            </a:fld>
            <a:endParaRPr lang="it-I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invece è il task principale con 2000 transazioni</a:t>
            </a:r>
            <a:r>
              <a:rPr lang="it-IT" b="1" baseline="0" dirty="0" smtClean="0"/>
              <a:t> al secondo. In questo altro caso invece uno dei DB non riesce ad arrivare a quanto richieste, e verrà quindi escluso dalla scelta dei candidati.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15</a:t>
            </a:fld>
            <a:endParaRPr lang="it-IT"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grafico invece mostra la dimensione del</a:t>
            </a:r>
            <a:r>
              <a:rPr lang="it-IT" b="1" baseline="0" dirty="0" smtClean="0"/>
              <a:t> o dei file utilizzati dal database durante il test. </a:t>
            </a:r>
          </a:p>
          <a:p>
            <a:endParaRPr lang="it-IT" b="1" baseline="0" dirty="0" smtClean="0"/>
          </a:p>
          <a:p>
            <a:r>
              <a:rPr lang="it-IT" b="1" baseline="0" dirty="0" smtClean="0"/>
              <a:t>In particolare è interessante notare il valore iniziale, ricordando che in questo test ci sono più di 15 milioni di oggetti inizializzati, ma in particolare notiamo la disparità di utilizzo della memoria su disco.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16</a:t>
            </a:fld>
            <a:endParaRPr lang="it-IT"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Giungiamo</a:t>
            </a:r>
            <a:r>
              <a:rPr lang="it-IT" b="1" baseline="0" dirty="0" smtClean="0"/>
              <a:t> quindi alle conclusioni.</a:t>
            </a:r>
          </a:p>
          <a:p>
            <a:endParaRPr lang="it-IT" b="1" baseline="0" dirty="0" smtClean="0"/>
          </a:p>
          <a:p>
            <a:r>
              <a:rPr lang="it-IT" b="1" baseline="0" dirty="0" smtClean="0"/>
              <a:t>I seguenti sono i contributi apportati da questo lavoro:</a:t>
            </a:r>
          </a:p>
          <a:p>
            <a:pPr>
              <a:buFontTx/>
              <a:buChar char="-"/>
            </a:pPr>
            <a:r>
              <a:rPr lang="it-IT" b="1" baseline="0" dirty="0" smtClean="0"/>
              <a:t>Abbiamo fatto un’analisi approfondita di vari IMDB</a:t>
            </a:r>
          </a:p>
          <a:p>
            <a:pPr>
              <a:buFontTx/>
              <a:buChar char="-"/>
            </a:pPr>
            <a:r>
              <a:rPr lang="it-IT" b="1" baseline="0" dirty="0" smtClean="0"/>
              <a:t>Affrontando poi il problema dell’analisi delle performance</a:t>
            </a:r>
          </a:p>
          <a:p>
            <a:pPr>
              <a:buFontTx/>
              <a:buChar char="-"/>
            </a:pPr>
            <a:r>
              <a:rPr lang="it-IT" b="1" dirty="0" smtClean="0"/>
              <a:t>E sviluppato quindi un’applicazione di benchmark</a:t>
            </a:r>
          </a:p>
          <a:p>
            <a:pPr>
              <a:buFontTx/>
              <a:buChar char="-"/>
            </a:pPr>
            <a:r>
              <a:rPr lang="it-IT" b="1" dirty="0" smtClean="0"/>
              <a:t>Infine analizzando sperimentando</a:t>
            </a:r>
            <a:r>
              <a:rPr lang="it-IT" b="1" baseline="0" dirty="0" smtClean="0"/>
              <a:t> alcuni di questi IMDB e analizzandone quindi i risultati.</a:t>
            </a:r>
            <a:endParaRPr lang="it-IT" b="1" dirty="0" smtClean="0"/>
          </a:p>
          <a:p>
            <a:endParaRPr lang="it-IT" dirty="0" smtClean="0"/>
          </a:p>
          <a:p>
            <a:endParaRPr lang="it-IT" dirty="0" smtClean="0"/>
          </a:p>
          <a:p>
            <a:r>
              <a:rPr lang="it-IT" dirty="0" err="1" smtClean="0"/>
              <a:t>new</a:t>
            </a:r>
            <a:r>
              <a:rPr lang="it-IT" baseline="0" dirty="0" smtClean="0"/>
              <a:t> </a:t>
            </a:r>
            <a:r>
              <a:rPr lang="it-IT" baseline="0" dirty="0" err="1" smtClean="0"/>
              <a:t>mapping</a:t>
            </a:r>
            <a:r>
              <a:rPr lang="it-IT" baseline="0" dirty="0" smtClean="0"/>
              <a:t> </a:t>
            </a:r>
            <a:r>
              <a:rPr lang="it-IT" baseline="0" dirty="0" err="1" smtClean="0"/>
              <a:t>layer</a:t>
            </a:r>
            <a:r>
              <a:rPr lang="it-IT" baseline="0" dirty="0" smtClean="0"/>
              <a:t>:</a:t>
            </a:r>
          </a:p>
          <a:p>
            <a:r>
              <a:rPr lang="en-US" sz="1200" kern="1200" baseline="0" dirty="0" smtClean="0">
                <a:solidFill>
                  <a:schemeClr val="tx1"/>
                </a:solidFill>
                <a:latin typeface="+mn-lt"/>
                <a:ea typeface="+mn-ea"/>
                <a:cs typeface="+mn-cs"/>
              </a:rPr>
              <a:t>- a further layer in the software may slow down the database's performance;</a:t>
            </a:r>
          </a:p>
          <a:p>
            <a:r>
              <a:rPr lang="en-US" sz="1200" kern="1200" baseline="0" dirty="0" smtClean="0">
                <a:solidFill>
                  <a:schemeClr val="tx1"/>
                </a:solidFill>
                <a:latin typeface="+mn-lt"/>
                <a:ea typeface="+mn-ea"/>
                <a:cs typeface="+mn-cs"/>
              </a:rPr>
              <a:t>- it's not possible to implement complex test scenarios composed by not pre-existing operations.</a:t>
            </a:r>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17</a:t>
            </a:fld>
            <a:endParaRPr lang="it-I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Sono Valerio Barbagallo.</a:t>
            </a:r>
          </a:p>
          <a:p>
            <a:endParaRPr lang="it-IT" b="1" dirty="0" smtClean="0"/>
          </a:p>
          <a:p>
            <a:r>
              <a:rPr lang="it-IT" b="1" dirty="0" smtClean="0"/>
              <a:t>Il lavoro da me svolto riguarda gli IMDB,</a:t>
            </a:r>
            <a:r>
              <a:rPr lang="it-IT" b="1" baseline="0" dirty="0" smtClean="0"/>
              <a:t> in particolare è stata fatta una panoramica sugli IMDB e dei competitor sul mercato e uno studio di performance.</a:t>
            </a:r>
          </a:p>
          <a:p>
            <a:endParaRPr lang="it-IT" b="1" baseline="0" dirty="0" smtClean="0"/>
          </a:p>
          <a:p>
            <a:r>
              <a:rPr lang="it-IT" b="1" baseline="0" dirty="0" smtClean="0"/>
              <a:t>Il mio relatore è Paolo Merialdo, mentre il mio correlatore è Michele Aiello.</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18</a:t>
            </a:fld>
            <a:endParaRPr lang="it-I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In questo grafico invece viene mostrata l’utilizzo di RAM durante l’esecuzione del</a:t>
            </a:r>
            <a:r>
              <a:rPr lang="it-IT" b="1" baseline="0" dirty="0" smtClean="0"/>
              <a:t> test</a:t>
            </a:r>
          </a:p>
          <a:p>
            <a:endParaRPr lang="it-IT" b="1" baseline="0" dirty="0" smtClean="0"/>
          </a:p>
          <a:p>
            <a:r>
              <a:rPr lang="it-IT" b="0" baseline="0" dirty="0" smtClean="0"/>
              <a:t>(grafico candidato ad essere eliminato se mancasse il tempo)</a:t>
            </a:r>
            <a:endParaRPr lang="en-US" b="0"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19</a:t>
            </a:fld>
            <a:endParaRPr 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Prima di iniziare</a:t>
            </a:r>
            <a:r>
              <a:rPr lang="it-IT" b="1" baseline="0" dirty="0" smtClean="0"/>
              <a:t> ritengo necessario spiegare brevemente il contesto del lavoro, ossia spiegare cos’è un IMDB.</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2</a:t>
            </a:fld>
            <a:endParaRPr lang="it-I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Ma a cosa servono</a:t>
            </a:r>
            <a:r>
              <a:rPr lang="it-IT" b="1" baseline="0" dirty="0" smtClean="0"/>
              <a:t> questi IMDB? Diamo allora un’idea dei possibili impieghi di tale tecnologia.</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3</a:t>
            </a:fld>
            <a:endParaRPr lang="it-I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Adesso che è stato introdotto il contesto posso</a:t>
            </a:r>
            <a:r>
              <a:rPr lang="it-IT" b="1" baseline="0" dirty="0" smtClean="0"/>
              <a:t> illustrare gli obiettivi del lavoro svolto. </a:t>
            </a:r>
          </a:p>
          <a:p>
            <a:endParaRPr lang="it-IT" b="1" baseline="0" dirty="0" smtClean="0"/>
          </a:p>
          <a:p>
            <a:r>
              <a:rPr lang="it-IT" b="1" baseline="0" dirty="0" smtClean="0"/>
              <a:t>Il mio lavoro è stato svolto presso l’azienda ERIS4 le cui necessità erano quelle di analizzare le performance del loro prodotto, PICO4, un </a:t>
            </a:r>
            <a:r>
              <a:rPr lang="it-IT" b="1" baseline="0" dirty="0" err="1" smtClean="0"/>
              <a:t>in-memory</a:t>
            </a:r>
            <a:r>
              <a:rPr lang="it-IT" b="1" baseline="0" dirty="0" smtClean="0"/>
              <a:t> database da loro sviluppato e utilizzato in sistemi di rating </a:t>
            </a:r>
            <a:r>
              <a:rPr lang="it-IT" b="1" baseline="0" dirty="0" err="1" smtClean="0"/>
              <a:t>real</a:t>
            </a:r>
            <a:r>
              <a:rPr lang="it-IT" b="1" baseline="0" dirty="0" smtClean="0"/>
              <a:t> </a:t>
            </a:r>
            <a:r>
              <a:rPr lang="it-IT" b="1" baseline="0" dirty="0" err="1" smtClean="0"/>
              <a:t>time</a:t>
            </a:r>
            <a:r>
              <a:rPr lang="it-IT" b="1" baseline="0" dirty="0" smtClean="0"/>
              <a:t>.</a:t>
            </a:r>
          </a:p>
          <a:p>
            <a:endParaRPr lang="it-IT" b="1" baseline="0" dirty="0" smtClean="0"/>
          </a:p>
          <a:p>
            <a:r>
              <a:rPr lang="it-IT" b="1" baseline="0" dirty="0" smtClean="0"/>
              <a:t>Tale necessità è stata quindi articolata nei seguenti obiettivi: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4</a:t>
            </a:fld>
            <a:endParaRPr lang="it-IT"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Ovviamente non bastano 10 minuti per parlare di tutto. </a:t>
            </a:r>
          </a:p>
          <a:p>
            <a:endParaRPr lang="it-IT" b="1" dirty="0" smtClean="0"/>
          </a:p>
          <a:p>
            <a:r>
              <a:rPr lang="it-IT" b="1" dirty="0" smtClean="0"/>
              <a:t>In questa presentazione discuteremo delle:</a:t>
            </a:r>
          </a:p>
          <a:p>
            <a:r>
              <a:rPr lang="it-IT" dirty="0" smtClean="0"/>
              <a:t> </a:t>
            </a:r>
          </a:p>
          <a:p>
            <a:pPr>
              <a:buFontTx/>
              <a:buChar char="-"/>
            </a:pPr>
            <a:r>
              <a:rPr lang="it-IT" dirty="0" smtClean="0"/>
              <a:t> differenze tra</a:t>
            </a:r>
            <a:r>
              <a:rPr lang="it-IT" baseline="0" dirty="0" smtClean="0"/>
              <a:t> IMDB e DBMS tradizionali</a:t>
            </a:r>
          </a:p>
          <a:p>
            <a:pPr>
              <a:buFontTx/>
              <a:buChar char="-"/>
            </a:pPr>
            <a:r>
              <a:rPr lang="it-IT" baseline="0" dirty="0" smtClean="0"/>
              <a:t> come affrontare uno studio delle performance per i database e produrre un benchmark</a:t>
            </a:r>
          </a:p>
          <a:p>
            <a:pPr>
              <a:buFontTx/>
              <a:buChar char="-"/>
            </a:pPr>
            <a:r>
              <a:rPr lang="it-IT" baseline="0" dirty="0" smtClean="0"/>
              <a:t> parleremo anche dello scenario principale utilizzato per l’analisi delle performance</a:t>
            </a:r>
          </a:p>
          <a:p>
            <a:pPr>
              <a:buFontTx/>
              <a:buChar char="-"/>
            </a:pPr>
            <a:r>
              <a:rPr lang="it-IT" baseline="0" dirty="0" smtClean="0"/>
              <a:t> analizzeremo poi brevemente alcuni dei risultati ottenuti</a:t>
            </a:r>
          </a:p>
          <a:p>
            <a:pPr>
              <a:buFontTx/>
              <a:buChar char="-"/>
            </a:pPr>
            <a:r>
              <a:rPr lang="it-IT" baseline="0" dirty="0" smtClean="0"/>
              <a:t> infine una breve e immancabile conclusione.</a:t>
            </a:r>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5</a:t>
            </a:fld>
            <a:endParaRPr lang="it-I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Partiamo quindi</a:t>
            </a:r>
            <a:r>
              <a:rPr lang="it-IT" b="1" baseline="0" dirty="0" smtClean="0"/>
              <a:t> dalle differenze sostanziali tra un IMDB e un DBMS tradizionale. </a:t>
            </a:r>
          </a:p>
          <a:p>
            <a:endParaRPr lang="it-IT" b="1" baseline="0" dirty="0" smtClean="0"/>
          </a:p>
          <a:p>
            <a:r>
              <a:rPr lang="it-IT" b="1" baseline="0" dirty="0" smtClean="0"/>
              <a:t>Quando si parla di IMDB spesso come primo pensiero lo si immagina come fosse un DBMS tradizionale completamente eseguito in RAM, ma non è così. Un IMDB è comunque più veloce di tale configurazione poiché non ha tutta una serie di meccanismi che risultano essere inutili in RAM, anzi addirittura controproducenti.</a:t>
            </a:r>
            <a:endParaRPr lang="it-IT" b="1" dirty="0" smtClean="0"/>
          </a:p>
          <a:p>
            <a:endParaRPr lang="it-IT" dirty="0" smtClean="0"/>
          </a:p>
          <a:p>
            <a:r>
              <a:rPr lang="it-IT" dirty="0" smtClean="0"/>
              <a:t>Caching: </a:t>
            </a:r>
          </a:p>
          <a:p>
            <a:pPr lvl="1"/>
            <a:r>
              <a:rPr lang="it-IT" b="1" dirty="0" smtClean="0"/>
              <a:t>cache </a:t>
            </a:r>
            <a:r>
              <a:rPr lang="it-IT" b="1" dirty="0" err="1" smtClean="0"/>
              <a:t>synchronization</a:t>
            </a:r>
            <a:endParaRPr lang="it-IT" b="1" dirty="0" smtClean="0"/>
          </a:p>
          <a:p>
            <a:pPr lvl="1"/>
            <a:r>
              <a:rPr lang="it-IT" b="1" dirty="0" smtClean="0"/>
              <a:t>cache </a:t>
            </a:r>
            <a:r>
              <a:rPr lang="it-IT" b="1" dirty="0" err="1" smtClean="0"/>
              <a:t>lookup</a:t>
            </a:r>
            <a:endParaRPr lang="it-IT" b="1" dirty="0" smtClean="0"/>
          </a:p>
          <a:p>
            <a:endParaRPr lang="it-IT" dirty="0" smtClean="0"/>
          </a:p>
          <a:p>
            <a:r>
              <a:rPr lang="it-IT" dirty="0" err="1" smtClean="0"/>
              <a:t>Data-transfer</a:t>
            </a:r>
            <a:r>
              <a:rPr lang="it-IT" dirty="0" smtClean="0"/>
              <a:t> </a:t>
            </a:r>
            <a:r>
              <a:rPr lang="it-IT" dirty="0" err="1" smtClean="0"/>
              <a:t>overhead</a:t>
            </a:r>
            <a:r>
              <a:rPr lang="it-IT" dirty="0" smtClean="0"/>
              <a:t>: </a:t>
            </a:r>
          </a:p>
          <a:p>
            <a:pPr lvl="1"/>
            <a:r>
              <a:rPr lang="it-IT" b="1" dirty="0" smtClean="0"/>
              <a:t>file system cache </a:t>
            </a:r>
          </a:p>
          <a:p>
            <a:pPr lvl="1"/>
            <a:r>
              <a:rPr lang="it-IT" dirty="0" smtClean="0"/>
              <a:t>database API, copy</a:t>
            </a:r>
            <a:r>
              <a:rPr lang="it-IT" baseline="0" dirty="0" smtClean="0"/>
              <a:t> </a:t>
            </a:r>
            <a:r>
              <a:rPr lang="it-IT" baseline="0" dirty="0" err="1" smtClean="0"/>
              <a:t>of</a:t>
            </a:r>
            <a:r>
              <a:rPr lang="it-IT" baseline="0" dirty="0" smtClean="0"/>
              <a:t> data in </a:t>
            </a:r>
            <a:r>
              <a:rPr lang="it-IT" baseline="0" dirty="0" err="1" smtClean="0"/>
              <a:t>main</a:t>
            </a:r>
            <a:r>
              <a:rPr lang="it-IT" baseline="0" dirty="0" smtClean="0"/>
              <a:t> </a:t>
            </a:r>
            <a:r>
              <a:rPr lang="it-IT" baseline="0" dirty="0" err="1" smtClean="0"/>
              <a:t>memory</a:t>
            </a:r>
            <a:endParaRPr lang="it-IT" dirty="0" smtClean="0"/>
          </a:p>
          <a:p>
            <a:endParaRPr lang="it-IT" dirty="0" smtClean="0"/>
          </a:p>
          <a:p>
            <a:r>
              <a:rPr lang="it-IT" dirty="0" err="1" smtClean="0"/>
              <a:t>Transaction</a:t>
            </a:r>
            <a:r>
              <a:rPr lang="it-IT" dirty="0" smtClean="0"/>
              <a:t> processing: </a:t>
            </a:r>
          </a:p>
          <a:p>
            <a:pPr marL="0" marR="0" lvl="1" indent="0" algn="l" defTabSz="914400" rtl="0" eaLnBrk="1" fontAlgn="auto" latinLnBrk="0" hangingPunct="1">
              <a:lnSpc>
                <a:spcPct val="100000"/>
              </a:lnSpc>
              <a:spcBef>
                <a:spcPts val="0"/>
              </a:spcBef>
              <a:spcAft>
                <a:spcPts val="0"/>
              </a:spcAft>
              <a:buClrTx/>
              <a:buSzTx/>
              <a:buFontTx/>
              <a:buNone/>
              <a:tabLst/>
              <a:defRPr/>
            </a:pPr>
            <a:r>
              <a:rPr lang="it-IT" b="1" baseline="0" dirty="0" smtClean="0"/>
              <a:t>          </a:t>
            </a:r>
            <a:r>
              <a:rPr lang="it-IT" b="1" dirty="0" err="1" smtClean="0"/>
              <a:t>recovery</a:t>
            </a:r>
            <a:r>
              <a:rPr lang="it-IT" b="1" dirty="0" smtClean="0"/>
              <a:t> </a:t>
            </a:r>
            <a:r>
              <a:rPr lang="it-IT" b="1" dirty="0" err="1" smtClean="0"/>
              <a:t>process</a:t>
            </a:r>
            <a:r>
              <a:rPr lang="it-IT" b="1" dirty="0" smtClean="0"/>
              <a:t>, veloce e senza file</a:t>
            </a:r>
          </a:p>
          <a:p>
            <a:pPr lvl="1"/>
            <a:r>
              <a:rPr lang="it-IT" dirty="0" err="1" smtClean="0"/>
              <a:t>transaction</a:t>
            </a:r>
            <a:r>
              <a:rPr lang="it-IT" dirty="0" smtClean="0"/>
              <a:t> log file non serve, perché si perde l’immagine in caso di crash</a:t>
            </a:r>
          </a:p>
          <a:p>
            <a:pPr lvl="1"/>
            <a:endParaRPr lang="it-IT" dirty="0" smtClean="0"/>
          </a:p>
          <a:p>
            <a:endParaRPr lang="it-IT"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 questo punto</a:t>
            </a:r>
            <a:r>
              <a:rPr lang="it-IT" b="1" baseline="0" dirty="0" smtClean="0"/>
              <a:t> ci si potrebbe chiedere: ma allora un IMDB non offre la persistenza? Non è così. È possibile aggiungere la </a:t>
            </a:r>
            <a:r>
              <a:rPr lang="it-IT" b="1" baseline="0" dirty="0" err="1" smtClean="0"/>
              <a:t>durability</a:t>
            </a:r>
            <a:r>
              <a:rPr lang="it-IT" b="1" baseline="0" dirty="0" smtClean="0"/>
              <a:t> ad un IMDB attraverso diversi meccanismi, ognuno dei quali offre un diverso livello di </a:t>
            </a:r>
            <a:r>
              <a:rPr lang="it-IT" b="1" baseline="0" dirty="0" err="1" smtClean="0"/>
              <a:t>durability</a:t>
            </a:r>
            <a:r>
              <a:rPr lang="it-IT" b="1" baseline="0" dirty="0" smtClean="0"/>
              <a:t>.</a:t>
            </a:r>
            <a:endParaRPr lang="it-IT" b="1" dirty="0" smtClean="0"/>
          </a:p>
          <a:p>
            <a:endParaRPr lang="it-IT" dirty="0" smtClean="0"/>
          </a:p>
          <a:p>
            <a:r>
              <a:rPr lang="it-IT" b="1" dirty="0" smtClean="0"/>
              <a:t>Lo stesso </a:t>
            </a:r>
            <a:r>
              <a:rPr lang="it-IT" b="1" dirty="0" err="1" smtClean="0"/>
              <a:t>transaction</a:t>
            </a:r>
            <a:r>
              <a:rPr lang="it-IT" b="1" dirty="0" smtClean="0"/>
              <a:t> </a:t>
            </a:r>
            <a:r>
              <a:rPr lang="it-IT" b="1" dirty="0" err="1" smtClean="0"/>
              <a:t>loggin</a:t>
            </a:r>
            <a:r>
              <a:rPr lang="it-IT" b="1" dirty="0" smtClean="0"/>
              <a:t> può offrire diversi livelli di </a:t>
            </a:r>
            <a:r>
              <a:rPr lang="it-IT" b="1" dirty="0" err="1" smtClean="0"/>
              <a:t>durability</a:t>
            </a:r>
            <a:r>
              <a:rPr lang="it-IT" b="1" dirty="0" smtClean="0"/>
              <a:t>, a seconda che le scritture su disco</a:t>
            </a:r>
            <a:r>
              <a:rPr lang="it-IT" b="1" baseline="0" dirty="0" smtClean="0"/>
              <a:t> siano sincrone o meno.</a:t>
            </a:r>
            <a:endParaRPr lang="it-IT" b="1" dirty="0" smtClean="0"/>
          </a:p>
          <a:p>
            <a:endParaRPr lang="it-IT" dirty="0" smtClean="0"/>
          </a:p>
          <a:p>
            <a:r>
              <a:rPr lang="it-IT" b="1" dirty="0" smtClean="0"/>
              <a:t>Il </a:t>
            </a:r>
            <a:r>
              <a:rPr lang="it-IT" b="1" dirty="0" err="1" smtClean="0"/>
              <a:t>transaction</a:t>
            </a:r>
            <a:r>
              <a:rPr lang="it-IT" b="1" dirty="0" smtClean="0"/>
              <a:t> </a:t>
            </a:r>
            <a:r>
              <a:rPr lang="it-IT" b="1" dirty="0" err="1" smtClean="0"/>
              <a:t>logging</a:t>
            </a:r>
            <a:r>
              <a:rPr lang="it-IT" b="1" dirty="0" smtClean="0"/>
              <a:t> richiede solo 1 scrittura su hard disk, mentre i normali database scrivono anche i dati nelle “tabelle” e gli indici.</a:t>
            </a:r>
          </a:p>
          <a:p>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7</a:t>
            </a:fld>
            <a:endParaRPr lang="it-IT"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approccio, degli</a:t>
            </a:r>
            <a:r>
              <a:rPr lang="it-IT" b="1" baseline="0" dirty="0" smtClean="0"/>
              <a:t> IMDB, sembra quindi molto promettente. Ciò non significa che non abbia svantaggi. Vediamo ora un breve riepilogo dei maggiori vantaggi e svantaggi degli IMDB.</a:t>
            </a:r>
          </a:p>
          <a:p>
            <a:endParaRPr lang="it-IT" b="1" baseline="0" dirty="0" smtClean="0"/>
          </a:p>
          <a:p>
            <a:r>
              <a:rPr lang="it-IT" b="1" dirty="0" smtClean="0"/>
              <a:t>High performance sia in</a:t>
            </a:r>
            <a:r>
              <a:rPr lang="it-IT" b="1" baseline="0" dirty="0" smtClean="0"/>
              <a:t> termini di </a:t>
            </a:r>
            <a:r>
              <a:rPr lang="it-IT" b="1" baseline="0" dirty="0" err="1" smtClean="0"/>
              <a:t>throughput</a:t>
            </a:r>
            <a:r>
              <a:rPr lang="it-IT" b="1" baseline="0" dirty="0" smtClean="0"/>
              <a:t> che di </a:t>
            </a:r>
            <a:r>
              <a:rPr lang="it-IT" b="1" baseline="0" dirty="0" err="1" smtClean="0"/>
              <a:t>latency</a:t>
            </a:r>
            <a:r>
              <a:rPr lang="it-IT" b="1" baseline="0" dirty="0" smtClean="0"/>
              <a:t>.</a:t>
            </a:r>
          </a:p>
          <a:p>
            <a:endParaRPr lang="it-IT" b="1" baseline="0" dirty="0" smtClean="0"/>
          </a:p>
          <a:p>
            <a:r>
              <a:rPr lang="it-IT" b="1" baseline="0" dirty="0" smtClean="0"/>
              <a:t>Come abbiamo visto il problema della </a:t>
            </a:r>
            <a:r>
              <a:rPr lang="it-IT" b="1" baseline="0" dirty="0" err="1" smtClean="0"/>
              <a:t>durability</a:t>
            </a:r>
            <a:r>
              <a:rPr lang="it-IT" b="1" baseline="0" dirty="0" smtClean="0"/>
              <a:t> si risolve tramite l’uso di alcuni meccanismi quale il </a:t>
            </a:r>
            <a:r>
              <a:rPr lang="it-IT" b="1" baseline="0" dirty="0" err="1" smtClean="0"/>
              <a:t>transaction</a:t>
            </a:r>
            <a:r>
              <a:rPr lang="it-IT" b="1" baseline="0" dirty="0" smtClean="0"/>
              <a:t> </a:t>
            </a:r>
            <a:r>
              <a:rPr lang="it-IT" b="1" baseline="0" dirty="0" err="1" smtClean="0"/>
              <a:t>logging</a:t>
            </a:r>
            <a:r>
              <a:rPr lang="it-IT" b="1" baseline="0" dirty="0" smtClean="0"/>
              <a:t>. Questo però porta inevitabilmente ad un incremento dei tempi di </a:t>
            </a:r>
            <a:r>
              <a:rPr lang="it-IT" b="1" baseline="0" dirty="0" err="1" smtClean="0"/>
              <a:t>startup</a:t>
            </a:r>
            <a:r>
              <a:rPr lang="it-IT" b="1" baseline="0" dirty="0" smtClean="0"/>
              <a:t> del database.</a:t>
            </a:r>
          </a:p>
          <a:p>
            <a:endParaRPr lang="it-IT" b="1" baseline="0" dirty="0" smtClean="0"/>
          </a:p>
          <a:p>
            <a:r>
              <a:rPr lang="it-IT" b="1" baseline="0" dirty="0" smtClean="0"/>
              <a:t>Anche tale problema può essere mitigato tramite l’uso degli </a:t>
            </a:r>
            <a:r>
              <a:rPr lang="it-IT" b="1" baseline="0" dirty="0" err="1" smtClean="0"/>
              <a:t>snapshot</a:t>
            </a:r>
            <a:r>
              <a:rPr lang="it-IT" b="1" baseline="0" dirty="0" smtClean="0"/>
              <a:t>, che però richiedono molto tempo.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8</a:t>
            </a:fld>
            <a:endParaRPr lang="it-I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Affrontiamo ora il problema dello studio delle performance per i database.</a:t>
            </a:r>
          </a:p>
          <a:p>
            <a:endParaRPr lang="it-IT" b="1" dirty="0" smtClean="0"/>
          </a:p>
          <a:p>
            <a:r>
              <a:rPr lang="it-IT" b="1" dirty="0" smtClean="0"/>
              <a:t>Il lavoro svolto si</a:t>
            </a:r>
            <a:r>
              <a:rPr lang="it-IT" b="1" baseline="0" dirty="0" smtClean="0"/>
              <a:t> basa sul seguente postulato.</a:t>
            </a:r>
          </a:p>
          <a:p>
            <a:endParaRPr lang="it-IT" b="1" baseline="0" dirty="0" smtClean="0"/>
          </a:p>
          <a:p>
            <a:r>
              <a:rPr lang="it-IT" b="1" baseline="0" dirty="0" smtClean="0"/>
              <a:t>Quindi uno dei criteri che influiscono sulle performance dei DB, è l’</a:t>
            </a:r>
            <a:r>
              <a:rPr lang="it-IT" b="1" baseline="0" dirty="0" err="1" smtClean="0"/>
              <a:t>application</a:t>
            </a:r>
            <a:r>
              <a:rPr lang="it-IT" b="1" baseline="0" dirty="0" smtClean="0"/>
              <a:t> scenario. Di conseguenza abbiamo sviluppato una suite di test.</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9</a:t>
            </a:fld>
            <a:endParaRPr 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9" name="Rettango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it-IT" smtClean="0"/>
              <a:t>Fare clic per modificare lo stile del titolo</a:t>
            </a:r>
            <a:endParaRPr kumimoji="0" lang="en-US"/>
          </a:p>
        </p:txBody>
      </p:sp>
      <p:sp>
        <p:nvSpPr>
          <p:cNvPr id="3" name="Sottotito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it-IT" smtClean="0"/>
              <a:t>Fare clic per modificare lo stile del sottotitolo dello schema</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
        <p:nvSpPr>
          <p:cNvPr id="10" name="Rettango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9" name="Rettango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ttango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verticale 1"/>
          <p:cNvSpPr>
            <a:spLocks noGrp="1"/>
          </p:cNvSpPr>
          <p:nvPr>
            <p:ph type="title" orient="vert"/>
          </p:nvPr>
        </p:nvSpPr>
        <p:spPr>
          <a:xfrm>
            <a:off x="6781800" y="274640"/>
            <a:ext cx="1905000" cy="5851525"/>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304800"/>
            <a:ext cx="6019800" cy="5851525"/>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11"/>
          </p:nvPr>
        </p:nvSpPr>
        <p:spPr>
          <a:xfrm>
            <a:off x="2640597" y="6377459"/>
            <a:ext cx="3836404" cy="365125"/>
          </a:xfrm>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8229600" cy="1252728"/>
          </a:xfrm>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ttango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tes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it-IT" smtClean="0"/>
              <a:t>Fare clic per modificare stili del testo dello schema</a:t>
            </a:r>
          </a:p>
        </p:txBody>
      </p:sp>
      <p:sp>
        <p:nvSpPr>
          <p:cNvPr id="6" name="Segnaposto contenut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it-IT" smtClean="0"/>
              <a:t>Fare clic per modificare lo stile del titolo</a:t>
            </a:r>
            <a:endParaRPr kumimoji="0" lang="en-US"/>
          </a:p>
        </p:txBody>
      </p:sp>
      <p:sp>
        <p:nvSpPr>
          <p:cNvPr id="3" name="Segnaposto contenut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tes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5FABFC92-4644-45C7-8B88-DDEEC91723C1}" type="datetimeFigureOut">
              <a:rPr lang="it-IT" smtClean="0"/>
              <a:pPr/>
              <a:t>19/12/2008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32418BA3-7540-4E39-986B-BB96876993F6}" type="slidenum">
              <a:rPr lang="it-IT" smtClean="0"/>
              <a:pPr/>
              <a:t>‹N›</a:t>
            </a:fld>
            <a:endParaRPr lang="it-IT" dirty="0"/>
          </a:p>
        </p:txBody>
      </p:sp>
      <p:sp>
        <p:nvSpPr>
          <p:cNvPr id="12" name="Rettango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ttango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it-IT" dirty="0" smtClean="0"/>
              <a:t>Fare clic sull'icona per inserire un'immagine</a:t>
            </a:r>
            <a:endParaRPr kumimoji="0" lang="en-US" dirty="0"/>
          </a:p>
        </p:txBody>
      </p:sp>
      <p:sp>
        <p:nvSpPr>
          <p:cNvPr id="4" name="Segnaposto tes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a:xfrm>
            <a:off x="164592" y="1170432"/>
            <a:ext cx="2523744" cy="201168"/>
          </a:xfrm>
        </p:spPr>
        <p:txBody>
          <a:bodyPr/>
          <a:lstStyle/>
          <a:p>
            <a:fld id="{5FABFC92-4644-45C7-8B88-DDEEC91723C1}" type="datetimeFigureOut">
              <a:rPr lang="it-IT" smtClean="0"/>
              <a:pPr/>
              <a:t>19/12/2008</a:t>
            </a:fld>
            <a:endParaRPr lang="it-IT" dirty="0"/>
          </a:p>
        </p:txBody>
      </p:sp>
      <p:sp>
        <p:nvSpPr>
          <p:cNvPr id="11" name="Rettango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ttango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Segnaposto piè di pagina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t-IT" dirty="0"/>
          </a:p>
        </p:txBody>
      </p:sp>
      <p:sp>
        <p:nvSpPr>
          <p:cNvPr id="7" name="Segnaposto numero diapositiva 6"/>
          <p:cNvSpPr>
            <a:spLocks noGrp="1"/>
          </p:cNvSpPr>
          <p:nvPr>
            <p:ph type="sldNum" sz="quarter" idx="12"/>
          </p:nvPr>
        </p:nvSpPr>
        <p:spPr>
          <a:xfrm>
            <a:off x="8339328" y="1170432"/>
            <a:ext cx="733864" cy="201168"/>
          </a:xfrm>
        </p:spPr>
        <p:txBody>
          <a:bodyPr/>
          <a:lstStyle/>
          <a:p>
            <a:fld id="{32418BA3-7540-4E39-986B-BB96876993F6}"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tango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ttango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Segnaposto tito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4" name="Segnaposto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FABFC92-4644-45C7-8B88-DDEEC91723C1}" type="datetimeFigureOut">
              <a:rPr lang="it-IT" smtClean="0"/>
              <a:pPr/>
              <a:t>19/12/2008</a:t>
            </a:fld>
            <a:endParaRPr lang="it-IT" dirty="0"/>
          </a:p>
        </p:txBody>
      </p:sp>
      <p:sp>
        <p:nvSpPr>
          <p:cNvPr id="5" name="Segnaposto piè di pagina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t-IT" dirty="0"/>
          </a:p>
        </p:txBody>
      </p:sp>
      <p:sp>
        <p:nvSpPr>
          <p:cNvPr id="6" name="Segnaposto numero diapositiva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2418BA3-7540-4E39-986B-BB96876993F6}" type="slidenum">
              <a:rPr lang="it-IT" smtClean="0"/>
              <a:pPr/>
              <a:t>‹N›</a:t>
            </a:fld>
            <a:endParaRPr lang="it-IT"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gif"/><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grayscl/>
            <a:lum bright="-39000" contrast="39000"/>
          </a:blip>
          <a:srcRect/>
          <a:tile tx="0" ty="0" sx="100000" sy="100000" flip="none" algn="tl"/>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1928802"/>
            <a:ext cx="9144000" cy="1214446"/>
          </a:xfrm>
        </p:spPr>
        <p:txBody>
          <a:bodyPr>
            <a:normAutofit/>
          </a:bodyPr>
          <a:lstStyle/>
          <a:p>
            <a:pPr algn="ctr"/>
            <a:r>
              <a:rPr lang="it-IT" sz="5400" dirty="0" smtClean="0">
                <a:solidFill>
                  <a:srgbClr val="FFC000"/>
                </a:solidFill>
              </a:rPr>
              <a:t>In-Memory Database</a:t>
            </a:r>
            <a:endParaRPr lang="it-IT" sz="5400" dirty="0">
              <a:solidFill>
                <a:srgbClr val="FFC000"/>
              </a:solidFill>
            </a:endParaRPr>
          </a:p>
        </p:txBody>
      </p:sp>
      <p:sp>
        <p:nvSpPr>
          <p:cNvPr id="3" name="Sottotitolo 2"/>
          <p:cNvSpPr>
            <a:spLocks noGrp="1"/>
          </p:cNvSpPr>
          <p:nvPr>
            <p:ph type="subTitle" idx="1"/>
          </p:nvPr>
        </p:nvSpPr>
        <p:spPr>
          <a:xfrm>
            <a:off x="0" y="3000372"/>
            <a:ext cx="9144000" cy="1500198"/>
          </a:xfrm>
        </p:spPr>
        <p:txBody>
          <a:bodyPr>
            <a:noAutofit/>
          </a:bodyPr>
          <a:lstStyle/>
          <a:p>
            <a:pPr algn="ctr"/>
            <a:r>
              <a:rPr lang="it-IT" sz="3400" dirty="0" smtClean="0"/>
              <a:t>Competitive Landscape</a:t>
            </a:r>
          </a:p>
          <a:p>
            <a:pPr algn="ctr"/>
            <a:r>
              <a:rPr lang="it-IT" sz="3400" dirty="0" smtClean="0"/>
              <a:t>and</a:t>
            </a:r>
          </a:p>
          <a:p>
            <a:pPr algn="ctr"/>
            <a:r>
              <a:rPr lang="it-IT" sz="3400" dirty="0" smtClean="0"/>
              <a:t>Performance </a:t>
            </a:r>
            <a:r>
              <a:rPr lang="en-US" sz="3400" dirty="0" smtClean="0"/>
              <a:t>Analysis</a:t>
            </a:r>
            <a:endParaRPr lang="en-US" sz="3400" dirty="0"/>
          </a:p>
        </p:txBody>
      </p:sp>
      <p:pic>
        <p:nvPicPr>
          <p:cNvPr id="7" name="Picture 4" descr="C:\Users\error0\Desktop\logoRoma32.gif"/>
          <p:cNvPicPr>
            <a:picLocks noChangeAspect="1" noChangeArrowheads="1"/>
          </p:cNvPicPr>
          <p:nvPr/>
        </p:nvPicPr>
        <p:blipFill>
          <a:blip r:embed="rId4">
            <a:duotone>
              <a:schemeClr val="accent1">
                <a:shade val="45000"/>
                <a:satMod val="135000"/>
              </a:schemeClr>
              <a:prstClr val="white"/>
            </a:duotone>
            <a:lum bright="20000"/>
          </a:blip>
          <a:srcRect/>
          <a:stretch>
            <a:fillRect/>
          </a:stretch>
        </p:blipFill>
        <p:spPr bwMode="auto">
          <a:xfrm>
            <a:off x="3500430" y="285728"/>
            <a:ext cx="2376089" cy="1214446"/>
          </a:xfrm>
          <a:prstGeom prst="rect">
            <a:avLst/>
          </a:prstGeom>
          <a:noFill/>
        </p:spPr>
      </p:pic>
      <p:sp>
        <p:nvSpPr>
          <p:cNvPr id="8" name="CasellaDiTesto 7"/>
          <p:cNvSpPr txBox="1"/>
          <p:nvPr/>
        </p:nvSpPr>
        <p:spPr>
          <a:xfrm>
            <a:off x="0" y="5374203"/>
            <a:ext cx="9358346" cy="830997"/>
          </a:xfrm>
          <a:prstGeom prst="rect">
            <a:avLst/>
          </a:prstGeom>
          <a:noFill/>
        </p:spPr>
        <p:txBody>
          <a:bodyPr wrap="square" rtlCol="0">
            <a:spAutoFit/>
          </a:bodyPr>
          <a:lstStyle/>
          <a:p>
            <a:pPr algn="ctr"/>
            <a:r>
              <a:rPr lang="it-IT" sz="2200" dirty="0" smtClean="0"/>
              <a:t>Laureando:</a:t>
            </a:r>
          </a:p>
          <a:p>
            <a:pPr algn="ctr"/>
            <a:r>
              <a:rPr lang="it-IT" sz="2600" b="1" dirty="0" smtClean="0"/>
              <a:t>Valerio Barbagallo</a:t>
            </a:r>
            <a:endParaRPr lang="it-IT" sz="2600" b="1" dirty="0"/>
          </a:p>
        </p:txBody>
      </p:sp>
      <p:sp>
        <p:nvSpPr>
          <p:cNvPr id="9" name="CasellaDiTesto 8"/>
          <p:cNvSpPr txBox="1"/>
          <p:nvPr/>
        </p:nvSpPr>
        <p:spPr>
          <a:xfrm>
            <a:off x="0" y="5929330"/>
            <a:ext cx="3428992" cy="830997"/>
          </a:xfrm>
          <a:prstGeom prst="rect">
            <a:avLst/>
          </a:prstGeom>
          <a:noFill/>
        </p:spPr>
        <p:txBody>
          <a:bodyPr wrap="square" rtlCol="0">
            <a:spAutoFit/>
          </a:bodyPr>
          <a:lstStyle/>
          <a:p>
            <a:pPr algn="ctr"/>
            <a:r>
              <a:rPr lang="it-IT" sz="2200" dirty="0" smtClean="0"/>
              <a:t>Relatore:</a:t>
            </a:r>
          </a:p>
          <a:p>
            <a:pPr algn="ctr"/>
            <a:r>
              <a:rPr lang="it-IT" sz="2400" b="1" dirty="0" smtClean="0"/>
              <a:t>Paolo Merialdo</a:t>
            </a:r>
            <a:endParaRPr lang="it-IT" sz="2400" b="1" dirty="0"/>
          </a:p>
        </p:txBody>
      </p:sp>
      <p:sp>
        <p:nvSpPr>
          <p:cNvPr id="10" name="CasellaDiTesto 9"/>
          <p:cNvSpPr txBox="1"/>
          <p:nvPr/>
        </p:nvSpPr>
        <p:spPr>
          <a:xfrm>
            <a:off x="5857884" y="5905046"/>
            <a:ext cx="3286148" cy="830997"/>
          </a:xfrm>
          <a:prstGeom prst="rect">
            <a:avLst/>
          </a:prstGeom>
          <a:noFill/>
        </p:spPr>
        <p:txBody>
          <a:bodyPr wrap="square" rtlCol="0">
            <a:spAutoFit/>
          </a:bodyPr>
          <a:lstStyle/>
          <a:p>
            <a:pPr algn="ctr"/>
            <a:r>
              <a:rPr lang="it-IT" sz="2200" dirty="0" smtClean="0"/>
              <a:t>Correlatore:</a:t>
            </a:r>
          </a:p>
          <a:p>
            <a:pPr algn="ctr"/>
            <a:r>
              <a:rPr lang="it-IT" sz="2400" b="1" dirty="0" smtClean="0"/>
              <a:t>Michele Aiello</a:t>
            </a:r>
            <a:endParaRPr lang="it-IT"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155448"/>
            <a:ext cx="6500858" cy="1252728"/>
          </a:xfrm>
        </p:spPr>
        <p:txBody>
          <a:bodyPr>
            <a:normAutofit fontScale="90000"/>
          </a:bodyPr>
          <a:lstStyle/>
          <a:p>
            <a:r>
              <a:rPr lang="en-US" dirty="0" smtClean="0">
                <a:solidFill>
                  <a:srgbClr val="FFC000"/>
                </a:solidFill>
              </a:rPr>
              <a:t>Benchmark Requirements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fontScale="92500" lnSpcReduction="10000"/>
          </a:bodyPr>
          <a:lstStyle/>
          <a:p>
            <a:r>
              <a:rPr lang="en-US" dirty="0" smtClean="0"/>
              <a:t>A benchmark is a point of reference used to measure the performance</a:t>
            </a:r>
          </a:p>
          <a:p>
            <a:endParaRPr lang="en-US" dirty="0" smtClean="0"/>
          </a:p>
          <a:p>
            <a:r>
              <a:rPr lang="en-US" dirty="0" smtClean="0"/>
              <a:t>Requirements:</a:t>
            </a:r>
          </a:p>
          <a:p>
            <a:pPr lvl="1"/>
            <a:r>
              <a:rPr lang="en-US" dirty="0" smtClean="0"/>
              <a:t>Portable</a:t>
            </a:r>
          </a:p>
          <a:p>
            <a:pPr lvl="1"/>
            <a:r>
              <a:rPr lang="en-US" dirty="0" smtClean="0"/>
              <a:t>Flexible</a:t>
            </a:r>
          </a:p>
          <a:p>
            <a:pPr lvl="1"/>
            <a:r>
              <a:rPr lang="en-US" dirty="0" smtClean="0"/>
              <a:t>Detailed report for each test</a:t>
            </a:r>
          </a:p>
          <a:p>
            <a:pPr lvl="1"/>
            <a:r>
              <a:rPr lang="en-US" dirty="0" smtClean="0"/>
              <a:t>Visual report</a:t>
            </a:r>
          </a:p>
          <a:p>
            <a:pPr lvl="1"/>
            <a:r>
              <a:rPr lang="en-US" dirty="0" smtClean="0"/>
              <a:t>For both relational and object database</a:t>
            </a:r>
          </a:p>
          <a:p>
            <a:pPr lvl="1"/>
            <a:r>
              <a:rPr lang="en-US" dirty="0" smtClean="0"/>
              <a:t>Easy to use</a:t>
            </a:r>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1000"/>
                                        <p:tgtEl>
                                          <p:spTgt spid="6">
                                            <p:txEl>
                                              <p:pRg st="3" end="3"/>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1000"/>
                                        <p:tgtEl>
                                          <p:spTgt spid="6">
                                            <p:txEl>
                                              <p:pRg st="4" end="4"/>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1000"/>
                                        <p:tgtEl>
                                          <p:spTgt spid="6">
                                            <p:txEl>
                                              <p:pRg st="7" end="7"/>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Functional View</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5" name="Picture 3"/>
          <p:cNvPicPr>
            <a:picLocks noChangeAspect="1" noChangeArrowheads="1"/>
          </p:cNvPicPr>
          <p:nvPr/>
        </p:nvPicPr>
        <p:blipFill>
          <a:blip r:embed="rId4" cstate="print"/>
          <a:srcRect l="5649" t="9071" r="9609" b="6380"/>
          <a:stretch>
            <a:fillRect/>
          </a:stretch>
        </p:blipFill>
        <p:spPr bwMode="auto">
          <a:xfrm>
            <a:off x="6387412" y="3774048"/>
            <a:ext cx="1071570" cy="785818"/>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t="7462" b="-1452"/>
          <a:stretch>
            <a:fillRect/>
          </a:stretch>
        </p:blipFill>
        <p:spPr bwMode="auto">
          <a:xfrm>
            <a:off x="1743942" y="3774048"/>
            <a:ext cx="643123" cy="785818"/>
          </a:xfrm>
          <a:prstGeom prst="rect">
            <a:avLst/>
          </a:prstGeom>
          <a:noFill/>
          <a:ln w="9525">
            <a:noFill/>
            <a:miter lim="800000"/>
            <a:headEnd/>
            <a:tailEnd/>
          </a:ln>
          <a:effectLst/>
        </p:spPr>
      </p:pic>
      <p:pic>
        <p:nvPicPr>
          <p:cNvPr id="8" name="Picture 8" descr="C:\Users\error0\Desktop\gear_140.png"/>
          <p:cNvPicPr>
            <a:picLocks noChangeAspect="1" noChangeArrowheads="1"/>
          </p:cNvPicPr>
          <p:nvPr/>
        </p:nvPicPr>
        <p:blipFill>
          <a:blip r:embed="rId6"/>
          <a:srcRect/>
          <a:stretch>
            <a:fillRect/>
          </a:stretch>
        </p:blipFill>
        <p:spPr bwMode="auto">
          <a:xfrm>
            <a:off x="3943560" y="3604070"/>
            <a:ext cx="1157968" cy="1157968"/>
          </a:xfrm>
          <a:prstGeom prst="rect">
            <a:avLst/>
          </a:prstGeom>
          <a:ln>
            <a:noFill/>
          </a:ln>
          <a:effectLst>
            <a:outerShdw blurRad="292100" dist="139700" dir="2700000" algn="tl" rotWithShape="0">
              <a:srgbClr val="333333">
                <a:alpha val="65000"/>
              </a:srgbClr>
            </a:outerShdw>
          </a:effectLst>
        </p:spPr>
      </p:pic>
      <p:sp>
        <p:nvSpPr>
          <p:cNvPr id="9" name="Freccia a destra 8"/>
          <p:cNvSpPr/>
          <p:nvPr/>
        </p:nvSpPr>
        <p:spPr>
          <a:xfrm>
            <a:off x="2672636" y="4119096"/>
            <a:ext cx="1214446" cy="1286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Freccia a destra 9"/>
          <p:cNvSpPr/>
          <p:nvPr/>
        </p:nvSpPr>
        <p:spPr>
          <a:xfrm>
            <a:off x="5130104" y="4119096"/>
            <a:ext cx="1185870" cy="1286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1" name="CasellaDiTesto 10"/>
          <p:cNvSpPr txBox="1"/>
          <p:nvPr/>
        </p:nvSpPr>
        <p:spPr>
          <a:xfrm>
            <a:off x="714348" y="4535582"/>
            <a:ext cx="2922595" cy="461665"/>
          </a:xfrm>
          <a:prstGeom prst="rect">
            <a:avLst/>
          </a:prstGeom>
          <a:noFill/>
        </p:spPr>
        <p:txBody>
          <a:bodyPr wrap="none" rtlCol="0">
            <a:spAutoFit/>
          </a:bodyPr>
          <a:lstStyle/>
          <a:p>
            <a:r>
              <a:rPr lang="en-US" sz="2400" dirty="0" smtClean="0"/>
              <a:t>bench-properties.xml</a:t>
            </a:r>
            <a:endParaRPr lang="en-US" sz="2400" dirty="0"/>
          </a:p>
        </p:txBody>
      </p:sp>
      <p:sp>
        <p:nvSpPr>
          <p:cNvPr id="12" name="CasellaDiTesto 11"/>
          <p:cNvSpPr txBox="1"/>
          <p:nvPr/>
        </p:nvSpPr>
        <p:spPr>
          <a:xfrm>
            <a:off x="6000760" y="4609354"/>
            <a:ext cx="2185116" cy="461665"/>
          </a:xfrm>
          <a:prstGeom prst="rect">
            <a:avLst/>
          </a:prstGeom>
          <a:noFill/>
        </p:spPr>
        <p:txBody>
          <a:bodyPr wrap="square" rtlCol="0">
            <a:spAutoFit/>
          </a:bodyPr>
          <a:lstStyle/>
          <a:p>
            <a:r>
              <a:rPr lang="en-US" sz="2400" dirty="0" smtClean="0"/>
              <a:t>benchmark.pdf</a:t>
            </a:r>
            <a:endParaRPr lang="en-US" sz="2400" dirty="0"/>
          </a:p>
        </p:txBody>
      </p:sp>
      <p:pic>
        <p:nvPicPr>
          <p:cNvPr id="13" name="Picture 2"/>
          <p:cNvPicPr>
            <a:picLocks noChangeAspect="1" noChangeArrowheads="1"/>
          </p:cNvPicPr>
          <p:nvPr/>
        </p:nvPicPr>
        <p:blipFill>
          <a:blip r:embed="rId7" cstate="print"/>
          <a:srcRect/>
          <a:stretch>
            <a:fillRect/>
          </a:stretch>
        </p:blipFill>
        <p:spPr bwMode="auto">
          <a:xfrm>
            <a:off x="6101660" y="2819095"/>
            <a:ext cx="652717" cy="457518"/>
          </a:xfrm>
          <a:prstGeom prst="rect">
            <a:avLst/>
          </a:prstGeom>
          <a:ln>
            <a:noFill/>
          </a:ln>
          <a:effectLst>
            <a:outerShdw blurRad="292100" dist="139700" dir="2700000" algn="tl" rotWithShape="0">
              <a:srgbClr val="333333">
                <a:alpha val="65000"/>
              </a:srgbClr>
            </a:outerShdw>
          </a:effectLst>
        </p:spPr>
      </p:pic>
      <p:pic>
        <p:nvPicPr>
          <p:cNvPr id="14" name="Picture 2"/>
          <p:cNvPicPr>
            <a:picLocks noChangeAspect="1" noChangeArrowheads="1"/>
          </p:cNvPicPr>
          <p:nvPr/>
        </p:nvPicPr>
        <p:blipFill>
          <a:blip r:embed="rId8" cstate="print"/>
          <a:srcRect/>
          <a:stretch>
            <a:fillRect/>
          </a:stretch>
        </p:blipFill>
        <p:spPr bwMode="auto">
          <a:xfrm>
            <a:off x="6598982" y="2676219"/>
            <a:ext cx="680500" cy="457530"/>
          </a:xfrm>
          <a:prstGeom prst="rect">
            <a:avLst/>
          </a:prstGeom>
          <a:ln>
            <a:noFill/>
          </a:ln>
          <a:effectLst>
            <a:outerShdw blurRad="292100" dist="139700" dir="2700000" algn="tl" rotWithShape="0">
              <a:srgbClr val="333333">
                <a:alpha val="65000"/>
              </a:srgbClr>
            </a:outerShdw>
          </a:effectLst>
        </p:spPr>
      </p:pic>
      <p:pic>
        <p:nvPicPr>
          <p:cNvPr id="15" name="Picture 2"/>
          <p:cNvPicPr>
            <a:picLocks noChangeAspect="1" noChangeArrowheads="1"/>
          </p:cNvPicPr>
          <p:nvPr/>
        </p:nvPicPr>
        <p:blipFill>
          <a:blip r:embed="rId9" cstate="print"/>
          <a:srcRect/>
          <a:stretch>
            <a:fillRect/>
          </a:stretch>
        </p:blipFill>
        <p:spPr bwMode="auto">
          <a:xfrm>
            <a:off x="7122663" y="2533343"/>
            <a:ext cx="652515" cy="457530"/>
          </a:xfrm>
          <a:prstGeom prst="rect">
            <a:avLst/>
          </a:prstGeom>
          <a:ln>
            <a:noFill/>
          </a:ln>
          <a:effectLst>
            <a:outerShdw blurRad="292100" dist="139700" dir="2700000" algn="tl" rotWithShape="0">
              <a:srgbClr val="333333">
                <a:alpha val="65000"/>
              </a:srgbClr>
            </a:outerShdw>
          </a:effectLst>
        </p:spPr>
      </p:pic>
      <p:sp>
        <p:nvSpPr>
          <p:cNvPr id="17" name="Disco magnetico 16"/>
          <p:cNvSpPr/>
          <p:nvPr/>
        </p:nvSpPr>
        <p:spPr>
          <a:xfrm>
            <a:off x="3744206" y="5429264"/>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Disco magnetico 17"/>
          <p:cNvSpPr/>
          <p:nvPr/>
        </p:nvSpPr>
        <p:spPr>
          <a:xfrm>
            <a:off x="4101396" y="5500702"/>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Disco magnetico 18"/>
          <p:cNvSpPr/>
          <p:nvPr/>
        </p:nvSpPr>
        <p:spPr>
          <a:xfrm>
            <a:off x="4458586" y="5571913"/>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Disco magnetico 19"/>
          <p:cNvSpPr/>
          <p:nvPr/>
        </p:nvSpPr>
        <p:spPr>
          <a:xfrm>
            <a:off x="4815776" y="5643578"/>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p:cNvSpPr txBox="1"/>
          <p:nvPr/>
        </p:nvSpPr>
        <p:spPr>
          <a:xfrm>
            <a:off x="3643306" y="6134891"/>
            <a:ext cx="1685050" cy="461665"/>
          </a:xfrm>
          <a:prstGeom prst="rect">
            <a:avLst/>
          </a:prstGeom>
          <a:noFill/>
        </p:spPr>
        <p:txBody>
          <a:bodyPr wrap="square" rtlCol="0">
            <a:spAutoFit/>
          </a:bodyPr>
          <a:lstStyle/>
          <a:p>
            <a:r>
              <a:rPr lang="en-US" sz="2400" dirty="0" smtClean="0"/>
              <a:t>databases</a:t>
            </a:r>
            <a:endParaRPr lang="en-US" sz="2400" dirty="0"/>
          </a:p>
        </p:txBody>
      </p:sp>
      <p:pic>
        <p:nvPicPr>
          <p:cNvPr id="24" name="Picture 2"/>
          <p:cNvPicPr>
            <a:picLocks noChangeAspect="1" noChangeArrowheads="1"/>
          </p:cNvPicPr>
          <p:nvPr/>
        </p:nvPicPr>
        <p:blipFill>
          <a:blip r:embed="rId10"/>
          <a:srcRect r="60360" b="16129"/>
          <a:stretch>
            <a:fillRect/>
          </a:stretch>
        </p:blipFill>
        <p:spPr bwMode="auto">
          <a:xfrm>
            <a:off x="3794273" y="2004898"/>
            <a:ext cx="664313" cy="781160"/>
          </a:xfrm>
          <a:prstGeom prst="rect">
            <a:avLst/>
          </a:prstGeom>
          <a:ln>
            <a:noFill/>
          </a:ln>
          <a:effectLst>
            <a:outerShdw blurRad="292100" dist="139700" dir="2700000" algn="tl" rotWithShape="0">
              <a:srgbClr val="333333">
                <a:alpha val="65000"/>
              </a:srgbClr>
            </a:outerShdw>
          </a:effectLst>
        </p:spPr>
      </p:pic>
      <p:pic>
        <p:nvPicPr>
          <p:cNvPr id="26" name="Picture 2"/>
          <p:cNvPicPr>
            <a:picLocks noChangeAspect="1" noChangeArrowheads="1"/>
          </p:cNvPicPr>
          <p:nvPr/>
        </p:nvPicPr>
        <p:blipFill>
          <a:blip r:embed="rId10"/>
          <a:srcRect r="60360" b="16129"/>
          <a:stretch>
            <a:fillRect/>
          </a:stretch>
        </p:blipFill>
        <p:spPr bwMode="auto">
          <a:xfrm>
            <a:off x="4222901" y="2076336"/>
            <a:ext cx="664313" cy="781160"/>
          </a:xfrm>
          <a:prstGeom prst="rect">
            <a:avLst/>
          </a:prstGeom>
          <a:ln>
            <a:noFill/>
          </a:ln>
          <a:effectLst>
            <a:outerShdw blurRad="292100" dist="139700" dir="2700000" algn="tl" rotWithShape="0">
              <a:srgbClr val="333333">
                <a:alpha val="65000"/>
              </a:srgbClr>
            </a:outerShdw>
          </a:effectLst>
        </p:spPr>
      </p:pic>
      <p:pic>
        <p:nvPicPr>
          <p:cNvPr id="27" name="Picture 2"/>
          <p:cNvPicPr>
            <a:picLocks noChangeAspect="1" noChangeArrowheads="1"/>
          </p:cNvPicPr>
          <p:nvPr/>
        </p:nvPicPr>
        <p:blipFill>
          <a:blip r:embed="rId10"/>
          <a:srcRect r="60360" b="16129"/>
          <a:stretch>
            <a:fillRect/>
          </a:stretch>
        </p:blipFill>
        <p:spPr bwMode="auto">
          <a:xfrm>
            <a:off x="4651529" y="2147774"/>
            <a:ext cx="664313" cy="781160"/>
          </a:xfrm>
          <a:prstGeom prst="rect">
            <a:avLst/>
          </a:prstGeom>
          <a:ln>
            <a:noFill/>
          </a:ln>
          <a:effectLst>
            <a:outerShdw blurRad="292100" dist="139700" dir="2700000" algn="tl" rotWithShape="0">
              <a:srgbClr val="333333">
                <a:alpha val="65000"/>
              </a:srgbClr>
            </a:outerShdw>
          </a:effectLst>
        </p:spPr>
      </p:pic>
      <p:sp>
        <p:nvSpPr>
          <p:cNvPr id="29" name="CasellaDiTesto 28"/>
          <p:cNvSpPr txBox="1"/>
          <p:nvPr/>
        </p:nvSpPr>
        <p:spPr>
          <a:xfrm>
            <a:off x="4071934" y="1457678"/>
            <a:ext cx="803425" cy="461665"/>
          </a:xfrm>
          <a:prstGeom prst="rect">
            <a:avLst/>
          </a:prstGeom>
          <a:noFill/>
        </p:spPr>
        <p:txBody>
          <a:bodyPr wrap="none" rtlCol="0">
            <a:spAutoFit/>
          </a:bodyPr>
          <a:lstStyle/>
          <a:p>
            <a:r>
              <a:rPr lang="en-US" sz="2400" dirty="0" smtClean="0"/>
              <a:t>tests</a:t>
            </a:r>
          </a:p>
        </p:txBody>
      </p:sp>
      <p:sp>
        <p:nvSpPr>
          <p:cNvPr id="30" name="CasellaDiTesto 29"/>
          <p:cNvSpPr txBox="1"/>
          <p:nvPr/>
        </p:nvSpPr>
        <p:spPr>
          <a:xfrm>
            <a:off x="6447464" y="2000240"/>
            <a:ext cx="1053494" cy="461665"/>
          </a:xfrm>
          <a:prstGeom prst="rect">
            <a:avLst/>
          </a:prstGeom>
          <a:noFill/>
        </p:spPr>
        <p:txBody>
          <a:bodyPr wrap="none" rtlCol="0">
            <a:spAutoFit/>
          </a:bodyPr>
          <a:lstStyle/>
          <a:p>
            <a:r>
              <a:rPr lang="en-US" sz="2400" dirty="0" smtClean="0"/>
              <a:t>graphs</a:t>
            </a:r>
          </a:p>
        </p:txBody>
      </p:sp>
      <p:sp>
        <p:nvSpPr>
          <p:cNvPr id="34" name="Parentesi graffa aperta 33"/>
          <p:cNvSpPr/>
          <p:nvPr/>
        </p:nvSpPr>
        <p:spPr>
          <a:xfrm rot="16200000">
            <a:off x="4406347" y="2657529"/>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5" name="Parentesi graffa aperta 34"/>
          <p:cNvSpPr/>
          <p:nvPr/>
        </p:nvSpPr>
        <p:spPr>
          <a:xfrm rot="5400000">
            <a:off x="4406347" y="4443479"/>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6" name="Parentesi graffa aperta 35"/>
          <p:cNvSpPr/>
          <p:nvPr/>
        </p:nvSpPr>
        <p:spPr>
          <a:xfrm rot="16200000">
            <a:off x="6835239" y="2906157"/>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1000"/>
                                        <p:tgtEl>
                                          <p:spTgt spid="36"/>
                                        </p:tgtEl>
                                      </p:cBhvr>
                                    </p:animEffect>
                                  </p:childTnLst>
                                </p:cTn>
                              </p:par>
                              <p:par>
                                <p:cTn id="72" presetID="10"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childTnLst>
                                </p:cTn>
                              </p:par>
                              <p:par>
                                <p:cTn id="78" presetID="10"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7" grpId="0" animBg="1"/>
      <p:bldP spid="18" grpId="0" animBg="1"/>
      <p:bldP spid="19" grpId="0" animBg="1"/>
      <p:bldP spid="20" grpId="0" animBg="1"/>
      <p:bldP spid="23" grpId="0"/>
      <p:bldP spid="29" grpId="0"/>
      <p:bldP spid="30"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Elements’ Description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28" name="Segnaposto contenuto 2"/>
          <p:cNvSpPr>
            <a:spLocks noGrp="1"/>
          </p:cNvSpPr>
          <p:nvPr>
            <p:ph idx="1"/>
          </p:nvPr>
        </p:nvSpPr>
        <p:spPr>
          <a:xfrm>
            <a:off x="357158" y="1643050"/>
            <a:ext cx="8501122" cy="5000660"/>
          </a:xfrm>
        </p:spPr>
        <p:txBody>
          <a:bodyPr>
            <a:normAutofit/>
          </a:bodyPr>
          <a:lstStyle/>
          <a:p>
            <a:r>
              <a:rPr lang="en-US" sz="2800" dirty="0" smtClean="0"/>
              <a:t>The benchmark runs several </a:t>
            </a:r>
            <a:r>
              <a:rPr lang="en-US" sz="2800" b="1" dirty="0" smtClean="0"/>
              <a:t>Test </a:t>
            </a:r>
            <a:r>
              <a:rPr lang="en-US" sz="2800" dirty="0" smtClean="0"/>
              <a:t>on different </a:t>
            </a:r>
            <a:r>
              <a:rPr lang="en-US" sz="2800" b="1" dirty="0" smtClean="0"/>
              <a:t>Database</a:t>
            </a:r>
          </a:p>
          <a:p>
            <a:r>
              <a:rPr lang="en-US" sz="2800" dirty="0" smtClean="0"/>
              <a:t>Each Test is composed of (concurrent) </a:t>
            </a:r>
            <a:r>
              <a:rPr lang="en-US" sz="2800" b="1" dirty="0" smtClean="0"/>
              <a:t>Task</a:t>
            </a:r>
          </a:p>
          <a:p>
            <a:endParaRPr lang="it-IT" sz="2800" b="1" dirty="0" smtClean="0"/>
          </a:p>
          <a:p>
            <a:endParaRPr lang="en-US" sz="2000" b="1" dirty="0" smtClean="0"/>
          </a:p>
          <a:p>
            <a:r>
              <a:rPr lang="en-US" sz="2800" dirty="0" smtClean="0"/>
              <a:t>Both Task and Test use many </a:t>
            </a:r>
            <a:r>
              <a:rPr lang="en-US" sz="2800" b="1" dirty="0" smtClean="0"/>
              <a:t>Monitor</a:t>
            </a:r>
          </a:p>
          <a:p>
            <a:r>
              <a:rPr lang="en-US" sz="2800" dirty="0" smtClean="0"/>
              <a:t>Each Test can use many </a:t>
            </a:r>
            <a:r>
              <a:rPr lang="en-US" sz="2800" b="1" dirty="0" smtClean="0"/>
              <a:t>Reporter</a:t>
            </a:r>
          </a:p>
        </p:txBody>
      </p:sp>
      <p:pic>
        <p:nvPicPr>
          <p:cNvPr id="1026" name="Picture 2" descr="C:\Users\error0\AppData\Local\Microsoft\Windows\Temporary Internet Files\Content.IE5\9X6PK0F7\MCj02176960000[1].wmf"/>
          <p:cNvPicPr>
            <a:picLocks noChangeAspect="1" noChangeArrowheads="1"/>
          </p:cNvPicPr>
          <p:nvPr/>
        </p:nvPicPr>
        <p:blipFill>
          <a:blip r:embed="rId4"/>
          <a:srcRect/>
          <a:stretch>
            <a:fillRect/>
          </a:stretch>
        </p:blipFill>
        <p:spPr bwMode="auto">
          <a:xfrm>
            <a:off x="3929058" y="5000636"/>
            <a:ext cx="1052788" cy="1071570"/>
          </a:xfrm>
          <a:prstGeom prst="rect">
            <a:avLst/>
          </a:prstGeom>
          <a:noFill/>
        </p:spPr>
      </p:pic>
      <p:pic>
        <p:nvPicPr>
          <p:cNvPr id="1027" name="Picture 3" descr="C:\Users\error0\AppData\Local\Microsoft\Windows\Temporary Internet Files\Content.IE5\9R19INLG\MCj04260600000[1].wmf"/>
          <p:cNvPicPr>
            <a:picLocks noChangeAspect="1" noChangeArrowheads="1"/>
          </p:cNvPicPr>
          <p:nvPr/>
        </p:nvPicPr>
        <p:blipFill>
          <a:blip r:embed="rId5"/>
          <a:srcRect/>
          <a:stretch>
            <a:fillRect/>
          </a:stretch>
        </p:blipFill>
        <p:spPr bwMode="auto">
          <a:xfrm>
            <a:off x="928662" y="5013354"/>
            <a:ext cx="1000132" cy="1058852"/>
          </a:xfrm>
          <a:prstGeom prst="rect">
            <a:avLst/>
          </a:prstGeom>
          <a:noFill/>
        </p:spPr>
      </p:pic>
      <p:pic>
        <p:nvPicPr>
          <p:cNvPr id="1029" name="Picture 5" descr="C:\Users\error0\AppData\Local\Microsoft\Windows\Temporary Internet Files\Content.IE5\DTHGSQEN\MCj04325430000[1].png"/>
          <p:cNvPicPr>
            <a:picLocks noChangeAspect="1" noChangeArrowheads="1"/>
          </p:cNvPicPr>
          <p:nvPr/>
        </p:nvPicPr>
        <p:blipFill>
          <a:blip r:embed="rId6"/>
          <a:srcRect/>
          <a:stretch>
            <a:fillRect/>
          </a:stretch>
        </p:blipFill>
        <p:spPr bwMode="auto">
          <a:xfrm>
            <a:off x="6929454" y="5072074"/>
            <a:ext cx="1285884" cy="936084"/>
          </a:xfrm>
          <a:prstGeom prst="rect">
            <a:avLst/>
          </a:prstGeom>
          <a:noFill/>
        </p:spPr>
      </p:pic>
      <p:cxnSp>
        <p:nvCxnSpPr>
          <p:cNvPr id="46" name="Connettore 2 45"/>
          <p:cNvCxnSpPr>
            <a:stCxn id="1027" idx="3"/>
            <a:endCxn id="1026" idx="1"/>
          </p:cNvCxnSpPr>
          <p:nvPr/>
        </p:nvCxnSpPr>
        <p:spPr>
          <a:xfrm flipV="1">
            <a:off x="1928794" y="5536421"/>
            <a:ext cx="2000264" cy="63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Connettore 2 47"/>
          <p:cNvCxnSpPr>
            <a:stCxn id="1026" idx="3"/>
            <a:endCxn id="1029" idx="1"/>
          </p:cNvCxnSpPr>
          <p:nvPr/>
        </p:nvCxnSpPr>
        <p:spPr>
          <a:xfrm>
            <a:off x="4981846" y="5536421"/>
            <a:ext cx="1947608" cy="36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10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10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animEffect transition="in" filter="fade">
                                      <p:cBhvr>
                                        <p:cTn id="15" dur="1000"/>
                                        <p:tgtEl>
                                          <p:spTgt spid="2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xEl>
                                              <p:pRg st="5" end="5"/>
                                            </p:txEl>
                                          </p:spTgt>
                                        </p:tgtEl>
                                        <p:attrNameLst>
                                          <p:attrName>style.visibility</p:attrName>
                                        </p:attrNameLst>
                                      </p:cBhvr>
                                      <p:to>
                                        <p:strVal val="visible"/>
                                      </p:to>
                                    </p:set>
                                    <p:animEffect transition="in" filter="fade">
                                      <p:cBhvr>
                                        <p:cTn id="18" dur="1000"/>
                                        <p:tgtEl>
                                          <p:spTgt spid="2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10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10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childTnLst>
                                </p:cTn>
                              </p:par>
                              <p:par>
                                <p:cTn id="37" presetID="10" presetClass="entr" presetSubtype="0" fill="hold" nodeType="withEffect">
                                  <p:stCondLst>
                                    <p:cond delay="0"/>
                                  </p:stCondLst>
                                  <p:childTnLst>
                                    <p:set>
                                      <p:cBhvr>
                                        <p:cTn id="38" dur="1" fill="hold">
                                          <p:stCondLst>
                                            <p:cond delay="0"/>
                                          </p:stCondLst>
                                        </p:cTn>
                                        <p:tgtEl>
                                          <p:spTgt spid="1029"/>
                                        </p:tgtEl>
                                        <p:attrNameLst>
                                          <p:attrName>style.visibility</p:attrName>
                                        </p:attrNameLst>
                                      </p:cBhvr>
                                      <p:to>
                                        <p:strVal val="visible"/>
                                      </p:to>
                                    </p:set>
                                    <p:animEffect transition="in" filter="fade">
                                      <p:cBhvr>
                                        <p:cTn id="39"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it-IT" dirty="0" err="1" smtClean="0">
                <a:solidFill>
                  <a:srgbClr val="FFC000"/>
                </a:solidFill>
              </a:rPr>
              <a:t>Real</a:t>
            </a:r>
            <a:r>
              <a:rPr lang="it-IT" dirty="0" smtClean="0">
                <a:solidFill>
                  <a:srgbClr val="FFC000"/>
                </a:solidFill>
              </a:rPr>
              <a:t> </a:t>
            </a:r>
            <a:r>
              <a:rPr lang="it-IT" dirty="0" err="1" smtClean="0">
                <a:solidFill>
                  <a:srgbClr val="FFC000"/>
                </a:solidFill>
              </a:rPr>
              <a:t>Time</a:t>
            </a:r>
            <a:r>
              <a:rPr lang="it-IT" dirty="0" smtClean="0">
                <a:solidFill>
                  <a:srgbClr val="FFC000"/>
                </a:solidFill>
              </a:rPr>
              <a:t> </a:t>
            </a:r>
            <a:r>
              <a:rPr lang="it-IT" dirty="0" err="1" smtClean="0">
                <a:solidFill>
                  <a:srgbClr val="FFC000"/>
                </a:solidFill>
              </a:rPr>
              <a:t>Prepaid</a:t>
            </a:r>
            <a:r>
              <a:rPr lang="it-IT" dirty="0" smtClean="0">
                <a:solidFill>
                  <a:srgbClr val="FFC000"/>
                </a:solidFill>
              </a:rPr>
              <a:t> System </a:t>
            </a:r>
            <a:r>
              <a:rPr lang="it-IT" dirty="0" err="1" smtClean="0">
                <a:solidFill>
                  <a:srgbClr val="FFC000"/>
                </a:solidFill>
              </a:rPr>
              <a:t>Load</a:t>
            </a:r>
            <a:r>
              <a:rPr lang="it-IT" dirty="0" smtClean="0">
                <a:solidFill>
                  <a:srgbClr val="FFC000"/>
                </a:solidFill>
              </a:rPr>
              <a:t> Test Case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32349"/>
            <a:ext cx="8043890" cy="2553907"/>
          </a:xfrm>
        </p:spPr>
        <p:txBody>
          <a:bodyPr>
            <a:normAutofit fontScale="62500" lnSpcReduction="20000"/>
          </a:bodyPr>
          <a:lstStyle/>
          <a:p>
            <a:pPr algn="ctr">
              <a:buNone/>
            </a:pPr>
            <a:r>
              <a:rPr lang="en-US" sz="5100" dirty="0" smtClean="0"/>
              <a:t>Real Time Prepaid System</a:t>
            </a:r>
          </a:p>
          <a:p>
            <a:pPr algn="ctr">
              <a:buNone/>
            </a:pPr>
            <a:endParaRPr lang="it-IT" dirty="0" smtClean="0"/>
          </a:p>
          <a:p>
            <a:pPr algn="ctr">
              <a:buNone/>
            </a:pPr>
            <a:endParaRPr lang="it-IT" dirty="0" smtClean="0"/>
          </a:p>
          <a:p>
            <a:pPr algn="ctr">
              <a:buNone/>
            </a:pPr>
            <a:endParaRPr lang="it-IT" dirty="0" smtClean="0"/>
          </a:p>
          <a:p>
            <a:pPr>
              <a:buNone/>
            </a:pPr>
            <a:endParaRPr lang="en-US" dirty="0" smtClean="0"/>
          </a:p>
          <a:p>
            <a:endParaRPr lang="en-US" dirty="0" smtClean="0"/>
          </a:p>
          <a:p>
            <a:endParaRPr lang="en-US" dirty="0" smtClean="0"/>
          </a:p>
          <a:p>
            <a:pPr>
              <a:buNone/>
            </a:pPr>
            <a:r>
              <a:rPr lang="it-IT" dirty="0" smtClean="0"/>
              <a:t> </a:t>
            </a:r>
          </a:p>
          <a:p>
            <a:pPr>
              <a:buNone/>
            </a:pPr>
            <a:r>
              <a:rPr lang="it-IT" dirty="0" smtClean="0"/>
              <a:t> </a:t>
            </a:r>
            <a:endParaRPr lang="en-US" dirty="0" smtClean="0"/>
          </a:p>
        </p:txBody>
      </p:sp>
      <p:sp>
        <p:nvSpPr>
          <p:cNvPr id="16" name="Parentesi graffa chiusa 15"/>
          <p:cNvSpPr/>
          <p:nvPr/>
        </p:nvSpPr>
        <p:spPr>
          <a:xfrm rot="16200000">
            <a:off x="3893339" y="-750123"/>
            <a:ext cx="857256" cy="6786610"/>
          </a:xfrm>
          <a:prstGeom prst="rightBrace">
            <a:avLst>
              <a:gd name="adj1" fmla="val 90554"/>
              <a:gd name="adj2" fmla="val 4981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17" name="Elaborazione predefinita 16"/>
          <p:cNvSpPr/>
          <p:nvPr/>
        </p:nvSpPr>
        <p:spPr>
          <a:xfrm>
            <a:off x="428596" y="3214686"/>
            <a:ext cx="178595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Balance</a:t>
            </a:r>
            <a:r>
              <a:rPr lang="it-IT" sz="2200" dirty="0" smtClean="0"/>
              <a:t> </a:t>
            </a:r>
            <a:r>
              <a:rPr lang="en-US" sz="2200" dirty="0" smtClean="0"/>
              <a:t>check</a:t>
            </a:r>
            <a:endParaRPr lang="en-US" sz="2200" dirty="0"/>
          </a:p>
        </p:txBody>
      </p:sp>
      <p:sp>
        <p:nvSpPr>
          <p:cNvPr id="18" name="Elaborazione predefinita 17"/>
          <p:cNvSpPr/>
          <p:nvPr/>
        </p:nvSpPr>
        <p:spPr>
          <a:xfrm>
            <a:off x="2571736" y="3214686"/>
            <a:ext cx="357190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Service authorization and management</a:t>
            </a:r>
            <a:endParaRPr lang="en-US" sz="2200" dirty="0"/>
          </a:p>
        </p:txBody>
      </p:sp>
      <p:sp>
        <p:nvSpPr>
          <p:cNvPr id="19" name="Elaborazione predefinita 18"/>
          <p:cNvSpPr/>
          <p:nvPr/>
        </p:nvSpPr>
        <p:spPr>
          <a:xfrm>
            <a:off x="6500826" y="3214686"/>
            <a:ext cx="2357454"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Accounts management</a:t>
            </a:r>
            <a:endParaRPr lang="en-US" sz="2200" dirty="0"/>
          </a:p>
        </p:txBody>
      </p:sp>
      <p:sp>
        <p:nvSpPr>
          <p:cNvPr id="11" name="CasellaDiTesto 10"/>
          <p:cNvSpPr txBox="1"/>
          <p:nvPr/>
        </p:nvSpPr>
        <p:spPr>
          <a:xfrm>
            <a:off x="829999" y="4171976"/>
            <a:ext cx="938078" cy="461665"/>
          </a:xfrm>
          <a:prstGeom prst="rect">
            <a:avLst/>
          </a:prstGeom>
          <a:noFill/>
        </p:spPr>
        <p:txBody>
          <a:bodyPr wrap="none" rtlCol="0">
            <a:spAutoFit/>
          </a:bodyPr>
          <a:lstStyle/>
          <a:p>
            <a:pPr algn="ctr"/>
            <a:r>
              <a:rPr lang="en-US" sz="2400" dirty="0" smtClean="0"/>
              <a:t>10 </a:t>
            </a:r>
            <a:r>
              <a:rPr lang="en-US" sz="2400" dirty="0" err="1" smtClean="0"/>
              <a:t>tps</a:t>
            </a:r>
            <a:endParaRPr lang="en-US" sz="2400" dirty="0" smtClean="0"/>
          </a:p>
        </p:txBody>
      </p:sp>
      <p:sp>
        <p:nvSpPr>
          <p:cNvPr id="14" name="CasellaDiTesto 13"/>
          <p:cNvSpPr txBox="1"/>
          <p:nvPr/>
        </p:nvSpPr>
        <p:spPr>
          <a:xfrm>
            <a:off x="7277260" y="4171976"/>
            <a:ext cx="938078" cy="461665"/>
          </a:xfrm>
          <a:prstGeom prst="rect">
            <a:avLst/>
          </a:prstGeom>
          <a:noFill/>
        </p:spPr>
        <p:txBody>
          <a:bodyPr wrap="none" rtlCol="0">
            <a:spAutoFit/>
          </a:bodyPr>
          <a:lstStyle/>
          <a:p>
            <a:pPr algn="ctr"/>
            <a:r>
              <a:rPr lang="en-US" sz="2400" smtClean="0"/>
              <a:t>10 tps</a:t>
            </a:r>
          </a:p>
        </p:txBody>
      </p:sp>
      <p:sp>
        <p:nvSpPr>
          <p:cNvPr id="15" name="CasellaDiTesto 14"/>
          <p:cNvSpPr txBox="1"/>
          <p:nvPr/>
        </p:nvSpPr>
        <p:spPr>
          <a:xfrm>
            <a:off x="3643306" y="4171976"/>
            <a:ext cx="1268682" cy="461665"/>
          </a:xfrm>
          <a:prstGeom prst="rect">
            <a:avLst/>
          </a:prstGeom>
          <a:noFill/>
        </p:spPr>
        <p:txBody>
          <a:bodyPr wrap="none" rtlCol="0">
            <a:spAutoFit/>
          </a:bodyPr>
          <a:lstStyle/>
          <a:p>
            <a:pPr algn="ctr"/>
            <a:r>
              <a:rPr lang="en-US" sz="2400" dirty="0" smtClean="0"/>
              <a:t>2000 </a:t>
            </a:r>
            <a:r>
              <a:rPr lang="en-US" sz="2400" dirty="0" err="1" smtClean="0"/>
              <a:t>tps</a:t>
            </a:r>
            <a:endParaRPr lang="en-US" sz="2400" dirty="0" smtClean="0"/>
          </a:p>
        </p:txBody>
      </p:sp>
      <p:graphicFrame>
        <p:nvGraphicFramePr>
          <p:cNvPr id="21" name="Tabella 20"/>
          <p:cNvGraphicFramePr>
            <a:graphicFrameLocks noGrp="1"/>
          </p:cNvGraphicFramePr>
          <p:nvPr/>
        </p:nvGraphicFramePr>
        <p:xfrm>
          <a:off x="1119206" y="4803162"/>
          <a:ext cx="6953256" cy="1840548"/>
        </p:xfrm>
        <a:graphic>
          <a:graphicData uri="http://schemas.openxmlformats.org/drawingml/2006/table">
            <a:tbl>
              <a:tblPr firstRow="1" bandRow="1">
                <a:tableStyleId>{5C22544A-7EE6-4342-B048-85BDC9FD1C3A}</a:tableStyleId>
              </a:tblPr>
              <a:tblGrid>
                <a:gridCol w="3476628"/>
                <a:gridCol w="3476628"/>
              </a:tblGrid>
              <a:tr h="460137">
                <a:tc>
                  <a:txBody>
                    <a:bodyPr/>
                    <a:lstStyle/>
                    <a:p>
                      <a:pPr algn="ctr"/>
                      <a:r>
                        <a:rPr lang="en-US" sz="2400" noProof="0" dirty="0" smtClean="0"/>
                        <a:t>Domain object</a:t>
                      </a:r>
                      <a:endParaRPr lang="en-US" sz="2400" noProof="0" dirty="0"/>
                    </a:p>
                  </a:txBody>
                  <a:tcPr/>
                </a:tc>
                <a:tc>
                  <a:txBody>
                    <a:bodyPr/>
                    <a:lstStyle/>
                    <a:p>
                      <a:pPr algn="ctr"/>
                      <a:r>
                        <a:rPr lang="en-US" sz="2400" noProof="0" dirty="0" smtClean="0"/>
                        <a:t>Initialization number</a:t>
                      </a:r>
                      <a:endParaRPr lang="en-US" sz="2400" noProof="0" dirty="0"/>
                    </a:p>
                  </a:txBody>
                  <a:tcPr/>
                </a:tc>
              </a:tr>
              <a:tr h="460137">
                <a:tc>
                  <a:txBody>
                    <a:bodyPr/>
                    <a:lstStyle/>
                    <a:p>
                      <a:pPr algn="ctr"/>
                      <a:r>
                        <a:rPr lang="it-IT" sz="2400" dirty="0" smtClean="0"/>
                        <a:t>Account</a:t>
                      </a:r>
                      <a:endParaRPr lang="en-US" sz="2400" dirty="0"/>
                    </a:p>
                  </a:txBody>
                  <a:tcPr/>
                </a:tc>
                <a:tc>
                  <a:txBody>
                    <a:bodyPr/>
                    <a:lstStyle/>
                    <a:p>
                      <a:pPr algn="ctr"/>
                      <a:r>
                        <a:rPr lang="it-IT" sz="2400" dirty="0" smtClean="0"/>
                        <a:t>4 </a:t>
                      </a:r>
                      <a:r>
                        <a:rPr lang="en-US" sz="2400" noProof="0" dirty="0" smtClean="0"/>
                        <a:t>millions</a:t>
                      </a:r>
                      <a:endParaRPr lang="en-US" sz="2400" noProof="0" dirty="0"/>
                    </a:p>
                  </a:txBody>
                  <a:tcPr/>
                </a:tc>
              </a:tr>
              <a:tr h="460137">
                <a:tc>
                  <a:txBody>
                    <a:bodyPr/>
                    <a:lstStyle/>
                    <a:p>
                      <a:pPr algn="ctr"/>
                      <a:r>
                        <a:rPr lang="it-IT" sz="2400" dirty="0" smtClean="0"/>
                        <a:t>MSISDN</a:t>
                      </a:r>
                      <a:endParaRPr lang="en-US" sz="2400" dirty="0"/>
                    </a:p>
                  </a:txBody>
                  <a:tcPr/>
                </a:tc>
                <a:tc>
                  <a:txBody>
                    <a:bodyPr/>
                    <a:lstStyle/>
                    <a:p>
                      <a:pPr algn="ctr"/>
                      <a:r>
                        <a:rPr lang="it-IT" sz="2400" dirty="0" smtClean="0"/>
                        <a:t>8 </a:t>
                      </a:r>
                      <a:r>
                        <a:rPr lang="en-US" sz="2400" noProof="0" dirty="0" smtClean="0"/>
                        <a:t>millions</a:t>
                      </a:r>
                      <a:endParaRPr lang="en-US" sz="2400" noProof="0" dirty="0"/>
                    </a:p>
                  </a:txBody>
                  <a:tcPr/>
                </a:tc>
              </a:tr>
              <a:tr h="460137">
                <a:tc>
                  <a:txBody>
                    <a:bodyPr/>
                    <a:lstStyle/>
                    <a:p>
                      <a:pPr algn="ctr"/>
                      <a:r>
                        <a:rPr lang="en-US" sz="2400" noProof="0" dirty="0" smtClean="0"/>
                        <a:t>Session</a:t>
                      </a:r>
                      <a:endParaRPr lang="en-US" sz="2400" noProof="0" dirty="0"/>
                    </a:p>
                  </a:txBody>
                  <a:tcPr/>
                </a:tc>
                <a:tc>
                  <a:txBody>
                    <a:bodyPr/>
                    <a:lstStyle/>
                    <a:p>
                      <a:pPr algn="ctr"/>
                      <a:r>
                        <a:rPr lang="it-IT" sz="2400" dirty="0" smtClean="0"/>
                        <a:t>100 </a:t>
                      </a:r>
                      <a:r>
                        <a:rPr lang="en-US" sz="2400" noProof="0" dirty="0" smtClean="0"/>
                        <a:t>thousands</a:t>
                      </a:r>
                      <a:endParaRPr lang="en-US" sz="2400" noProof="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11"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Throughput Of Account Management Task</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pic>
        <p:nvPicPr>
          <p:cNvPr id="1026" name="Picture 2" descr="C:\Users\error0\Documents\universita\tesi\workspace\tesi\tex\img\result1.jpg"/>
          <p:cNvPicPr>
            <a:picLocks noChangeAspect="1" noChangeArrowheads="1"/>
          </p:cNvPicPr>
          <p:nvPr/>
        </p:nvPicPr>
        <p:blipFill>
          <a:blip r:embed="rId4"/>
          <a:srcRect l="-250" t="16785" r="3500" b="5000"/>
          <a:stretch>
            <a:fillRect/>
          </a:stretch>
        </p:blipFill>
        <p:spPr bwMode="auto">
          <a:xfrm>
            <a:off x="0" y="1500174"/>
            <a:ext cx="9144000" cy="4786346"/>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Throughput Of Service Management Task</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3074" name="Picture 2" descr="C:\Users\error0\Documents\universita\tesi\workspace\tesi\tex\img\result10.jpg"/>
          <p:cNvPicPr>
            <a:picLocks noChangeAspect="1" noChangeArrowheads="1"/>
          </p:cNvPicPr>
          <p:nvPr/>
        </p:nvPicPr>
        <p:blipFill>
          <a:blip r:embed="rId4"/>
          <a:srcRect t="17236" r="1015" b="5390"/>
          <a:stretch>
            <a:fillRect/>
          </a:stretch>
        </p:blipFill>
        <p:spPr bwMode="auto">
          <a:xfrm>
            <a:off x="0" y="1500174"/>
            <a:ext cx="9144000" cy="478634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File Size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pic>
        <p:nvPicPr>
          <p:cNvPr id="2050" name="Picture 2" descr="C:\Users\error0\Documents\universita\tesi\workspace\tesi\tex\img\result13.jpg"/>
          <p:cNvPicPr>
            <a:picLocks noChangeAspect="1" noChangeArrowheads="1"/>
          </p:cNvPicPr>
          <p:nvPr/>
        </p:nvPicPr>
        <p:blipFill>
          <a:blip r:embed="rId4"/>
          <a:srcRect l="500" t="15714" r="2000" b="5000"/>
          <a:stretch>
            <a:fillRect/>
          </a:stretch>
        </p:blipFill>
        <p:spPr bwMode="auto">
          <a:xfrm>
            <a:off x="-64" y="1500174"/>
            <a:ext cx="9144064" cy="4786346"/>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Conclusion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643049"/>
            <a:ext cx="8401080" cy="5000661"/>
          </a:xfrm>
        </p:spPr>
        <p:txBody>
          <a:bodyPr>
            <a:normAutofit fontScale="92500"/>
          </a:bodyPr>
          <a:lstStyle/>
          <a:p>
            <a:r>
              <a:rPr lang="en-US" dirty="0" smtClean="0"/>
              <a:t>Contributions:</a:t>
            </a:r>
          </a:p>
          <a:p>
            <a:pPr lvl="1"/>
            <a:r>
              <a:rPr lang="en-US" dirty="0" smtClean="0"/>
              <a:t>IMDB’s in-depth analysis</a:t>
            </a:r>
          </a:p>
          <a:p>
            <a:pPr lvl="1"/>
            <a:r>
              <a:rPr lang="en-US" dirty="0" smtClean="0"/>
              <a:t>Performance analysis problem</a:t>
            </a:r>
          </a:p>
          <a:p>
            <a:pPr lvl="1"/>
            <a:r>
              <a:rPr lang="en-US" dirty="0" smtClean="0"/>
              <a:t>Database benchmark framework with powerful graphs</a:t>
            </a:r>
          </a:p>
          <a:p>
            <a:pPr lvl="1"/>
            <a:r>
              <a:rPr lang="en-US" dirty="0" smtClean="0"/>
              <a:t>Results’ analysis</a:t>
            </a:r>
          </a:p>
          <a:p>
            <a:endParaRPr lang="en-US" dirty="0" smtClean="0"/>
          </a:p>
          <a:p>
            <a:r>
              <a:rPr lang="en-US" dirty="0" smtClean="0"/>
              <a:t>Future Development:</a:t>
            </a:r>
          </a:p>
          <a:p>
            <a:pPr lvl="1"/>
            <a:r>
              <a:rPr lang="en-US" dirty="0" smtClean="0"/>
              <a:t>New tests and databases</a:t>
            </a:r>
          </a:p>
          <a:p>
            <a:pPr lvl="1"/>
            <a:r>
              <a:rPr lang="en-US" dirty="0" smtClean="0"/>
              <a:t>Graphical user interface</a:t>
            </a:r>
          </a:p>
          <a:p>
            <a:pPr lvl="1"/>
            <a:r>
              <a:rPr lang="en-US" dirty="0" smtClean="0"/>
              <a:t>Mapping technology layer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10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10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10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10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10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1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2428868"/>
            <a:ext cx="9144000" cy="2286016"/>
          </a:xfrm>
        </p:spPr>
        <p:txBody>
          <a:bodyPr>
            <a:normAutofit/>
          </a:bodyPr>
          <a:lstStyle/>
          <a:p>
            <a:pPr algn="ctr"/>
            <a:r>
              <a:rPr lang="it-IT" sz="5400" dirty="0" err="1" smtClean="0">
                <a:solidFill>
                  <a:srgbClr val="FFC000"/>
                </a:solidFill>
              </a:rPr>
              <a:t>Thanks</a:t>
            </a:r>
            <a:r>
              <a:rPr lang="it-IT" sz="5400" dirty="0" smtClean="0">
                <a:solidFill>
                  <a:srgbClr val="FFC000"/>
                </a:solidFill>
              </a:rPr>
              <a:t/>
            </a:r>
            <a:br>
              <a:rPr lang="it-IT" sz="5400" dirty="0" smtClean="0">
                <a:solidFill>
                  <a:srgbClr val="FFC000"/>
                </a:solidFill>
              </a:rPr>
            </a:br>
            <a:r>
              <a:rPr lang="it-IT" sz="5400" dirty="0" err="1" smtClean="0">
                <a:solidFill>
                  <a:srgbClr val="FFC000"/>
                </a:solidFill>
              </a:rPr>
              <a:t>for</a:t>
            </a:r>
            <a:r>
              <a:rPr lang="it-IT" sz="5400" dirty="0" smtClean="0">
                <a:solidFill>
                  <a:srgbClr val="FFC000"/>
                </a:solidFill>
              </a:rPr>
              <a:t> </a:t>
            </a:r>
            <a:r>
              <a:rPr lang="it-IT" sz="5400" dirty="0" err="1" smtClean="0">
                <a:solidFill>
                  <a:srgbClr val="FFC000"/>
                </a:solidFill>
              </a:rPr>
              <a:t>your</a:t>
            </a:r>
            <a:r>
              <a:rPr lang="it-IT" sz="5400" dirty="0" smtClean="0">
                <a:solidFill>
                  <a:srgbClr val="FFC000"/>
                </a:solidFill>
              </a:rPr>
              <a:t> </a:t>
            </a:r>
            <a:r>
              <a:rPr lang="it-IT" sz="5400" dirty="0" err="1" smtClean="0">
                <a:solidFill>
                  <a:srgbClr val="FFC000"/>
                </a:solidFill>
              </a:rPr>
              <a:t>attention</a:t>
            </a:r>
            <a:endParaRPr lang="it-IT" sz="5400" dirty="0">
              <a:solidFill>
                <a:srgbClr val="FFC000"/>
              </a:solidFill>
            </a:endParaRPr>
          </a:p>
        </p:txBody>
      </p:sp>
      <p:pic>
        <p:nvPicPr>
          <p:cNvPr id="7" name="Picture 4" descr="C:\Users\error0\Desktop\logoRoma32.gif"/>
          <p:cNvPicPr>
            <a:picLocks noChangeAspect="1" noChangeArrowheads="1"/>
          </p:cNvPicPr>
          <p:nvPr/>
        </p:nvPicPr>
        <p:blipFill>
          <a:blip r:embed="rId4">
            <a:duotone>
              <a:schemeClr val="accent1">
                <a:shade val="45000"/>
                <a:satMod val="135000"/>
              </a:schemeClr>
              <a:prstClr val="white"/>
            </a:duotone>
            <a:lum bright="20000"/>
          </a:blip>
          <a:srcRect/>
          <a:stretch>
            <a:fillRect/>
          </a:stretch>
        </p:blipFill>
        <p:spPr bwMode="auto">
          <a:xfrm>
            <a:off x="3357554" y="285728"/>
            <a:ext cx="2376089" cy="1214446"/>
          </a:xfrm>
          <a:prstGeom prst="rect">
            <a:avLst/>
          </a:prstGeom>
          <a:noFill/>
        </p:spPr>
      </p:pic>
      <p:sp>
        <p:nvSpPr>
          <p:cNvPr id="8" name="CasellaDiTesto 7"/>
          <p:cNvSpPr txBox="1"/>
          <p:nvPr/>
        </p:nvSpPr>
        <p:spPr>
          <a:xfrm>
            <a:off x="0" y="5374203"/>
            <a:ext cx="9358346" cy="830997"/>
          </a:xfrm>
          <a:prstGeom prst="rect">
            <a:avLst/>
          </a:prstGeom>
          <a:noFill/>
        </p:spPr>
        <p:txBody>
          <a:bodyPr wrap="square" rtlCol="0">
            <a:spAutoFit/>
          </a:bodyPr>
          <a:lstStyle/>
          <a:p>
            <a:pPr algn="ctr"/>
            <a:r>
              <a:rPr lang="it-IT" sz="2200" dirty="0" smtClean="0"/>
              <a:t>Laureando:</a:t>
            </a:r>
          </a:p>
          <a:p>
            <a:pPr algn="ctr"/>
            <a:r>
              <a:rPr lang="it-IT" sz="2600" b="1" dirty="0" smtClean="0"/>
              <a:t>Valerio Barbagallo</a:t>
            </a:r>
            <a:endParaRPr lang="it-IT" sz="2600" b="1" dirty="0"/>
          </a:p>
        </p:txBody>
      </p:sp>
      <p:sp>
        <p:nvSpPr>
          <p:cNvPr id="9" name="CasellaDiTesto 8"/>
          <p:cNvSpPr txBox="1"/>
          <p:nvPr/>
        </p:nvSpPr>
        <p:spPr>
          <a:xfrm>
            <a:off x="0" y="5929330"/>
            <a:ext cx="3428992" cy="830997"/>
          </a:xfrm>
          <a:prstGeom prst="rect">
            <a:avLst/>
          </a:prstGeom>
          <a:noFill/>
        </p:spPr>
        <p:txBody>
          <a:bodyPr wrap="square" rtlCol="0">
            <a:spAutoFit/>
          </a:bodyPr>
          <a:lstStyle/>
          <a:p>
            <a:pPr algn="ctr"/>
            <a:r>
              <a:rPr lang="it-IT" sz="2200" dirty="0" smtClean="0"/>
              <a:t>Relatore:</a:t>
            </a:r>
          </a:p>
          <a:p>
            <a:pPr algn="ctr"/>
            <a:r>
              <a:rPr lang="it-IT" sz="2400" b="1" dirty="0" smtClean="0"/>
              <a:t>Paolo Merialdo</a:t>
            </a:r>
            <a:endParaRPr lang="it-IT" sz="2400" b="1" dirty="0"/>
          </a:p>
        </p:txBody>
      </p:sp>
      <p:sp>
        <p:nvSpPr>
          <p:cNvPr id="10" name="CasellaDiTesto 9"/>
          <p:cNvSpPr txBox="1"/>
          <p:nvPr/>
        </p:nvSpPr>
        <p:spPr>
          <a:xfrm>
            <a:off x="5857884" y="5905046"/>
            <a:ext cx="3286148" cy="830997"/>
          </a:xfrm>
          <a:prstGeom prst="rect">
            <a:avLst/>
          </a:prstGeom>
          <a:noFill/>
        </p:spPr>
        <p:txBody>
          <a:bodyPr wrap="square" rtlCol="0">
            <a:spAutoFit/>
          </a:bodyPr>
          <a:lstStyle/>
          <a:p>
            <a:pPr algn="ctr"/>
            <a:r>
              <a:rPr lang="it-IT" sz="2200" dirty="0" smtClean="0"/>
              <a:t>Correlatore:</a:t>
            </a:r>
          </a:p>
          <a:p>
            <a:pPr algn="ctr"/>
            <a:r>
              <a:rPr lang="it-IT" sz="2400" b="1" dirty="0" smtClean="0"/>
              <a:t>Michele Aiello</a:t>
            </a:r>
            <a:endParaRPr lang="it-IT"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Memory Usage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4098" name="Picture 2" descr="C:\Users\error0\Documents\universita\tesi\workspace\tesi\tex\img\result11.jpg"/>
          <p:cNvPicPr>
            <a:picLocks noChangeAspect="1" noChangeArrowheads="1"/>
          </p:cNvPicPr>
          <p:nvPr/>
        </p:nvPicPr>
        <p:blipFill>
          <a:blip r:embed="rId4"/>
          <a:srcRect t="16898" r="-250" b="5000"/>
          <a:stretch>
            <a:fillRect/>
          </a:stretch>
        </p:blipFill>
        <p:spPr bwMode="auto">
          <a:xfrm>
            <a:off x="0" y="1500175"/>
            <a:ext cx="9144000" cy="478634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Program Files (x86)\Microsoft Office\MEDIA\CAGCAT10\j0292020.wmf"/>
          <p:cNvPicPr>
            <a:picLocks noChangeAspect="1" noChangeArrowheads="1"/>
          </p:cNvPicPr>
          <p:nvPr/>
        </p:nvPicPr>
        <p:blipFill>
          <a:blip r:embed="rId3"/>
          <a:srcRect/>
          <a:stretch>
            <a:fillRect/>
          </a:stretch>
        </p:blipFill>
        <p:spPr bwMode="auto">
          <a:xfrm>
            <a:off x="6929454" y="1714488"/>
            <a:ext cx="1505505" cy="1428760"/>
          </a:xfrm>
          <a:prstGeom prst="rect">
            <a:avLst/>
          </a:prstGeom>
          <a:noFill/>
        </p:spPr>
      </p:pic>
      <p:sp>
        <p:nvSpPr>
          <p:cNvPr id="14" name="Figura a mano libera 13"/>
          <p:cNvSpPr/>
          <p:nvPr/>
        </p:nvSpPr>
        <p:spPr>
          <a:xfrm>
            <a:off x="6327819" y="2704563"/>
            <a:ext cx="2824767" cy="2562896"/>
          </a:xfrm>
          <a:custGeom>
            <a:avLst/>
            <a:gdLst>
              <a:gd name="connsiteX0" fmla="*/ 2069206 w 2824767"/>
              <a:gd name="connsiteY0" fmla="*/ 0 h 2562896"/>
              <a:gd name="connsiteX1" fmla="*/ 2519967 w 2824767"/>
              <a:gd name="connsiteY1" fmla="*/ 579550 h 2562896"/>
              <a:gd name="connsiteX2" fmla="*/ 240406 w 2824767"/>
              <a:gd name="connsiteY2" fmla="*/ 1275009 h 2562896"/>
              <a:gd name="connsiteX3" fmla="*/ 1077533 w 2824767"/>
              <a:gd name="connsiteY3" fmla="*/ 2562896 h 2562896"/>
            </a:gdLst>
            <a:ahLst/>
            <a:cxnLst>
              <a:cxn ang="0">
                <a:pos x="connsiteX0" y="connsiteY0"/>
              </a:cxn>
              <a:cxn ang="0">
                <a:pos x="connsiteX1" y="connsiteY1"/>
              </a:cxn>
              <a:cxn ang="0">
                <a:pos x="connsiteX2" y="connsiteY2"/>
              </a:cxn>
              <a:cxn ang="0">
                <a:pos x="connsiteX3" y="connsiteY3"/>
              </a:cxn>
            </a:cxnLst>
            <a:rect l="l" t="t" r="r" b="b"/>
            <a:pathLst>
              <a:path w="2824767" h="2562896">
                <a:moveTo>
                  <a:pt x="2069206" y="0"/>
                </a:moveTo>
                <a:cubicBezTo>
                  <a:pt x="2446986" y="183524"/>
                  <a:pt x="2824767" y="367049"/>
                  <a:pt x="2519967" y="579550"/>
                </a:cubicBezTo>
                <a:cubicBezTo>
                  <a:pt x="2215167" y="792051"/>
                  <a:pt x="480812" y="944451"/>
                  <a:pt x="240406" y="1275009"/>
                </a:cubicBezTo>
                <a:cubicBezTo>
                  <a:pt x="0" y="1605567"/>
                  <a:pt x="953037" y="2442693"/>
                  <a:pt x="1077533" y="256289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2" name="Titolo 1"/>
          <p:cNvSpPr>
            <a:spLocks noGrp="1"/>
          </p:cNvSpPr>
          <p:nvPr>
            <p:ph type="title"/>
          </p:nvPr>
        </p:nvSpPr>
        <p:spPr/>
        <p:txBody>
          <a:bodyPr>
            <a:normAutofit/>
          </a:bodyPr>
          <a:lstStyle/>
          <a:p>
            <a:r>
              <a:rPr lang="en-US" dirty="0" smtClean="0">
                <a:solidFill>
                  <a:srgbClr val="FFC000"/>
                </a:solidFill>
              </a:rPr>
              <a:t>Context</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4">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6543692" cy="4625609"/>
          </a:xfrm>
        </p:spPr>
        <p:txBody>
          <a:bodyPr>
            <a:normAutofit fontScale="92500" lnSpcReduction="10000"/>
          </a:bodyPr>
          <a:lstStyle/>
          <a:p>
            <a:r>
              <a:rPr lang="en-US" dirty="0" smtClean="0"/>
              <a:t>A </a:t>
            </a:r>
            <a:r>
              <a:rPr lang="en-US" b="1" dirty="0" smtClean="0"/>
              <a:t>database</a:t>
            </a:r>
            <a:r>
              <a:rPr lang="en-US" dirty="0" smtClean="0"/>
              <a:t> is a structured collection of data</a:t>
            </a:r>
          </a:p>
          <a:p>
            <a:endParaRPr lang="en-US" dirty="0" smtClean="0"/>
          </a:p>
          <a:p>
            <a:r>
              <a:rPr lang="en-US" dirty="0" smtClean="0"/>
              <a:t>A </a:t>
            </a:r>
            <a:r>
              <a:rPr lang="en-US" b="1" dirty="0" smtClean="0"/>
              <a:t>database management system</a:t>
            </a:r>
            <a:r>
              <a:rPr lang="en-US" dirty="0" smtClean="0"/>
              <a:t> (</a:t>
            </a:r>
            <a:r>
              <a:rPr lang="en-US" b="1" dirty="0" smtClean="0"/>
              <a:t>DBMS</a:t>
            </a:r>
            <a:r>
              <a:rPr lang="en-US" dirty="0" smtClean="0"/>
              <a:t>) is a computer software that manages databases</a:t>
            </a:r>
          </a:p>
          <a:p>
            <a:endParaRPr lang="en-US" dirty="0" smtClean="0"/>
          </a:p>
          <a:p>
            <a:r>
              <a:rPr lang="en-US" dirty="0" smtClean="0"/>
              <a:t>An </a:t>
            </a:r>
            <a:r>
              <a:rPr lang="en-US" b="1" dirty="0" smtClean="0"/>
              <a:t>in-memory database</a:t>
            </a:r>
            <a:r>
              <a:rPr lang="en-US" dirty="0" smtClean="0"/>
              <a:t> (</a:t>
            </a:r>
            <a:r>
              <a:rPr lang="en-US" b="1" dirty="0" smtClean="0"/>
              <a:t>IMDB</a:t>
            </a:r>
            <a:r>
              <a:rPr lang="en-US" dirty="0" smtClean="0"/>
              <a:t>) is a database management system that primarily relies on main memory</a:t>
            </a:r>
            <a:endParaRPr lang="it-IT" dirty="0"/>
          </a:p>
        </p:txBody>
      </p:sp>
      <p:sp>
        <p:nvSpPr>
          <p:cNvPr id="12" name="Elaborazione predefinita 11"/>
          <p:cNvSpPr/>
          <p:nvPr/>
        </p:nvSpPr>
        <p:spPr>
          <a:xfrm>
            <a:off x="6786578" y="4286256"/>
            <a:ext cx="2071702" cy="2143140"/>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p>
        </p:txBody>
      </p:sp>
      <p:pic>
        <p:nvPicPr>
          <p:cNvPr id="1027" name="Picture 3" descr="C:\Users\error0\Documents\universita\tesi\presentazioni\img\database.gif"/>
          <p:cNvPicPr>
            <a:picLocks noChangeAspect="1" noChangeArrowheads="1"/>
          </p:cNvPicPr>
          <p:nvPr/>
        </p:nvPicPr>
        <p:blipFill>
          <a:blip r:embed="rId5"/>
          <a:srcRect/>
          <a:stretch>
            <a:fillRect/>
          </a:stretch>
        </p:blipFill>
        <p:spPr bwMode="auto">
          <a:xfrm>
            <a:off x="7143768" y="4714884"/>
            <a:ext cx="1357322" cy="1488148"/>
          </a:xfrm>
          <a:prstGeom prst="rect">
            <a:avLst/>
          </a:prstGeom>
          <a:noFill/>
        </p:spPr>
      </p:pic>
      <p:sp>
        <p:nvSpPr>
          <p:cNvPr id="13" name="CasellaDiTesto 12"/>
          <p:cNvSpPr txBox="1"/>
          <p:nvPr/>
        </p:nvSpPr>
        <p:spPr>
          <a:xfrm>
            <a:off x="7072330" y="3929066"/>
            <a:ext cx="1500198" cy="369332"/>
          </a:xfrm>
          <a:prstGeom prst="rect">
            <a:avLst/>
          </a:prstGeom>
          <a:noFill/>
        </p:spPr>
        <p:txBody>
          <a:bodyPr wrap="square" rtlCol="0">
            <a:spAutoFit/>
          </a:bodyPr>
          <a:lstStyle/>
          <a:p>
            <a:pPr algn="ctr"/>
            <a:r>
              <a:rPr lang="it-IT" dirty="0" smtClean="0"/>
              <a:t>DBMS</a:t>
            </a:r>
            <a:endParaRPr lang="it-IT" dirty="0"/>
          </a:p>
        </p:txBody>
      </p:sp>
      <p:sp>
        <p:nvSpPr>
          <p:cNvPr id="15" name="CasellaDiTesto 14"/>
          <p:cNvSpPr txBox="1"/>
          <p:nvPr/>
        </p:nvSpPr>
        <p:spPr>
          <a:xfrm>
            <a:off x="7072330" y="4286256"/>
            <a:ext cx="1500198" cy="369332"/>
          </a:xfrm>
          <a:prstGeom prst="rect">
            <a:avLst/>
          </a:prstGeom>
          <a:noFill/>
        </p:spPr>
        <p:txBody>
          <a:bodyPr wrap="square" rtlCol="0">
            <a:spAutoFit/>
          </a:bodyPr>
          <a:lstStyle/>
          <a:p>
            <a:pPr algn="ctr"/>
            <a:r>
              <a:rPr lang="it-IT" dirty="0" smtClean="0"/>
              <a:t>Database</a:t>
            </a:r>
            <a:endParaRPr lang="it-IT"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500"/>
                                        <p:tgtEl>
                                          <p:spTgt spid="10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it-IT" dirty="0" smtClean="0">
                <a:solidFill>
                  <a:srgbClr val="FFC000"/>
                </a:solidFill>
              </a:rPr>
              <a:t> </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pPr lvl="1" algn="ctr">
              <a:buNone/>
            </a:pPr>
            <a:endParaRPr lang="it-IT" dirty="0" smtClean="0"/>
          </a:p>
          <a:p>
            <a:pPr lvl="1" algn="ctr">
              <a:buNone/>
            </a:pPr>
            <a:endParaRPr lang="it-IT" dirty="0" smtClean="0"/>
          </a:p>
          <a:p>
            <a:pPr lvl="1" algn="ctr">
              <a:buNone/>
            </a:pPr>
            <a:r>
              <a:rPr lang="en-US" sz="4800" dirty="0" smtClean="0"/>
              <a:t>Thanks </a:t>
            </a:r>
          </a:p>
          <a:p>
            <a:pPr lvl="1" algn="ctr">
              <a:buNone/>
            </a:pPr>
            <a:r>
              <a:rPr lang="en-US" sz="4800" dirty="0" smtClean="0"/>
              <a:t>for your attention</a:t>
            </a:r>
            <a:endParaRPr lang="en-US" sz="480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Real Time Prepaid System Configuration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2052" name="Picture 4"/>
          <p:cNvPicPr>
            <a:picLocks noChangeAspect="1" noChangeArrowheads="1"/>
          </p:cNvPicPr>
          <p:nvPr/>
        </p:nvPicPr>
        <p:blipFill>
          <a:blip r:embed="rId3"/>
          <a:srcRect l="6445" t="16875" r="27929" b="24062"/>
          <a:stretch>
            <a:fillRect/>
          </a:stretch>
        </p:blipFill>
        <p:spPr bwMode="auto">
          <a:xfrm>
            <a:off x="0" y="1571611"/>
            <a:ext cx="9144000" cy="5143500"/>
          </a:xfrm>
          <a:prstGeom prst="rect">
            <a:avLst/>
          </a:prstGeom>
          <a:noFill/>
          <a:ln w="9525">
            <a:noFill/>
            <a:miter lim="800000"/>
            <a:headEnd/>
            <a:tailEnd/>
          </a:ln>
          <a:effectLst/>
        </p:spPr>
      </p:pic>
      <p:pic>
        <p:nvPicPr>
          <p:cNvPr id="14" name="Picture 4"/>
          <p:cNvPicPr>
            <a:picLocks noChangeAspect="1" noChangeArrowheads="1"/>
          </p:cNvPicPr>
          <p:nvPr/>
        </p:nvPicPr>
        <p:blipFill>
          <a:blip r:embed="rId3"/>
          <a:srcRect l="6445" t="16875" r="46455" b="72570"/>
          <a:stretch>
            <a:fillRect/>
          </a:stretch>
        </p:blipFill>
        <p:spPr bwMode="auto">
          <a:xfrm>
            <a:off x="-1" y="1571611"/>
            <a:ext cx="9144001" cy="1285885"/>
          </a:xfrm>
          <a:prstGeom prst="rect">
            <a:avLst/>
          </a:prstGeom>
          <a:noFill/>
          <a:ln w="9525">
            <a:noFill/>
            <a:miter lim="800000"/>
            <a:headEnd/>
            <a:tailEnd/>
          </a:ln>
          <a:effectLst/>
        </p:spPr>
      </p:pic>
      <p:pic>
        <p:nvPicPr>
          <p:cNvPr id="15" name="Picture 4"/>
          <p:cNvPicPr>
            <a:picLocks noChangeAspect="1" noChangeArrowheads="1"/>
          </p:cNvPicPr>
          <p:nvPr/>
        </p:nvPicPr>
        <p:blipFill>
          <a:blip r:embed="rId3"/>
          <a:srcRect l="6445" t="27539" r="43823" b="42929"/>
          <a:stretch>
            <a:fillRect/>
          </a:stretch>
        </p:blipFill>
        <p:spPr bwMode="auto">
          <a:xfrm>
            <a:off x="-1" y="2500306"/>
            <a:ext cx="9046787" cy="3357586"/>
          </a:xfrm>
          <a:prstGeom prst="rect">
            <a:avLst/>
          </a:prstGeom>
          <a:noFill/>
          <a:ln w="9525">
            <a:noFill/>
            <a:miter lim="800000"/>
            <a:headEnd/>
            <a:tailEnd/>
          </a:ln>
          <a:effectLst/>
        </p:spPr>
      </p:pic>
      <p:pic>
        <p:nvPicPr>
          <p:cNvPr id="16" name="Picture 4"/>
          <p:cNvPicPr>
            <a:picLocks noChangeAspect="1" noChangeArrowheads="1"/>
          </p:cNvPicPr>
          <p:nvPr/>
        </p:nvPicPr>
        <p:blipFill>
          <a:blip r:embed="rId3"/>
          <a:srcRect l="6445" t="56962" r="27929" b="24062"/>
          <a:stretch>
            <a:fillRect/>
          </a:stretch>
        </p:blipFill>
        <p:spPr bwMode="auto">
          <a:xfrm>
            <a:off x="-33" y="4500570"/>
            <a:ext cx="12701591" cy="229550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052"/>
                                        </p:tgtEl>
                                        <p:attrNameLst>
                                          <p:attrName>style.opacity</p:attrName>
                                        </p:attrNameLst>
                                      </p:cBhvr>
                                      <p:to>
                                        <p:strVal val="0.25"/>
                                      </p:to>
                                    </p:set>
                                    <p:animEffect filter="image" prLst="opacity: 0.25">
                                      <p:cBhvr rctx="IE">
                                        <p:cTn id="7" dur="indefinite"/>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nodeType="clickEffect">
                                  <p:stCondLst>
                                    <p:cond delay="0"/>
                                  </p:stCondLst>
                                  <p:childTnLst>
                                    <p:anim calcmode="lin" valueType="num">
                                      <p:cBhvr>
                                        <p:cTn id="18" dur="500"/>
                                        <p:tgtEl>
                                          <p:spTgt spid="14"/>
                                        </p:tgtEl>
                                        <p:attrNameLst>
                                          <p:attrName>ppt_w</p:attrName>
                                        </p:attrNameLst>
                                      </p:cBhvr>
                                      <p:tavLst>
                                        <p:tav tm="0">
                                          <p:val>
                                            <p:strVal val="ppt_w"/>
                                          </p:val>
                                        </p:tav>
                                        <p:tav tm="100000">
                                          <p:val>
                                            <p:fltVal val="0"/>
                                          </p:val>
                                        </p:tav>
                                      </p:tavLst>
                                    </p:anim>
                                    <p:anim calcmode="lin" valueType="num">
                                      <p:cBhvr>
                                        <p:cTn id="19" dur="500"/>
                                        <p:tgtEl>
                                          <p:spTgt spid="14"/>
                                        </p:tgtEl>
                                        <p:attrNameLst>
                                          <p:attrName>ppt_h</p:attrName>
                                        </p:attrNameLst>
                                      </p:cBhvr>
                                      <p:tavLst>
                                        <p:tav tm="0">
                                          <p:val>
                                            <p:strVal val="ppt_h"/>
                                          </p:val>
                                        </p:tav>
                                        <p:tav tm="100000">
                                          <p:val>
                                            <p:fltVal val="0"/>
                                          </p:val>
                                        </p:tav>
                                      </p:tavLst>
                                    </p:anim>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xit" presetSubtype="0" fill="hold" nodeType="clickEffect">
                                  <p:stCondLst>
                                    <p:cond delay="0"/>
                                  </p:stCondLst>
                                  <p:childTnLst>
                                    <p:anim calcmode="lin" valueType="num">
                                      <p:cBhvr>
                                        <p:cTn id="32" dur="500"/>
                                        <p:tgtEl>
                                          <p:spTgt spid="15"/>
                                        </p:tgtEl>
                                        <p:attrNameLst>
                                          <p:attrName>ppt_w</p:attrName>
                                        </p:attrNameLst>
                                      </p:cBhvr>
                                      <p:tavLst>
                                        <p:tav tm="0">
                                          <p:val>
                                            <p:strVal val="ppt_w"/>
                                          </p:val>
                                        </p:tav>
                                        <p:tav tm="100000">
                                          <p:val>
                                            <p:fltVal val="0"/>
                                          </p:val>
                                        </p:tav>
                                      </p:tavLst>
                                    </p:anim>
                                    <p:anim calcmode="lin" valueType="num">
                                      <p:cBhvr>
                                        <p:cTn id="33" dur="500"/>
                                        <p:tgtEl>
                                          <p:spTgt spid="15"/>
                                        </p:tgtEl>
                                        <p:attrNameLst>
                                          <p:attrName>ppt_h</p:attrName>
                                        </p:attrNameLst>
                                      </p:cBhvr>
                                      <p:tavLst>
                                        <p:tav tm="0">
                                          <p:val>
                                            <p:strVal val="ppt_h"/>
                                          </p:val>
                                        </p:tav>
                                        <p:tav tm="100000">
                                          <p:val>
                                            <p:fltVal val="0"/>
                                          </p:val>
                                        </p:tav>
                                      </p:tavLst>
                                    </p:anim>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xit" presetSubtype="0" fill="hold" nodeType="clickEffect">
                                  <p:stCondLst>
                                    <p:cond delay="0"/>
                                  </p:stCondLst>
                                  <p:childTnLst>
                                    <p:anim calcmode="lin" valueType="num">
                                      <p:cBhvr>
                                        <p:cTn id="46" dur="500"/>
                                        <p:tgtEl>
                                          <p:spTgt spid="16"/>
                                        </p:tgtEl>
                                        <p:attrNameLst>
                                          <p:attrName>ppt_w</p:attrName>
                                        </p:attrNameLst>
                                      </p:cBhvr>
                                      <p:tavLst>
                                        <p:tav tm="0">
                                          <p:val>
                                            <p:strVal val="ppt_w"/>
                                          </p:val>
                                        </p:tav>
                                        <p:tav tm="100000">
                                          <p:val>
                                            <p:fltVal val="0"/>
                                          </p:val>
                                        </p:tav>
                                      </p:tavLst>
                                    </p:anim>
                                    <p:anim calcmode="lin" valueType="num">
                                      <p:cBhvr>
                                        <p:cTn id="47" dur="500"/>
                                        <p:tgtEl>
                                          <p:spTgt spid="16"/>
                                        </p:tgtEl>
                                        <p:attrNameLst>
                                          <p:attrName>ppt_h</p:attrName>
                                        </p:attrNameLst>
                                      </p:cBhvr>
                                      <p:tavLst>
                                        <p:tav tm="0">
                                          <p:val>
                                            <p:strVal val="ppt_h"/>
                                          </p:val>
                                        </p:tav>
                                        <p:tav tm="100000">
                                          <p:val>
                                            <p:fltVal val="0"/>
                                          </p:val>
                                        </p:tav>
                                      </p:tavLst>
                                    </p:anim>
                                    <p:animEffect transition="out" filter="fade">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Concurrent View</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0" y="1500174"/>
            <a:ext cx="9144000" cy="535782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it-IT" dirty="0" smtClean="0">
                <a:solidFill>
                  <a:srgbClr val="FFC000"/>
                </a:solidFill>
              </a:rPr>
              <a:t>Test Suite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endParaRPr lang="en-US" dirty="0" smtClean="0"/>
          </a:p>
          <a:p>
            <a:r>
              <a:rPr lang="en-US" dirty="0" smtClean="0"/>
              <a:t>Base test case </a:t>
            </a:r>
            <a:endParaRPr lang="it-IT" dirty="0" smtClean="0"/>
          </a:p>
          <a:p>
            <a:endParaRPr lang="it-IT" dirty="0" smtClean="0"/>
          </a:p>
          <a:p>
            <a:endParaRPr lang="en-US" dirty="0" smtClean="0"/>
          </a:p>
          <a:p>
            <a:r>
              <a:rPr lang="en-US" dirty="0" smtClean="0"/>
              <a:t>Load test case: Real Time Prepaid System</a:t>
            </a:r>
          </a:p>
          <a:p>
            <a:endParaRPr lang="en-US" dirty="0" smtClean="0"/>
          </a:p>
          <a:p>
            <a:endParaRPr lang="en-US" dirty="0" smtClean="0"/>
          </a:p>
          <a:p>
            <a:pPr>
              <a:buNone/>
            </a:pPr>
            <a:r>
              <a:rPr lang="it-IT" dirty="0" smtClean="0"/>
              <a:t> </a:t>
            </a:r>
          </a:p>
          <a:p>
            <a:pPr>
              <a:buNone/>
            </a:pPr>
            <a:r>
              <a:rPr lang="it-IT" dirty="0" smtClean="0"/>
              <a:t> </a:t>
            </a:r>
            <a:endParaRPr lang="en-US" dirty="0" smtClean="0"/>
          </a:p>
        </p:txBody>
      </p:sp>
      <p:sp>
        <p:nvSpPr>
          <p:cNvPr id="16" name="Parentesi graffa chiusa 15"/>
          <p:cNvSpPr/>
          <p:nvPr/>
        </p:nvSpPr>
        <p:spPr>
          <a:xfrm rot="16200000">
            <a:off x="3893339" y="1607331"/>
            <a:ext cx="857256" cy="6786610"/>
          </a:xfrm>
          <a:prstGeom prst="rightBrace">
            <a:avLst>
              <a:gd name="adj1" fmla="val 90554"/>
              <a:gd name="adj2" fmla="val 4981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17" name="Elaborazione predefinita 16"/>
          <p:cNvSpPr/>
          <p:nvPr/>
        </p:nvSpPr>
        <p:spPr>
          <a:xfrm>
            <a:off x="428596" y="5500702"/>
            <a:ext cx="178595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Balance</a:t>
            </a:r>
            <a:r>
              <a:rPr lang="it-IT" sz="2200" dirty="0" smtClean="0"/>
              <a:t> </a:t>
            </a:r>
            <a:r>
              <a:rPr lang="en-US" sz="2200" dirty="0" smtClean="0"/>
              <a:t>check</a:t>
            </a:r>
            <a:endParaRPr lang="en-US" sz="2200" dirty="0"/>
          </a:p>
        </p:txBody>
      </p:sp>
      <p:sp>
        <p:nvSpPr>
          <p:cNvPr id="18" name="Elaborazione predefinita 17"/>
          <p:cNvSpPr/>
          <p:nvPr/>
        </p:nvSpPr>
        <p:spPr>
          <a:xfrm>
            <a:off x="2571736" y="5500702"/>
            <a:ext cx="357190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Service authorization and management</a:t>
            </a:r>
            <a:endParaRPr lang="en-US" sz="2200" dirty="0"/>
          </a:p>
        </p:txBody>
      </p:sp>
      <p:sp>
        <p:nvSpPr>
          <p:cNvPr id="19" name="Elaborazione predefinita 18"/>
          <p:cNvSpPr/>
          <p:nvPr/>
        </p:nvSpPr>
        <p:spPr>
          <a:xfrm>
            <a:off x="6500826" y="5500702"/>
            <a:ext cx="2357454"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Accounts management</a:t>
            </a:r>
            <a:endParaRPr lang="en-US" sz="2200" dirty="0"/>
          </a:p>
        </p:txBody>
      </p:sp>
      <p:sp>
        <p:nvSpPr>
          <p:cNvPr id="9" name="Parentesi graffa aperta 8"/>
          <p:cNvSpPr/>
          <p:nvPr/>
        </p:nvSpPr>
        <p:spPr>
          <a:xfrm>
            <a:off x="3500430" y="2071678"/>
            <a:ext cx="441200" cy="115854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p:cNvSpPr txBox="1"/>
          <p:nvPr/>
        </p:nvSpPr>
        <p:spPr>
          <a:xfrm>
            <a:off x="3929058" y="2000240"/>
            <a:ext cx="4714908" cy="1292662"/>
          </a:xfrm>
          <a:prstGeom prst="rect">
            <a:avLst/>
          </a:prstGeom>
          <a:noFill/>
        </p:spPr>
        <p:txBody>
          <a:bodyPr wrap="square" rtlCol="0">
            <a:spAutoFit/>
          </a:bodyPr>
          <a:lstStyle/>
          <a:p>
            <a:pPr>
              <a:buFont typeface="Arial" pitchFamily="34" charset="0"/>
              <a:buChar char="•"/>
            </a:pPr>
            <a:r>
              <a:rPr lang="it-IT" sz="2600" dirty="0" smtClean="0"/>
              <a:t> </a:t>
            </a:r>
            <a:r>
              <a:rPr lang="it-IT" sz="2600" dirty="0" err="1" smtClean="0"/>
              <a:t>different</a:t>
            </a:r>
            <a:r>
              <a:rPr lang="it-IT" sz="2600" dirty="0" smtClean="0"/>
              <a:t> </a:t>
            </a:r>
            <a:r>
              <a:rPr lang="it-IT" sz="2600" dirty="0" err="1" smtClean="0"/>
              <a:t>kind</a:t>
            </a:r>
            <a:r>
              <a:rPr lang="it-IT" sz="2600" dirty="0" smtClean="0"/>
              <a:t> </a:t>
            </a:r>
            <a:r>
              <a:rPr lang="it-IT" sz="2600" dirty="0" err="1" smtClean="0"/>
              <a:t>of</a:t>
            </a:r>
            <a:r>
              <a:rPr lang="it-IT" sz="2600" dirty="0" smtClean="0"/>
              <a:t> </a:t>
            </a:r>
            <a:r>
              <a:rPr lang="it-IT" sz="2600" dirty="0" err="1" smtClean="0"/>
              <a:t>objects</a:t>
            </a:r>
            <a:endParaRPr lang="it-IT" sz="2600" dirty="0" smtClean="0"/>
          </a:p>
          <a:p>
            <a:pPr>
              <a:buFont typeface="Arial" pitchFamily="34" charset="0"/>
              <a:buChar char="•"/>
            </a:pPr>
            <a:r>
              <a:rPr lang="it-IT" sz="2600" dirty="0" smtClean="0"/>
              <a:t> single task</a:t>
            </a:r>
          </a:p>
          <a:p>
            <a:pPr>
              <a:buFont typeface="Arial" pitchFamily="34" charset="0"/>
              <a:buChar char="•"/>
            </a:pPr>
            <a:r>
              <a:rPr lang="it-IT" sz="2600" dirty="0" smtClean="0"/>
              <a:t> </a:t>
            </a:r>
            <a:r>
              <a:rPr lang="it-IT" sz="2600" dirty="0" err="1" smtClean="0"/>
              <a:t>fixed</a:t>
            </a:r>
            <a:r>
              <a:rPr lang="it-IT" sz="2600" dirty="0" smtClean="0"/>
              <a:t> </a:t>
            </a:r>
            <a:r>
              <a:rPr lang="it-IT" sz="2600" dirty="0" err="1" smtClean="0"/>
              <a:t>number</a:t>
            </a:r>
            <a:r>
              <a:rPr lang="it-IT" sz="2600" dirty="0" smtClean="0"/>
              <a:t> </a:t>
            </a:r>
            <a:r>
              <a:rPr lang="it-IT" sz="2600" dirty="0" err="1" smtClean="0"/>
              <a:t>of</a:t>
            </a:r>
            <a:r>
              <a:rPr lang="it-IT" sz="2600" dirty="0" smtClean="0"/>
              <a:t> </a:t>
            </a:r>
            <a:r>
              <a:rPr lang="it-IT" sz="2600" dirty="0" err="1" smtClean="0"/>
              <a:t>transactions</a:t>
            </a:r>
            <a:endParaRPr lang="it-IT" sz="26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20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155448"/>
            <a:ext cx="6500858" cy="1252728"/>
          </a:xfrm>
        </p:spPr>
        <p:txBody>
          <a:bodyPr>
            <a:normAutofit fontScale="90000"/>
          </a:bodyPr>
          <a:lstStyle/>
          <a:p>
            <a:r>
              <a:rPr lang="en-US" dirty="0" smtClean="0">
                <a:solidFill>
                  <a:srgbClr val="FFC000"/>
                </a:solidFill>
              </a:rPr>
              <a:t>IMDB: Application Scenarios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r>
              <a:rPr lang="en-US" dirty="0" smtClean="0"/>
              <a:t>Real time applications with no durability needs (e.g.: router)</a:t>
            </a:r>
          </a:p>
          <a:p>
            <a:endParaRPr lang="en-US" dirty="0" smtClean="0"/>
          </a:p>
          <a:p>
            <a:r>
              <a:rPr lang="en-US" dirty="0" smtClean="0"/>
              <a:t>Real time applications with durability needs which require high throughput and </a:t>
            </a:r>
            <a:r>
              <a:rPr lang="en-US" b="1" dirty="0" smtClean="0"/>
              <a:t>low latency</a:t>
            </a:r>
          </a:p>
          <a:p>
            <a:endParaRPr lang="en-US" dirty="0" smtClean="0"/>
          </a:p>
          <a:p>
            <a:r>
              <a:rPr lang="en-US" dirty="0" smtClean="0"/>
              <a:t>Traditional applications during the development and testing phase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Objectives	</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r>
              <a:rPr lang="en-US" dirty="0" smtClean="0"/>
              <a:t>IMDBs landscape and in-depth analysis</a:t>
            </a:r>
          </a:p>
          <a:p>
            <a:endParaRPr lang="en-US" sz="2800" dirty="0" smtClean="0"/>
          </a:p>
          <a:p>
            <a:r>
              <a:rPr lang="en-US" dirty="0" smtClean="0"/>
              <a:t>Methodology for evaluating the database’s performance</a:t>
            </a:r>
          </a:p>
          <a:p>
            <a:endParaRPr lang="en-US" sz="2800" dirty="0" smtClean="0"/>
          </a:p>
          <a:p>
            <a:r>
              <a:rPr lang="en-US" dirty="0" smtClean="0"/>
              <a:t>Design and development of a benchmark</a:t>
            </a:r>
          </a:p>
          <a:p>
            <a:endParaRPr lang="en-US" sz="2800" dirty="0" smtClean="0"/>
          </a:p>
          <a:p>
            <a:r>
              <a:rPr lang="en-US" dirty="0" smtClean="0"/>
              <a:t>Testing and results’ analysis of different IMDBs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Summary</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lnSpcReduction="10000"/>
          </a:bodyPr>
          <a:lstStyle/>
          <a:p>
            <a:r>
              <a:rPr lang="en-US" dirty="0" smtClean="0"/>
              <a:t>IMDBs vs. Traditional DBMSs</a:t>
            </a:r>
          </a:p>
          <a:p>
            <a:endParaRPr lang="en-US" dirty="0" smtClean="0"/>
          </a:p>
          <a:p>
            <a:r>
              <a:rPr lang="en-US" dirty="0" smtClean="0"/>
              <a:t>Databases’ Performance Analysis and Benchmark</a:t>
            </a:r>
          </a:p>
          <a:p>
            <a:endParaRPr lang="en-US" dirty="0" smtClean="0"/>
          </a:p>
          <a:p>
            <a:r>
              <a:rPr lang="en-US" dirty="0" smtClean="0"/>
              <a:t>Real Time Prepaid System Load Test Case</a:t>
            </a:r>
          </a:p>
          <a:p>
            <a:endParaRPr lang="en-US" dirty="0" smtClean="0"/>
          </a:p>
          <a:p>
            <a:r>
              <a:rPr lang="en-US" dirty="0" smtClean="0"/>
              <a:t>Results’ Analysis</a:t>
            </a:r>
          </a:p>
          <a:p>
            <a:endParaRPr lang="en-US" dirty="0" smtClean="0"/>
          </a:p>
          <a:p>
            <a:r>
              <a:rPr lang="en-US" dirty="0" smtClean="0"/>
              <a:t>Conclusion</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solidFill>
                  <a:srgbClr val="FFC000"/>
                </a:solidFill>
              </a:rPr>
              <a:t>Comparison Against </a:t>
            </a:r>
            <a:br>
              <a:rPr lang="en-US" dirty="0" smtClean="0">
                <a:solidFill>
                  <a:srgbClr val="FFC000"/>
                </a:solidFill>
              </a:rPr>
            </a:br>
            <a:r>
              <a:rPr lang="en-US" dirty="0" smtClean="0">
                <a:solidFill>
                  <a:srgbClr val="FFC000"/>
                </a:solidFill>
              </a:rPr>
              <a:t>Traditional DBMS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214282" y="1857364"/>
            <a:ext cx="4357718" cy="4329122"/>
          </a:xfrm>
        </p:spPr>
        <p:txBody>
          <a:bodyPr>
            <a:normAutofit/>
          </a:bodyPr>
          <a:lstStyle/>
          <a:p>
            <a:r>
              <a:rPr lang="en-US" sz="3000" dirty="0" smtClean="0"/>
              <a:t>Caching</a:t>
            </a:r>
          </a:p>
          <a:p>
            <a:endParaRPr lang="en-US" sz="3000" dirty="0" smtClean="0"/>
          </a:p>
          <a:p>
            <a:endParaRPr lang="en-US" sz="3000" dirty="0" smtClean="0"/>
          </a:p>
          <a:p>
            <a:r>
              <a:rPr lang="en-US" sz="3000" dirty="0" smtClean="0"/>
              <a:t>Data-transfer overhead</a:t>
            </a:r>
          </a:p>
          <a:p>
            <a:endParaRPr lang="en-US" sz="3000" dirty="0" smtClean="0"/>
          </a:p>
          <a:p>
            <a:endParaRPr lang="en-US" sz="3000" dirty="0" smtClean="0"/>
          </a:p>
          <a:p>
            <a:r>
              <a:rPr lang="en-US" sz="3000" dirty="0" smtClean="0"/>
              <a:t>Transaction processing </a:t>
            </a:r>
          </a:p>
        </p:txBody>
      </p:sp>
      <p:sp>
        <p:nvSpPr>
          <p:cNvPr id="5" name="Rettangolo 4"/>
          <p:cNvSpPr/>
          <p:nvPr/>
        </p:nvSpPr>
        <p:spPr>
          <a:xfrm>
            <a:off x="4643438" y="1785926"/>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Application</a:t>
            </a:r>
            <a:endParaRPr lang="en-US" sz="2200" b="1" dirty="0"/>
          </a:p>
        </p:txBody>
      </p:sp>
      <p:sp>
        <p:nvSpPr>
          <p:cNvPr id="7" name="Rettangolo 6"/>
          <p:cNvSpPr/>
          <p:nvPr/>
        </p:nvSpPr>
        <p:spPr>
          <a:xfrm>
            <a:off x="4643438" y="4357694"/>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File System</a:t>
            </a:r>
            <a:endParaRPr lang="it-IT" sz="2200" b="1" dirty="0"/>
          </a:p>
        </p:txBody>
      </p:sp>
      <p:sp>
        <p:nvSpPr>
          <p:cNvPr id="8" name="Rettangolo 7"/>
          <p:cNvSpPr/>
          <p:nvPr/>
        </p:nvSpPr>
        <p:spPr>
          <a:xfrm>
            <a:off x="4643438" y="3071810"/>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Database Runtime</a:t>
            </a:r>
            <a:endParaRPr lang="en-US" sz="2200" b="1" dirty="0"/>
          </a:p>
        </p:txBody>
      </p:sp>
      <p:sp>
        <p:nvSpPr>
          <p:cNvPr id="9" name="Rettangolo 8"/>
          <p:cNvSpPr/>
          <p:nvPr/>
        </p:nvSpPr>
        <p:spPr>
          <a:xfrm>
            <a:off x="7143768" y="3071810"/>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Database Cache</a:t>
            </a:r>
            <a:endParaRPr lang="it-IT" sz="2200" b="1" dirty="0"/>
          </a:p>
        </p:txBody>
      </p:sp>
      <p:sp>
        <p:nvSpPr>
          <p:cNvPr id="10" name="Rettangolo 9"/>
          <p:cNvSpPr/>
          <p:nvPr/>
        </p:nvSpPr>
        <p:spPr>
          <a:xfrm>
            <a:off x="7143768" y="4357694"/>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File System Cache</a:t>
            </a:r>
            <a:endParaRPr lang="it-IT" sz="2200" b="1" dirty="0"/>
          </a:p>
        </p:txBody>
      </p:sp>
      <p:sp>
        <p:nvSpPr>
          <p:cNvPr id="11" name="Rettangolo 10"/>
          <p:cNvSpPr/>
          <p:nvPr/>
        </p:nvSpPr>
        <p:spPr>
          <a:xfrm>
            <a:off x="4643438" y="5715016"/>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Hard Disk</a:t>
            </a:r>
            <a:endParaRPr lang="en-US" sz="2200" b="1" dirty="0"/>
          </a:p>
        </p:txBody>
      </p:sp>
      <p:cxnSp>
        <p:nvCxnSpPr>
          <p:cNvPr id="15" name="Connettore 2 14"/>
          <p:cNvCxnSpPr>
            <a:stCxn id="5" idx="2"/>
            <a:endCxn id="8" idx="0"/>
          </p:cNvCxnSpPr>
          <p:nvPr/>
        </p:nvCxnSpPr>
        <p:spPr>
          <a:xfrm rot="5400000">
            <a:off x="5322099" y="2857496"/>
            <a:ext cx="428628"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a:stCxn id="9" idx="1"/>
            <a:endCxn id="8" idx="3"/>
          </p:cNvCxnSpPr>
          <p:nvPr/>
        </p:nvCxnSpPr>
        <p:spPr>
          <a:xfrm rot="10800000">
            <a:off x="6429388" y="3500438"/>
            <a:ext cx="71438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2"/>
            <a:endCxn id="7" idx="0"/>
          </p:cNvCxnSpPr>
          <p:nvPr/>
        </p:nvCxnSpPr>
        <p:spPr>
          <a:xfrm rot="5400000">
            <a:off x="5322099" y="4143380"/>
            <a:ext cx="428628"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Connettore 2 22"/>
          <p:cNvCxnSpPr>
            <a:stCxn id="7" idx="3"/>
            <a:endCxn id="10" idx="1"/>
          </p:cNvCxnSpPr>
          <p:nvPr/>
        </p:nvCxnSpPr>
        <p:spPr>
          <a:xfrm>
            <a:off x="6429388" y="4786322"/>
            <a:ext cx="71438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11" idx="0"/>
            <a:endCxn id="7" idx="2"/>
          </p:cNvCxnSpPr>
          <p:nvPr/>
        </p:nvCxnSpPr>
        <p:spPr>
          <a:xfrm rot="5400000" flipH="1" flipV="1">
            <a:off x="5286380" y="5464983"/>
            <a:ext cx="500066"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29" name="Per 28"/>
          <p:cNvSpPr/>
          <p:nvPr/>
        </p:nvSpPr>
        <p:spPr>
          <a:xfrm>
            <a:off x="4643438" y="4357694"/>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Per 30"/>
          <p:cNvSpPr/>
          <p:nvPr/>
        </p:nvSpPr>
        <p:spPr>
          <a:xfrm>
            <a:off x="4643438" y="5715016"/>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it-IT" dirty="0"/>
          </a:p>
        </p:txBody>
      </p:sp>
      <p:sp>
        <p:nvSpPr>
          <p:cNvPr id="32" name="Per 31"/>
          <p:cNvSpPr/>
          <p:nvPr/>
        </p:nvSpPr>
        <p:spPr>
          <a:xfrm>
            <a:off x="7143768" y="4357694"/>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Per 32"/>
          <p:cNvSpPr/>
          <p:nvPr/>
        </p:nvSpPr>
        <p:spPr>
          <a:xfrm>
            <a:off x="7143768" y="3071810"/>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10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Adding Durability</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pPr>
              <a:lnSpc>
                <a:spcPct val="150000"/>
              </a:lnSpc>
            </a:pPr>
            <a:r>
              <a:rPr lang="en-US" dirty="0" smtClean="0"/>
              <a:t>On-line backup</a:t>
            </a:r>
          </a:p>
          <a:p>
            <a:pPr>
              <a:lnSpc>
                <a:spcPct val="150000"/>
              </a:lnSpc>
            </a:pPr>
            <a:r>
              <a:rPr lang="en-US" dirty="0" smtClean="0"/>
              <a:t>High availability implementation</a:t>
            </a:r>
          </a:p>
          <a:p>
            <a:pPr>
              <a:lnSpc>
                <a:spcPct val="150000"/>
              </a:lnSpc>
            </a:pPr>
            <a:r>
              <a:rPr lang="en-US" dirty="0" smtClean="0"/>
              <a:t>Non Volatile RAM</a:t>
            </a:r>
          </a:p>
          <a:p>
            <a:pPr>
              <a:lnSpc>
                <a:spcPct val="150000"/>
              </a:lnSpc>
            </a:pPr>
            <a:r>
              <a:rPr lang="en-US" dirty="0" smtClean="0"/>
              <a:t>Transaction logging</a:t>
            </a:r>
            <a:endParaRPr lang="en-US" dirty="0"/>
          </a:p>
        </p:txBody>
      </p:sp>
      <p:sp>
        <p:nvSpPr>
          <p:cNvPr id="12" name="CasellaDiTesto 11"/>
          <p:cNvSpPr txBox="1"/>
          <p:nvPr/>
        </p:nvSpPr>
        <p:spPr>
          <a:xfrm>
            <a:off x="6273905" y="5467665"/>
            <a:ext cx="2512937" cy="461665"/>
          </a:xfrm>
          <a:prstGeom prst="rect">
            <a:avLst/>
          </a:prstGeom>
          <a:noFill/>
        </p:spPr>
        <p:txBody>
          <a:bodyPr wrap="square" rtlCol="0">
            <a:spAutoFit/>
          </a:bodyPr>
          <a:lstStyle/>
          <a:p>
            <a:r>
              <a:rPr lang="en-US" sz="2400" dirty="0" smtClean="0"/>
              <a:t>Performance</a:t>
            </a:r>
            <a:endParaRPr lang="en-US" sz="2400" dirty="0"/>
          </a:p>
        </p:txBody>
      </p:sp>
      <p:sp>
        <p:nvSpPr>
          <p:cNvPr id="13" name="CasellaDiTesto 12"/>
          <p:cNvSpPr txBox="1"/>
          <p:nvPr/>
        </p:nvSpPr>
        <p:spPr>
          <a:xfrm>
            <a:off x="773180" y="5429264"/>
            <a:ext cx="1857388" cy="461665"/>
          </a:xfrm>
          <a:prstGeom prst="rect">
            <a:avLst/>
          </a:prstGeom>
          <a:noFill/>
        </p:spPr>
        <p:txBody>
          <a:bodyPr wrap="square" rtlCol="0">
            <a:spAutoFit/>
          </a:bodyPr>
          <a:lstStyle/>
          <a:p>
            <a:r>
              <a:rPr lang="en-US" sz="2400" dirty="0" smtClean="0"/>
              <a:t>Durability</a:t>
            </a:r>
            <a:endParaRPr lang="en-US" sz="2400" dirty="0"/>
          </a:p>
        </p:txBody>
      </p:sp>
      <p:cxnSp>
        <p:nvCxnSpPr>
          <p:cNvPr id="16" name="Connettore 2 15"/>
          <p:cNvCxnSpPr/>
          <p:nvPr/>
        </p:nvCxnSpPr>
        <p:spPr>
          <a:xfrm>
            <a:off x="857224" y="6072206"/>
            <a:ext cx="7143800" cy="1588"/>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4282" y="0"/>
            <a:ext cx="6572296" cy="1467018"/>
          </a:xfrm>
        </p:spPr>
        <p:txBody>
          <a:bodyPr>
            <a:normAutofit/>
          </a:bodyPr>
          <a:lstStyle/>
          <a:p>
            <a:r>
              <a:rPr lang="en-US" sz="4000" dirty="0" smtClean="0">
                <a:solidFill>
                  <a:srgbClr val="FFC000"/>
                </a:solidFill>
              </a:rPr>
              <a:t>Advantages &amp; Disadvantages</a:t>
            </a:r>
            <a:endParaRPr lang="en-US" sz="4000"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4043362" cy="4654205"/>
          </a:xfrm>
        </p:spPr>
        <p:txBody>
          <a:bodyPr>
            <a:normAutofit/>
          </a:bodyPr>
          <a:lstStyle/>
          <a:p>
            <a:pPr>
              <a:lnSpc>
                <a:spcPct val="150000"/>
              </a:lnSpc>
            </a:pPr>
            <a:r>
              <a:rPr lang="en-US" dirty="0" smtClean="0"/>
              <a:t>Advantages:</a:t>
            </a:r>
          </a:p>
          <a:p>
            <a:pPr lvl="1">
              <a:lnSpc>
                <a:spcPct val="150000"/>
              </a:lnSpc>
            </a:pPr>
            <a:r>
              <a:rPr lang="en-US" dirty="0" smtClean="0"/>
              <a:t>Lightweight</a:t>
            </a:r>
          </a:p>
          <a:p>
            <a:pPr lvl="1">
              <a:lnSpc>
                <a:spcPct val="150000"/>
              </a:lnSpc>
            </a:pPr>
            <a:r>
              <a:rPr lang="en-US" dirty="0" smtClean="0"/>
              <a:t>Robustness</a:t>
            </a:r>
          </a:p>
          <a:p>
            <a:pPr lvl="1">
              <a:lnSpc>
                <a:spcPct val="150000"/>
              </a:lnSpc>
            </a:pPr>
            <a:r>
              <a:rPr lang="en-US" dirty="0" smtClean="0"/>
              <a:t>High performance</a:t>
            </a:r>
          </a:p>
          <a:p>
            <a:endParaRPr lang="en-US" dirty="0" smtClean="0"/>
          </a:p>
        </p:txBody>
      </p:sp>
      <p:sp>
        <p:nvSpPr>
          <p:cNvPr id="5" name="Segnaposto contenuto 5"/>
          <p:cNvSpPr txBox="1">
            <a:spLocks/>
          </p:cNvSpPr>
          <p:nvPr/>
        </p:nvSpPr>
        <p:spPr>
          <a:xfrm>
            <a:off x="4429124" y="1785926"/>
            <a:ext cx="4714876" cy="4625609"/>
          </a:xfrm>
          <a:prstGeom prst="rect">
            <a:avLst/>
          </a:prstGeom>
        </p:spPr>
        <p:txBody>
          <a:bodyPr vert="horz" lIns="54864" tIns="91440" rtlCol="0">
            <a:normAutofit/>
          </a:bodyPr>
          <a:lstStyle/>
          <a:p>
            <a:pPr marL="438912" marR="0" lvl="0" indent="-320040" algn="l" defTabSz="914400" rtl="0" eaLnBrk="1" fontAlgn="auto" latinLnBrk="0" hangingPunct="1">
              <a:lnSpc>
                <a:spcPct val="15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Disadvantages:</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Huge amount of RAM</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Durability</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Slow startup</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Slow snapshot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1000"/>
                                        <p:tgtEl>
                                          <p:spTgt spid="5">
                                            <p:txEl>
                                              <p:pRg st="2" end="2"/>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Databases’ Performance Analysis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lnSpcReduction="10000"/>
          </a:bodyPr>
          <a:lstStyle/>
          <a:p>
            <a:r>
              <a:rPr lang="en-US" dirty="0" smtClean="0"/>
              <a:t>Databases are only slower or faster given a specific set of criteria in a given benchmark</a:t>
            </a:r>
          </a:p>
          <a:p>
            <a:pPr lvl="1"/>
            <a:r>
              <a:rPr lang="en-US" dirty="0" smtClean="0"/>
              <a:t>Execution platform</a:t>
            </a:r>
          </a:p>
          <a:p>
            <a:pPr lvl="1"/>
            <a:r>
              <a:rPr lang="en-US" dirty="0" smtClean="0"/>
              <a:t>Application scenario</a:t>
            </a:r>
          </a:p>
          <a:p>
            <a:pPr lvl="1"/>
            <a:r>
              <a:rPr lang="en-US" dirty="0" smtClean="0"/>
              <a:t>Implementation</a:t>
            </a:r>
          </a:p>
          <a:p>
            <a:endParaRPr lang="en-US" dirty="0" smtClean="0"/>
          </a:p>
          <a:p>
            <a:r>
              <a:rPr lang="it-IT" dirty="0" smtClean="0"/>
              <a:t>Test Suite:</a:t>
            </a:r>
          </a:p>
          <a:p>
            <a:pPr lvl="1"/>
            <a:r>
              <a:rPr lang="it-IT" dirty="0" smtClean="0"/>
              <a:t>Base test case</a:t>
            </a:r>
            <a:endParaRPr lang="en-US" dirty="0" smtClean="0"/>
          </a:p>
          <a:p>
            <a:pPr lvl="1"/>
            <a:r>
              <a:rPr lang="en-US" dirty="0" smtClean="0"/>
              <a:t>Load test case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1000"/>
                                        <p:tgtEl>
                                          <p:spTgt spid="6">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10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1000"/>
                                        <p:tgtEl>
                                          <p:spTgt spid="6">
                                            <p:txEl>
                                              <p:pRg st="6" end="6"/>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o">
  <a:themeElements>
    <a:clrScheme name="Mo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1810</TotalTime>
  <Words>1490</Words>
  <Application>Microsoft Office PowerPoint</Application>
  <PresentationFormat>Presentazione su schermo (4:3)</PresentationFormat>
  <Paragraphs>305</Paragraphs>
  <Slides>23</Slides>
  <Notes>19</Notes>
  <HiddenSlides>5</HiddenSlides>
  <MMClips>0</MMClips>
  <ScaleCrop>false</ScaleCrop>
  <HeadingPairs>
    <vt:vector size="4" baseType="variant">
      <vt:variant>
        <vt:lpstr>Tema</vt:lpstr>
      </vt:variant>
      <vt:variant>
        <vt:i4>1</vt:i4>
      </vt:variant>
      <vt:variant>
        <vt:lpstr>Titoli diapositive</vt:lpstr>
      </vt:variant>
      <vt:variant>
        <vt:i4>23</vt:i4>
      </vt:variant>
    </vt:vector>
  </HeadingPairs>
  <TitlesOfParts>
    <vt:vector size="24" baseType="lpstr">
      <vt:lpstr>Modulo</vt:lpstr>
      <vt:lpstr>In-Memory Database</vt:lpstr>
      <vt:lpstr>Context</vt:lpstr>
      <vt:lpstr>IMDB: Application Scenarios</vt:lpstr>
      <vt:lpstr>Objectives </vt:lpstr>
      <vt:lpstr>Summary</vt:lpstr>
      <vt:lpstr>Comparison Against  Traditional DBMS</vt:lpstr>
      <vt:lpstr>Adding Durability</vt:lpstr>
      <vt:lpstr>Advantages &amp; Disadvantages</vt:lpstr>
      <vt:lpstr>Databases’ Performance Analysis</vt:lpstr>
      <vt:lpstr>Benchmark Requirements</vt:lpstr>
      <vt:lpstr>Functional View</vt:lpstr>
      <vt:lpstr>Elements’ Description</vt:lpstr>
      <vt:lpstr>Real Time Prepaid System Load Test Case</vt:lpstr>
      <vt:lpstr>Throughput Of Account Management Task</vt:lpstr>
      <vt:lpstr>Throughput Of Service Management Task</vt:lpstr>
      <vt:lpstr>File Size</vt:lpstr>
      <vt:lpstr>Conclusion</vt:lpstr>
      <vt:lpstr>Thanks for your attention</vt:lpstr>
      <vt:lpstr>Memory Usage</vt:lpstr>
      <vt:lpstr> </vt:lpstr>
      <vt:lpstr>Real Time Prepaid System Configuration</vt:lpstr>
      <vt:lpstr>Concurrent View</vt:lpstr>
      <vt:lpstr>Test Suite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Database</dc:title>
  <dc:creator>error0</dc:creator>
  <cp:lastModifiedBy>error0</cp:lastModifiedBy>
  <cp:revision>185</cp:revision>
  <dcterms:created xsi:type="dcterms:W3CDTF">2008-12-11T09:36:43Z</dcterms:created>
  <dcterms:modified xsi:type="dcterms:W3CDTF">2008-12-19T16:06:05Z</dcterms:modified>
</cp:coreProperties>
</file>