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60" r:id="rId4"/>
    <p:sldId id="258" r:id="rId5"/>
    <p:sldId id="279" r:id="rId6"/>
    <p:sldId id="259" r:id="rId7"/>
    <p:sldId id="262" r:id="rId8"/>
    <p:sldId id="261" r:id="rId9"/>
    <p:sldId id="263" r:id="rId10"/>
    <p:sldId id="264" r:id="rId11"/>
    <p:sldId id="265" r:id="rId12"/>
    <p:sldId id="274" r:id="rId13"/>
    <p:sldId id="275" r:id="rId14"/>
    <p:sldId id="278" r:id="rId15"/>
    <p:sldId id="269" r:id="rId16"/>
    <p:sldId id="276" r:id="rId17"/>
    <p:sldId id="270" r:id="rId18"/>
    <p:sldId id="271" r:id="rId19"/>
    <p:sldId id="272" r:id="rId20"/>
    <p:sldId id="268" r:id="rId21"/>
    <p:sldId id="266" r:id="rId22"/>
    <p:sldId id="273" r:id="rId2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509" autoAdjust="0"/>
    <p:restoredTop sz="82667" autoAdjust="0"/>
  </p:normalViewPr>
  <p:slideViewPr>
    <p:cSldViewPr>
      <p:cViewPr varScale="1">
        <p:scale>
          <a:sx n="65" d="100"/>
          <a:sy n="65" d="100"/>
        </p:scale>
        <p:origin x="-12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288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755C8-B5BC-4E8F-B906-339D1A3E340F}" type="datetimeFigureOut">
              <a:rPr lang="it-IT" smtClean="0"/>
              <a:pPr/>
              <a:t>18/12/2008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12A3B-D3CD-4C64-AF08-DDC9323A61EB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IMDBs landscape</a:t>
            </a:r>
          </a:p>
          <a:p>
            <a:endParaRPr lang="en-US" dirty="0" smtClean="0"/>
          </a:p>
          <a:p>
            <a:r>
              <a:rPr lang="it-IT" dirty="0" smtClean="0"/>
              <a:t>Definizione di una metodologia di valutazione delle prestazioni dei database</a:t>
            </a:r>
          </a:p>
          <a:p>
            <a:endParaRPr lang="it-IT" dirty="0" smtClean="0"/>
          </a:p>
          <a:p>
            <a:r>
              <a:rPr lang="it-IT" dirty="0" smtClean="0"/>
              <a:t>Progettazione e realizzazione di uno strumento per l’esecuzione di test</a:t>
            </a:r>
          </a:p>
          <a:p>
            <a:endParaRPr lang="it-IT" dirty="0" smtClean="0"/>
          </a:p>
          <a:p>
            <a:r>
              <a:rPr lang="it-IT" dirty="0" smtClean="0"/>
              <a:t>Sperimentazione su alcuni DB e analisi dei risultati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12A3B-D3CD-4C64-AF08-DDC9323A61EB}" type="slidenum">
              <a:rPr lang="it-IT" smtClean="0"/>
              <a:pPr/>
              <a:t>4</a:t>
            </a:fld>
            <a:endParaRPr lang="it-IT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Un </a:t>
            </a:r>
            <a:r>
              <a:rPr lang="it-IT" dirty="0" err="1" smtClean="0"/>
              <a:t>imdb</a:t>
            </a:r>
            <a:r>
              <a:rPr lang="it-IT" baseline="0" dirty="0" smtClean="0"/>
              <a:t> non è come un </a:t>
            </a:r>
            <a:r>
              <a:rPr lang="it-IT" baseline="0" dirty="0" err="1" smtClean="0"/>
              <a:t>dbms</a:t>
            </a:r>
            <a:r>
              <a:rPr lang="it-IT" baseline="0" dirty="0" smtClean="0"/>
              <a:t> tradizionale </a:t>
            </a:r>
            <a:r>
              <a:rPr lang="it-IT" baseline="0" dirty="0" err="1" smtClean="0"/>
              <a:t>deployato</a:t>
            </a:r>
            <a:r>
              <a:rPr lang="it-IT" baseline="0" dirty="0" smtClean="0"/>
              <a:t> in ram</a:t>
            </a:r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Caching: </a:t>
            </a:r>
          </a:p>
          <a:p>
            <a:pPr lvl="1"/>
            <a:r>
              <a:rPr lang="it-IT" dirty="0" smtClean="0"/>
              <a:t>cache </a:t>
            </a:r>
            <a:r>
              <a:rPr lang="it-IT" dirty="0" err="1" smtClean="0"/>
              <a:t>synchronization</a:t>
            </a:r>
            <a:endParaRPr lang="it-IT" dirty="0" smtClean="0"/>
          </a:p>
          <a:p>
            <a:pPr lvl="1"/>
            <a:r>
              <a:rPr lang="it-IT" dirty="0" smtClean="0"/>
              <a:t>cache </a:t>
            </a:r>
            <a:r>
              <a:rPr lang="it-IT" dirty="0" err="1" smtClean="0"/>
              <a:t>lookup</a:t>
            </a:r>
            <a:endParaRPr lang="it-IT" dirty="0" smtClean="0"/>
          </a:p>
          <a:p>
            <a:endParaRPr lang="it-IT" dirty="0" smtClean="0"/>
          </a:p>
          <a:p>
            <a:r>
              <a:rPr lang="it-IT" dirty="0" err="1" smtClean="0"/>
              <a:t>Data-transfer</a:t>
            </a:r>
            <a:r>
              <a:rPr lang="it-IT" dirty="0" smtClean="0"/>
              <a:t> </a:t>
            </a:r>
            <a:r>
              <a:rPr lang="it-IT" dirty="0" err="1" smtClean="0"/>
              <a:t>overhead</a:t>
            </a:r>
            <a:r>
              <a:rPr lang="it-IT" dirty="0" smtClean="0"/>
              <a:t>: </a:t>
            </a:r>
          </a:p>
          <a:p>
            <a:pPr lvl="1"/>
            <a:r>
              <a:rPr lang="it-IT" dirty="0" smtClean="0"/>
              <a:t>file system cache </a:t>
            </a:r>
          </a:p>
          <a:p>
            <a:pPr lvl="1"/>
            <a:r>
              <a:rPr lang="it-IT" dirty="0" smtClean="0"/>
              <a:t>database API, copy</a:t>
            </a:r>
            <a:r>
              <a:rPr lang="it-IT" baseline="0" dirty="0" smtClean="0"/>
              <a:t> </a:t>
            </a:r>
            <a:r>
              <a:rPr lang="it-IT" baseline="0" dirty="0" err="1" smtClean="0"/>
              <a:t>of</a:t>
            </a:r>
            <a:r>
              <a:rPr lang="it-IT" baseline="0" dirty="0" smtClean="0"/>
              <a:t> data in </a:t>
            </a:r>
            <a:r>
              <a:rPr lang="it-IT" baseline="0" dirty="0" err="1" smtClean="0"/>
              <a:t>main</a:t>
            </a:r>
            <a:r>
              <a:rPr lang="it-IT" baseline="0" dirty="0" smtClean="0"/>
              <a:t> </a:t>
            </a:r>
            <a:r>
              <a:rPr lang="it-IT" baseline="0" dirty="0" err="1" smtClean="0"/>
              <a:t>memory</a:t>
            </a:r>
            <a:endParaRPr lang="it-IT" dirty="0" smtClean="0"/>
          </a:p>
          <a:p>
            <a:endParaRPr lang="it-IT" dirty="0" smtClean="0"/>
          </a:p>
          <a:p>
            <a:r>
              <a:rPr lang="it-IT" dirty="0" err="1" smtClean="0"/>
              <a:t>Transaction</a:t>
            </a:r>
            <a:r>
              <a:rPr lang="it-IT" dirty="0" smtClean="0"/>
              <a:t> processing: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aseline="0" dirty="0" smtClean="0"/>
              <a:t>          </a:t>
            </a:r>
            <a:r>
              <a:rPr lang="it-IT" dirty="0" err="1" smtClean="0"/>
              <a:t>recovery</a:t>
            </a:r>
            <a:r>
              <a:rPr lang="it-IT" dirty="0" smtClean="0"/>
              <a:t> </a:t>
            </a:r>
            <a:r>
              <a:rPr lang="it-IT" dirty="0" err="1" smtClean="0"/>
              <a:t>process</a:t>
            </a:r>
            <a:r>
              <a:rPr lang="it-IT" dirty="0" smtClean="0"/>
              <a:t>, veloce e senza file</a:t>
            </a:r>
          </a:p>
          <a:p>
            <a:pPr lvl="1"/>
            <a:r>
              <a:rPr lang="it-IT" dirty="0" err="1" smtClean="0"/>
              <a:t>transaction</a:t>
            </a:r>
            <a:r>
              <a:rPr lang="it-IT" dirty="0" smtClean="0"/>
              <a:t> log file non serve, perché si perde l’immagine in caso di crash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12A3B-D3CD-4C64-AF08-DDC9323A61EB}" type="slidenum">
              <a:rPr lang="it-IT" smtClean="0"/>
              <a:pPr/>
              <a:t>6</a:t>
            </a:fld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Il </a:t>
            </a:r>
            <a:r>
              <a:rPr lang="it-IT" dirty="0" err="1" smtClean="0"/>
              <a:t>transaction</a:t>
            </a:r>
            <a:r>
              <a:rPr lang="it-IT" dirty="0" smtClean="0"/>
              <a:t> </a:t>
            </a:r>
            <a:r>
              <a:rPr lang="it-IT" dirty="0" err="1" smtClean="0"/>
              <a:t>logging</a:t>
            </a:r>
            <a:r>
              <a:rPr lang="it-IT" dirty="0" smtClean="0"/>
              <a:t> richiede solo 1 scrittura su hard disk, mentre i normali database scrivono anche i dati nelle “tabelle” e gli indici.</a:t>
            </a:r>
          </a:p>
          <a:p>
            <a:endParaRPr lang="it-IT" dirty="0" smtClean="0"/>
          </a:p>
          <a:p>
            <a:r>
              <a:rPr lang="it-IT" dirty="0" smtClean="0"/>
              <a:t>NVRAM</a:t>
            </a:r>
            <a:r>
              <a:rPr lang="it-IT" baseline="0" dirty="0" smtClean="0"/>
              <a:t>  fanno risparmiare anche i tempi di accesso a disk: hanno latenze minori come i </a:t>
            </a:r>
            <a:r>
              <a:rPr lang="it-IT" baseline="0" dirty="0" err="1" smtClean="0"/>
              <a:t>device</a:t>
            </a:r>
            <a:r>
              <a:rPr lang="it-IT" baseline="0" dirty="0" smtClean="0"/>
              <a:t> flash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12A3B-D3CD-4C64-AF08-DDC9323A61EB}" type="slidenum">
              <a:rPr lang="it-IT" smtClean="0"/>
              <a:pPr/>
              <a:t>7</a:t>
            </a:fld>
            <a:endParaRPr lang="it-IT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High performance sia in</a:t>
            </a:r>
            <a:r>
              <a:rPr lang="it-IT" baseline="0" dirty="0" smtClean="0"/>
              <a:t> termini di </a:t>
            </a:r>
            <a:r>
              <a:rPr lang="it-IT" baseline="0" dirty="0" err="1" smtClean="0"/>
              <a:t>throughput</a:t>
            </a:r>
            <a:r>
              <a:rPr lang="it-IT" baseline="0" dirty="0" smtClean="0"/>
              <a:t> che di </a:t>
            </a:r>
            <a:r>
              <a:rPr lang="it-IT" baseline="0" dirty="0" err="1" smtClean="0"/>
              <a:t>latency</a:t>
            </a:r>
            <a:r>
              <a:rPr lang="it-IT" baseline="0" dirty="0" smtClean="0"/>
              <a:t>.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12A3B-D3CD-4C64-AF08-DDC9323A61EB}" type="slidenum">
              <a:rPr lang="it-IT" smtClean="0"/>
              <a:pPr/>
              <a:t>8</a:t>
            </a:fld>
            <a:endParaRPr lang="it-IT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new</a:t>
            </a:r>
            <a:r>
              <a:rPr lang="it-IT" baseline="0" dirty="0" smtClean="0"/>
              <a:t> </a:t>
            </a:r>
            <a:r>
              <a:rPr lang="it-IT" baseline="0" dirty="0" err="1" smtClean="0"/>
              <a:t>mapping</a:t>
            </a:r>
            <a:r>
              <a:rPr lang="it-IT" baseline="0" dirty="0" smtClean="0"/>
              <a:t> </a:t>
            </a:r>
            <a:r>
              <a:rPr lang="it-IT" baseline="0" dirty="0" err="1" smtClean="0"/>
              <a:t>layer</a:t>
            </a:r>
            <a:r>
              <a:rPr lang="it-IT" baseline="0" dirty="0" smtClean="0"/>
              <a:t>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a further layer in the software may slow down the database's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mance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it's not possible to implement complex test scenarios composed by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pre-existing operations.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12A3B-D3CD-4C64-AF08-DDC9323A61EB}" type="slidenum">
              <a:rPr lang="it-IT" smtClean="0"/>
              <a:pPr/>
              <a:t>18</a:t>
            </a:fld>
            <a:endParaRPr lang="it-IT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FC92-4644-45C7-8B88-DDEEC91723C1}" type="datetimeFigureOut">
              <a:rPr lang="it-IT" smtClean="0"/>
              <a:pPr/>
              <a:t>18/12/2008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8BA3-7540-4E39-986B-BB96876993F6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10" name="Rettangolo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FC92-4644-45C7-8B88-DDEEC91723C1}" type="datetimeFigureOut">
              <a:rPr lang="it-IT" smtClean="0"/>
              <a:pPr/>
              <a:t>18/12/2008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8BA3-7540-4E39-986B-BB96876993F6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Rettangolo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FC92-4644-45C7-8B88-DDEEC91723C1}" type="datetimeFigureOut">
              <a:rPr lang="it-IT" smtClean="0"/>
              <a:pPr/>
              <a:t>18/12/2008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8BA3-7540-4E39-986B-BB96876993F6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FC92-4644-45C7-8B88-DDEEC91723C1}" type="datetimeFigureOut">
              <a:rPr lang="it-IT" smtClean="0"/>
              <a:pPr/>
              <a:t>18/12/2008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8BA3-7540-4E39-986B-BB96876993F6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ttangolo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FC92-4644-45C7-8B88-DDEEC91723C1}" type="datetimeFigureOut">
              <a:rPr lang="it-IT" smtClean="0"/>
              <a:pPr/>
              <a:t>18/12/2008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8BA3-7540-4E39-986B-BB96876993F6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FC92-4644-45C7-8B88-DDEEC91723C1}" type="datetimeFigureOut">
              <a:rPr lang="it-IT" smtClean="0"/>
              <a:pPr/>
              <a:t>18/12/2008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8BA3-7540-4E39-986B-BB96876993F6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FC92-4644-45C7-8B88-DDEEC91723C1}" type="datetimeFigureOut">
              <a:rPr lang="it-IT" smtClean="0"/>
              <a:pPr/>
              <a:t>18/12/2008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8BA3-7540-4E39-986B-BB96876993F6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FC92-4644-45C7-8B88-DDEEC91723C1}" type="datetimeFigureOut">
              <a:rPr lang="it-IT" smtClean="0"/>
              <a:pPr/>
              <a:t>18/12/2008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8BA3-7540-4E39-986B-BB96876993F6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FC92-4644-45C7-8B88-DDEEC91723C1}" type="datetimeFigureOut">
              <a:rPr lang="it-IT" smtClean="0"/>
              <a:pPr/>
              <a:t>18/12/2008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8BA3-7540-4E39-986B-BB96876993F6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FC92-4644-45C7-8B88-DDEEC91723C1}" type="datetimeFigureOut">
              <a:rPr lang="it-IT" smtClean="0"/>
              <a:pPr/>
              <a:t>18/12/2008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8BA3-7540-4E39-986B-BB96876993F6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12" name="Rettangolo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ttangolo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it-IT" dirty="0" smtClean="0"/>
              <a:t>Fare clic sull'icona per inserire un'immagine</a:t>
            </a:r>
            <a:endParaRPr kumimoji="0"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FABFC92-4644-45C7-8B88-DDEEC91723C1}" type="datetimeFigureOut">
              <a:rPr lang="it-IT" smtClean="0"/>
              <a:pPr/>
              <a:t>18/12/2008</a:t>
            </a:fld>
            <a:endParaRPr lang="it-IT" dirty="0"/>
          </a:p>
        </p:txBody>
      </p:sp>
      <p:sp>
        <p:nvSpPr>
          <p:cNvPr id="11" name="Rettangolo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ttangolo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32418BA3-7540-4E39-986B-BB96876993F6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7" name="Rettangolo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FABFC92-4644-45C7-8B88-DDEEC91723C1}" type="datetimeFigureOut">
              <a:rPr lang="it-IT" smtClean="0"/>
              <a:pPr/>
              <a:t>18/12/2008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2418BA3-7540-4E39-986B-BB96876993F6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grayscl/>
            <a:lum bright="-39000" contrast="39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1928802"/>
            <a:ext cx="9144000" cy="1214446"/>
          </a:xfrm>
        </p:spPr>
        <p:txBody>
          <a:bodyPr>
            <a:normAutofit/>
          </a:bodyPr>
          <a:lstStyle/>
          <a:p>
            <a:pPr algn="ctr"/>
            <a:r>
              <a:rPr lang="it-IT" sz="5400" dirty="0" smtClean="0">
                <a:solidFill>
                  <a:srgbClr val="FFC000"/>
                </a:solidFill>
              </a:rPr>
              <a:t>In-Memory Database</a:t>
            </a:r>
            <a:endParaRPr lang="it-IT" sz="5400" dirty="0">
              <a:solidFill>
                <a:srgbClr val="FFC000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0" y="3000372"/>
            <a:ext cx="9144000" cy="1500198"/>
          </a:xfrm>
        </p:spPr>
        <p:txBody>
          <a:bodyPr>
            <a:noAutofit/>
          </a:bodyPr>
          <a:lstStyle/>
          <a:p>
            <a:pPr algn="ctr"/>
            <a:r>
              <a:rPr lang="it-IT" sz="3400" dirty="0" smtClean="0"/>
              <a:t>Competitive Landscape</a:t>
            </a:r>
          </a:p>
          <a:p>
            <a:pPr algn="ctr"/>
            <a:r>
              <a:rPr lang="it-IT" sz="3400" dirty="0" smtClean="0"/>
              <a:t>and</a:t>
            </a:r>
          </a:p>
          <a:p>
            <a:pPr algn="ctr"/>
            <a:r>
              <a:rPr lang="it-IT" sz="3400" dirty="0" smtClean="0"/>
              <a:t>Performance </a:t>
            </a:r>
            <a:r>
              <a:rPr lang="en-US" sz="3400" dirty="0" smtClean="0"/>
              <a:t>Analysis</a:t>
            </a:r>
            <a:endParaRPr lang="en-US" sz="3400" dirty="0"/>
          </a:p>
        </p:txBody>
      </p:sp>
      <p:pic>
        <p:nvPicPr>
          <p:cNvPr id="7" name="Picture 4" descr="C:\Users\error0\Desktop\logoRoma32.gif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3500430" y="285728"/>
            <a:ext cx="2376089" cy="1214446"/>
          </a:xfrm>
          <a:prstGeom prst="rect">
            <a:avLst/>
          </a:prstGeom>
          <a:noFill/>
        </p:spPr>
      </p:pic>
      <p:sp>
        <p:nvSpPr>
          <p:cNvPr id="8" name="CasellaDiTesto 7"/>
          <p:cNvSpPr txBox="1"/>
          <p:nvPr/>
        </p:nvSpPr>
        <p:spPr>
          <a:xfrm>
            <a:off x="0" y="5374203"/>
            <a:ext cx="9358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dirty="0" smtClean="0"/>
              <a:t>Laureando:</a:t>
            </a:r>
          </a:p>
          <a:p>
            <a:pPr algn="ctr"/>
            <a:r>
              <a:rPr lang="it-IT" sz="2600" b="1" dirty="0" smtClean="0"/>
              <a:t>Valerio Barbagallo</a:t>
            </a:r>
            <a:endParaRPr lang="it-IT" sz="2600" b="1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0" y="5929330"/>
            <a:ext cx="3428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dirty="0" smtClean="0"/>
              <a:t>Relatore:</a:t>
            </a:r>
          </a:p>
          <a:p>
            <a:pPr algn="ctr"/>
            <a:r>
              <a:rPr lang="it-IT" sz="2400" b="1" dirty="0" smtClean="0"/>
              <a:t>Paolo Merialdo</a:t>
            </a:r>
            <a:endParaRPr lang="it-IT" sz="2400" b="1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5857884" y="5905046"/>
            <a:ext cx="3286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dirty="0" smtClean="0"/>
              <a:t>Correlatore:</a:t>
            </a:r>
            <a:endParaRPr lang="it-IT" sz="2200" dirty="0" smtClean="0"/>
          </a:p>
          <a:p>
            <a:pPr algn="ctr"/>
            <a:r>
              <a:rPr lang="it-IT" sz="2400" b="1" dirty="0" smtClean="0"/>
              <a:t>Michele Aiello</a:t>
            </a:r>
            <a:endParaRPr lang="it-IT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85720" y="155448"/>
            <a:ext cx="6500858" cy="125272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Benchmark Requirements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457200" y="1775191"/>
            <a:ext cx="8043890" cy="462560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benchmark is a point of reference used to measure the performance</a:t>
            </a:r>
          </a:p>
          <a:p>
            <a:endParaRPr lang="en-US" dirty="0" smtClean="0"/>
          </a:p>
          <a:p>
            <a:r>
              <a:rPr lang="en-US" dirty="0" smtClean="0"/>
              <a:t>Requirements:</a:t>
            </a:r>
          </a:p>
          <a:p>
            <a:pPr lvl="1"/>
            <a:r>
              <a:rPr lang="en-US" dirty="0" smtClean="0"/>
              <a:t>Portable</a:t>
            </a:r>
          </a:p>
          <a:p>
            <a:pPr lvl="1"/>
            <a:r>
              <a:rPr lang="en-US" dirty="0" smtClean="0"/>
              <a:t>Flexible</a:t>
            </a:r>
          </a:p>
          <a:p>
            <a:pPr lvl="1"/>
            <a:r>
              <a:rPr lang="en-US" dirty="0" smtClean="0"/>
              <a:t>Detailed report for each test</a:t>
            </a:r>
          </a:p>
          <a:p>
            <a:pPr lvl="1"/>
            <a:r>
              <a:rPr lang="en-US" dirty="0" smtClean="0"/>
              <a:t>Visual report</a:t>
            </a:r>
          </a:p>
          <a:p>
            <a:pPr lvl="1"/>
            <a:r>
              <a:rPr lang="en-US" dirty="0" smtClean="0"/>
              <a:t>For both relational and object database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Functional View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 l="5649" t="9071" r="9609" b="6380"/>
          <a:stretch>
            <a:fillRect/>
          </a:stretch>
        </p:blipFill>
        <p:spPr bwMode="auto">
          <a:xfrm>
            <a:off x="6387412" y="3774048"/>
            <a:ext cx="1071570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/>
          <a:srcRect t="7462" b="-1452"/>
          <a:stretch>
            <a:fillRect/>
          </a:stretch>
        </p:blipFill>
        <p:spPr bwMode="auto">
          <a:xfrm>
            <a:off x="1743942" y="3774048"/>
            <a:ext cx="643123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8" descr="C:\Users\error0\Desktop\gear_140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43560" y="3604070"/>
            <a:ext cx="1157968" cy="11579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Freccia a destra 8"/>
          <p:cNvSpPr/>
          <p:nvPr/>
        </p:nvSpPr>
        <p:spPr>
          <a:xfrm>
            <a:off x="2672636" y="4119096"/>
            <a:ext cx="1214446" cy="1286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Freccia a destra 9"/>
          <p:cNvSpPr/>
          <p:nvPr/>
        </p:nvSpPr>
        <p:spPr>
          <a:xfrm>
            <a:off x="5130104" y="4119096"/>
            <a:ext cx="1185870" cy="1286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714348" y="4535582"/>
            <a:ext cx="2922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bench-properties.xml</a:t>
            </a:r>
            <a:endParaRPr lang="en-US" sz="24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6000760" y="4609354"/>
            <a:ext cx="2185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benchmark.pdf</a:t>
            </a:r>
            <a:endParaRPr lang="en-US" sz="2400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01660" y="2819095"/>
            <a:ext cx="652717" cy="4575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98982" y="2676219"/>
            <a:ext cx="680500" cy="457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122663" y="2533343"/>
            <a:ext cx="652515" cy="457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Disco magnetico 16"/>
          <p:cNvSpPr/>
          <p:nvPr/>
        </p:nvSpPr>
        <p:spPr>
          <a:xfrm>
            <a:off x="3744206" y="5429264"/>
            <a:ext cx="428628" cy="428856"/>
          </a:xfrm>
          <a:prstGeom prst="flowChartMagneticDisk">
            <a:avLst/>
          </a:prstGeom>
          <a:ln w="508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" name="Disco magnetico 17"/>
          <p:cNvSpPr/>
          <p:nvPr/>
        </p:nvSpPr>
        <p:spPr>
          <a:xfrm>
            <a:off x="4101396" y="5500702"/>
            <a:ext cx="428628" cy="428856"/>
          </a:xfrm>
          <a:prstGeom prst="flowChartMagneticDisk">
            <a:avLst/>
          </a:prstGeom>
          <a:ln w="508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Disco magnetico 18"/>
          <p:cNvSpPr/>
          <p:nvPr/>
        </p:nvSpPr>
        <p:spPr>
          <a:xfrm>
            <a:off x="4458586" y="5571913"/>
            <a:ext cx="428628" cy="428856"/>
          </a:xfrm>
          <a:prstGeom prst="flowChartMagneticDisk">
            <a:avLst/>
          </a:prstGeom>
          <a:ln w="508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" name="Disco magnetico 19"/>
          <p:cNvSpPr/>
          <p:nvPr/>
        </p:nvSpPr>
        <p:spPr>
          <a:xfrm>
            <a:off x="4815776" y="5643578"/>
            <a:ext cx="428628" cy="428856"/>
          </a:xfrm>
          <a:prstGeom prst="flowChartMagneticDisk">
            <a:avLst/>
          </a:prstGeom>
          <a:ln w="508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3643306" y="6134891"/>
            <a:ext cx="168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databases</a:t>
            </a:r>
            <a:endParaRPr lang="en-US" sz="2400" dirty="0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9"/>
          <a:srcRect r="60360" b="16129"/>
          <a:stretch>
            <a:fillRect/>
          </a:stretch>
        </p:blipFill>
        <p:spPr bwMode="auto">
          <a:xfrm>
            <a:off x="3794273" y="2004898"/>
            <a:ext cx="664313" cy="781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9"/>
          <a:srcRect r="60360" b="16129"/>
          <a:stretch>
            <a:fillRect/>
          </a:stretch>
        </p:blipFill>
        <p:spPr bwMode="auto">
          <a:xfrm>
            <a:off x="4222901" y="2076336"/>
            <a:ext cx="664313" cy="781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9"/>
          <a:srcRect r="60360" b="16129"/>
          <a:stretch>
            <a:fillRect/>
          </a:stretch>
        </p:blipFill>
        <p:spPr bwMode="auto">
          <a:xfrm>
            <a:off x="4651529" y="2147774"/>
            <a:ext cx="664313" cy="781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CasellaDiTesto 28"/>
          <p:cNvSpPr txBox="1"/>
          <p:nvPr/>
        </p:nvSpPr>
        <p:spPr>
          <a:xfrm>
            <a:off x="4071934" y="1457678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</a:t>
            </a:r>
          </a:p>
        </p:txBody>
      </p:sp>
      <p:sp>
        <p:nvSpPr>
          <p:cNvPr id="30" name="CasellaDiTesto 29"/>
          <p:cNvSpPr txBox="1"/>
          <p:nvPr/>
        </p:nvSpPr>
        <p:spPr>
          <a:xfrm>
            <a:off x="6447464" y="2000240"/>
            <a:ext cx="1053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graphs</a:t>
            </a:r>
          </a:p>
        </p:txBody>
      </p:sp>
      <p:sp>
        <p:nvSpPr>
          <p:cNvPr id="34" name="Parentesi graffa aperta 33"/>
          <p:cNvSpPr/>
          <p:nvPr/>
        </p:nvSpPr>
        <p:spPr>
          <a:xfrm rot="16200000">
            <a:off x="4406347" y="2657529"/>
            <a:ext cx="322876" cy="1294314"/>
          </a:xfrm>
          <a:prstGeom prst="leftBrace">
            <a:avLst>
              <a:gd name="adj1" fmla="val 31034"/>
              <a:gd name="adj2" fmla="val 50000"/>
            </a:avLst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5" name="Parentesi graffa aperta 34"/>
          <p:cNvSpPr/>
          <p:nvPr/>
        </p:nvSpPr>
        <p:spPr>
          <a:xfrm rot="5400000">
            <a:off x="4406347" y="4443479"/>
            <a:ext cx="322876" cy="1294314"/>
          </a:xfrm>
          <a:prstGeom prst="leftBrace">
            <a:avLst>
              <a:gd name="adj1" fmla="val 31034"/>
              <a:gd name="adj2" fmla="val 50000"/>
            </a:avLst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6" name="Parentesi graffa aperta 35"/>
          <p:cNvSpPr/>
          <p:nvPr/>
        </p:nvSpPr>
        <p:spPr>
          <a:xfrm rot="16200000">
            <a:off x="6835239" y="2906157"/>
            <a:ext cx="322876" cy="1294314"/>
          </a:xfrm>
          <a:prstGeom prst="leftBrace">
            <a:avLst>
              <a:gd name="adj1" fmla="val 31034"/>
              <a:gd name="adj2" fmla="val 50000"/>
            </a:avLst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  <p:bldP spid="17" grpId="0" animBg="1"/>
      <p:bldP spid="18" grpId="0" animBg="1"/>
      <p:bldP spid="19" grpId="0" animBg="1"/>
      <p:bldP spid="20" grpId="0" animBg="1"/>
      <p:bldP spid="23" grpId="0"/>
      <p:bldP spid="29" grpId="0"/>
      <p:bldP spid="30" grpId="0"/>
      <p:bldP spid="34" grpId="0" animBg="1"/>
      <p:bldP spid="35" grpId="0" animBg="1"/>
      <p:bldP spid="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Elements’ Description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28" name="Segnaposto contenuto 2"/>
          <p:cNvSpPr>
            <a:spLocks noGrp="1"/>
          </p:cNvSpPr>
          <p:nvPr>
            <p:ph idx="1"/>
          </p:nvPr>
        </p:nvSpPr>
        <p:spPr>
          <a:xfrm>
            <a:off x="357158" y="1643050"/>
            <a:ext cx="8501122" cy="500066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benchmark runs several </a:t>
            </a:r>
            <a:r>
              <a:rPr lang="en-US" sz="2800" b="1" dirty="0" smtClean="0"/>
              <a:t>Test </a:t>
            </a:r>
            <a:r>
              <a:rPr lang="en-US" sz="2800" dirty="0" smtClean="0"/>
              <a:t>on different </a:t>
            </a:r>
            <a:r>
              <a:rPr lang="en-US" sz="2800" b="1" dirty="0" smtClean="0"/>
              <a:t>Database</a:t>
            </a:r>
          </a:p>
          <a:p>
            <a:r>
              <a:rPr lang="en-US" sz="2800" dirty="0" smtClean="0"/>
              <a:t>Each Test is composed of (concurrent) </a:t>
            </a:r>
            <a:r>
              <a:rPr lang="en-US" sz="2800" b="1" dirty="0" smtClean="0"/>
              <a:t>Task</a:t>
            </a:r>
          </a:p>
          <a:p>
            <a:endParaRPr lang="it-IT" sz="2800" b="1" dirty="0" smtClean="0"/>
          </a:p>
          <a:p>
            <a:endParaRPr lang="en-US" sz="2000" b="1" dirty="0" smtClean="0"/>
          </a:p>
          <a:p>
            <a:r>
              <a:rPr lang="en-US" sz="2800" dirty="0" smtClean="0"/>
              <a:t>Both Task and Test use many </a:t>
            </a:r>
            <a:r>
              <a:rPr lang="en-US" sz="2800" b="1" dirty="0" smtClean="0"/>
              <a:t>Monitor</a:t>
            </a:r>
          </a:p>
          <a:p>
            <a:r>
              <a:rPr lang="en-US" sz="2800" dirty="0" smtClean="0"/>
              <a:t>Each Test can use many </a:t>
            </a:r>
            <a:r>
              <a:rPr lang="en-US" sz="2800" b="1" dirty="0" smtClean="0"/>
              <a:t>Reporter</a:t>
            </a:r>
          </a:p>
        </p:txBody>
      </p:sp>
      <p:pic>
        <p:nvPicPr>
          <p:cNvPr id="1026" name="Picture 2" descr="C:\Users\error0\AppData\Local\Microsoft\Windows\Temporary Internet Files\Content.IE5\9X6PK0F7\MCj0217696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58" y="5000636"/>
            <a:ext cx="1052788" cy="1071570"/>
          </a:xfrm>
          <a:prstGeom prst="rect">
            <a:avLst/>
          </a:prstGeom>
          <a:noFill/>
        </p:spPr>
      </p:pic>
      <p:pic>
        <p:nvPicPr>
          <p:cNvPr id="1027" name="Picture 3" descr="C:\Users\error0\AppData\Local\Microsoft\Windows\Temporary Internet Files\Content.IE5\9R19INLG\MCj04260600000[1]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5013354"/>
            <a:ext cx="1000132" cy="1058852"/>
          </a:xfrm>
          <a:prstGeom prst="rect">
            <a:avLst/>
          </a:prstGeom>
          <a:noFill/>
        </p:spPr>
      </p:pic>
      <p:pic>
        <p:nvPicPr>
          <p:cNvPr id="1029" name="Picture 5" descr="C:\Users\error0\AppData\Local\Microsoft\Windows\Temporary Internet Files\Content.IE5\DTHGSQEN\MCj04325430000[1]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29454" y="5072074"/>
            <a:ext cx="1285884" cy="936084"/>
          </a:xfrm>
          <a:prstGeom prst="rect">
            <a:avLst/>
          </a:prstGeom>
          <a:noFill/>
        </p:spPr>
      </p:pic>
      <p:cxnSp>
        <p:nvCxnSpPr>
          <p:cNvPr id="46" name="Connettore 2 45"/>
          <p:cNvCxnSpPr>
            <a:stCxn id="1027" idx="3"/>
            <a:endCxn id="1026" idx="1"/>
          </p:cNvCxnSpPr>
          <p:nvPr/>
        </p:nvCxnSpPr>
        <p:spPr>
          <a:xfrm flipV="1">
            <a:off x="1928794" y="5536421"/>
            <a:ext cx="2000264" cy="635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/>
          <p:cNvCxnSpPr>
            <a:stCxn id="1026" idx="3"/>
            <a:endCxn id="1029" idx="1"/>
          </p:cNvCxnSpPr>
          <p:nvPr/>
        </p:nvCxnSpPr>
        <p:spPr>
          <a:xfrm>
            <a:off x="4981846" y="5536421"/>
            <a:ext cx="1947608" cy="36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6257940" cy="1252728"/>
          </a:xfrm>
        </p:spPr>
        <p:txBody>
          <a:bodyPr>
            <a:normAutofit fontScale="90000"/>
          </a:bodyPr>
          <a:lstStyle/>
          <a:p>
            <a:r>
              <a:rPr lang="it-IT" dirty="0" err="1" smtClean="0">
                <a:solidFill>
                  <a:srgbClr val="FFC000"/>
                </a:solidFill>
              </a:rPr>
              <a:t>Real</a:t>
            </a:r>
            <a:r>
              <a:rPr lang="it-IT" dirty="0" smtClean="0">
                <a:solidFill>
                  <a:srgbClr val="FFC000"/>
                </a:solidFill>
              </a:rPr>
              <a:t> </a:t>
            </a:r>
            <a:r>
              <a:rPr lang="it-IT" dirty="0" err="1" smtClean="0">
                <a:solidFill>
                  <a:srgbClr val="FFC000"/>
                </a:solidFill>
              </a:rPr>
              <a:t>Time</a:t>
            </a:r>
            <a:r>
              <a:rPr lang="it-IT" dirty="0" smtClean="0">
                <a:solidFill>
                  <a:srgbClr val="FFC000"/>
                </a:solidFill>
              </a:rPr>
              <a:t> </a:t>
            </a:r>
            <a:r>
              <a:rPr lang="it-IT" dirty="0" err="1" smtClean="0">
                <a:solidFill>
                  <a:srgbClr val="FFC000"/>
                </a:solidFill>
              </a:rPr>
              <a:t>Prepaid</a:t>
            </a:r>
            <a:r>
              <a:rPr lang="it-IT" dirty="0" smtClean="0">
                <a:solidFill>
                  <a:srgbClr val="FFC000"/>
                </a:solidFill>
              </a:rPr>
              <a:t> System </a:t>
            </a:r>
            <a:r>
              <a:rPr lang="it-IT" dirty="0" err="1" smtClean="0">
                <a:solidFill>
                  <a:srgbClr val="FFC000"/>
                </a:solidFill>
              </a:rPr>
              <a:t>Load</a:t>
            </a:r>
            <a:r>
              <a:rPr lang="it-IT" dirty="0" smtClean="0">
                <a:solidFill>
                  <a:srgbClr val="FFC000"/>
                </a:solidFill>
              </a:rPr>
              <a:t> Test Case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457200" y="1732349"/>
            <a:ext cx="8043890" cy="2553907"/>
          </a:xfrm>
        </p:spPr>
        <p:txBody>
          <a:bodyPr>
            <a:normAutofit fontScale="62500" lnSpcReduction="20000"/>
          </a:bodyPr>
          <a:lstStyle/>
          <a:p>
            <a:pPr algn="ctr">
              <a:buNone/>
            </a:pPr>
            <a:r>
              <a:rPr lang="en-US" sz="5100" dirty="0" smtClean="0"/>
              <a:t>Real Time Prepaid System</a:t>
            </a:r>
          </a:p>
          <a:p>
            <a:pPr algn="ctr">
              <a:buNone/>
            </a:pPr>
            <a:endParaRPr lang="it-IT" dirty="0" smtClean="0"/>
          </a:p>
          <a:p>
            <a:pPr algn="ctr">
              <a:buNone/>
            </a:pPr>
            <a:endParaRPr lang="it-IT" dirty="0" smtClean="0"/>
          </a:p>
          <a:p>
            <a:pPr algn="ctr">
              <a:buNone/>
            </a:pPr>
            <a:endParaRPr lang="it-IT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it-IT" dirty="0" smtClean="0"/>
              <a:t> </a:t>
            </a:r>
          </a:p>
          <a:p>
            <a:pPr>
              <a:buNone/>
            </a:pPr>
            <a:r>
              <a:rPr lang="it-IT" dirty="0" smtClean="0"/>
              <a:t> </a:t>
            </a:r>
            <a:endParaRPr lang="en-US" dirty="0" smtClean="0"/>
          </a:p>
        </p:txBody>
      </p:sp>
      <p:sp>
        <p:nvSpPr>
          <p:cNvPr id="16" name="Parentesi graffa chiusa 15"/>
          <p:cNvSpPr/>
          <p:nvPr/>
        </p:nvSpPr>
        <p:spPr>
          <a:xfrm rot="16200000">
            <a:off x="3893339" y="-750123"/>
            <a:ext cx="857256" cy="6786610"/>
          </a:xfrm>
          <a:prstGeom prst="rightBrace">
            <a:avLst>
              <a:gd name="adj1" fmla="val 90554"/>
              <a:gd name="adj2" fmla="val 4981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Elaborazione predefinita 16"/>
          <p:cNvSpPr/>
          <p:nvPr/>
        </p:nvSpPr>
        <p:spPr>
          <a:xfrm>
            <a:off x="428596" y="3214686"/>
            <a:ext cx="1785950" cy="785818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Balance</a:t>
            </a:r>
            <a:r>
              <a:rPr lang="it-IT" sz="2200" dirty="0" smtClean="0"/>
              <a:t> </a:t>
            </a:r>
            <a:r>
              <a:rPr lang="en-US" sz="2200" dirty="0" smtClean="0"/>
              <a:t>check</a:t>
            </a:r>
            <a:endParaRPr lang="en-US" sz="2200" dirty="0"/>
          </a:p>
        </p:txBody>
      </p:sp>
      <p:sp>
        <p:nvSpPr>
          <p:cNvPr id="18" name="Elaborazione predefinita 17"/>
          <p:cNvSpPr/>
          <p:nvPr/>
        </p:nvSpPr>
        <p:spPr>
          <a:xfrm>
            <a:off x="2571736" y="3214686"/>
            <a:ext cx="3571900" cy="785818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Service authorization and management</a:t>
            </a:r>
            <a:endParaRPr lang="en-US" sz="2200" dirty="0"/>
          </a:p>
        </p:txBody>
      </p:sp>
      <p:sp>
        <p:nvSpPr>
          <p:cNvPr id="19" name="Elaborazione predefinita 18"/>
          <p:cNvSpPr/>
          <p:nvPr/>
        </p:nvSpPr>
        <p:spPr>
          <a:xfrm>
            <a:off x="6500826" y="3214686"/>
            <a:ext cx="2357454" cy="785818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Accounts management</a:t>
            </a:r>
            <a:endParaRPr lang="en-US" sz="22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829999" y="4171976"/>
            <a:ext cx="938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10 </a:t>
            </a:r>
            <a:r>
              <a:rPr lang="en-US" sz="2400" dirty="0" err="1" smtClean="0"/>
              <a:t>tps</a:t>
            </a:r>
            <a:endParaRPr lang="en-US" sz="2400" dirty="0" smtClean="0"/>
          </a:p>
        </p:txBody>
      </p:sp>
      <p:sp>
        <p:nvSpPr>
          <p:cNvPr id="14" name="CasellaDiTesto 13"/>
          <p:cNvSpPr txBox="1"/>
          <p:nvPr/>
        </p:nvSpPr>
        <p:spPr>
          <a:xfrm>
            <a:off x="7277260" y="4171976"/>
            <a:ext cx="938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mtClean="0"/>
              <a:t>10 tps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3643306" y="4171976"/>
            <a:ext cx="1268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2000 </a:t>
            </a:r>
            <a:r>
              <a:rPr lang="en-US" sz="2400" dirty="0" err="1" smtClean="0"/>
              <a:t>tps</a:t>
            </a:r>
            <a:endParaRPr lang="en-US" sz="2400" dirty="0" smtClean="0"/>
          </a:p>
        </p:txBody>
      </p:sp>
      <p:graphicFrame>
        <p:nvGraphicFramePr>
          <p:cNvPr id="21" name="Tabella 20"/>
          <p:cNvGraphicFramePr>
            <a:graphicFrameLocks noGrp="1"/>
          </p:cNvGraphicFramePr>
          <p:nvPr/>
        </p:nvGraphicFramePr>
        <p:xfrm>
          <a:off x="1119206" y="4803162"/>
          <a:ext cx="6953256" cy="1840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6628"/>
                <a:gridCol w="3476628"/>
              </a:tblGrid>
              <a:tr h="460137">
                <a:tc>
                  <a:txBody>
                    <a:bodyPr/>
                    <a:lstStyle/>
                    <a:p>
                      <a:pPr algn="ctr"/>
                      <a:r>
                        <a:rPr lang="en-US" sz="2400" noProof="0" dirty="0" smtClean="0"/>
                        <a:t>Domain object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noProof="0" dirty="0" smtClean="0"/>
                        <a:t>Initialization number</a:t>
                      </a:r>
                      <a:endParaRPr lang="en-US" sz="2400" noProof="0" dirty="0"/>
                    </a:p>
                  </a:txBody>
                  <a:tcPr/>
                </a:tc>
              </a:tr>
              <a:tr h="460137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smtClean="0"/>
                        <a:t>Account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smtClean="0"/>
                        <a:t>4 </a:t>
                      </a:r>
                      <a:r>
                        <a:rPr lang="en-US" sz="2400" noProof="0" dirty="0" smtClean="0"/>
                        <a:t>millions</a:t>
                      </a:r>
                      <a:endParaRPr lang="en-US" sz="2400" noProof="0" dirty="0"/>
                    </a:p>
                  </a:txBody>
                  <a:tcPr/>
                </a:tc>
              </a:tr>
              <a:tr h="460137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smtClean="0"/>
                        <a:t>MSISDN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smtClean="0"/>
                        <a:t>8 </a:t>
                      </a:r>
                      <a:r>
                        <a:rPr lang="en-US" sz="2400" noProof="0" dirty="0" smtClean="0"/>
                        <a:t>millions</a:t>
                      </a:r>
                      <a:endParaRPr lang="en-US" sz="2400" noProof="0" dirty="0"/>
                    </a:p>
                  </a:txBody>
                  <a:tcPr/>
                </a:tc>
              </a:tr>
              <a:tr h="460137">
                <a:tc>
                  <a:txBody>
                    <a:bodyPr/>
                    <a:lstStyle/>
                    <a:p>
                      <a:pPr algn="ctr"/>
                      <a:r>
                        <a:rPr lang="en-US" sz="2400" noProof="0" dirty="0" smtClean="0"/>
                        <a:t>Session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smtClean="0"/>
                        <a:t>100 </a:t>
                      </a:r>
                      <a:r>
                        <a:rPr lang="en-US" sz="2400" noProof="0" dirty="0" smtClean="0"/>
                        <a:t>thousands</a:t>
                      </a:r>
                      <a:endParaRPr lang="en-US" sz="2400" noProof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11" grpId="0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6257940" cy="125272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Throughput Of Account Management Task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5" name="Rettangolo 4"/>
          <p:cNvSpPr/>
          <p:nvPr/>
        </p:nvSpPr>
        <p:spPr>
          <a:xfrm>
            <a:off x="928662" y="6500834"/>
            <a:ext cx="142876" cy="1428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5357818" y="6500834"/>
            <a:ext cx="142876" cy="14287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2357422" y="6500834"/>
            <a:ext cx="142876" cy="1428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4143372" y="6500834"/>
            <a:ext cx="142876" cy="14287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7000892" y="6500834"/>
            <a:ext cx="142876" cy="142876"/>
          </a:xfrm>
          <a:prstGeom prst="rect">
            <a:avLst/>
          </a:prstGeom>
          <a:solidFill>
            <a:srgbClr val="C52BA8"/>
          </a:solidFill>
          <a:ln>
            <a:solidFill>
              <a:srgbClr val="C52B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/>
          <p:cNvSpPr txBox="1"/>
          <p:nvPr/>
        </p:nvSpPr>
        <p:spPr>
          <a:xfrm>
            <a:off x="1142976" y="6357958"/>
            <a:ext cx="1071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PICO4</a:t>
            </a:r>
            <a:endParaRPr lang="it-IT" sz="22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2571736" y="6357958"/>
            <a:ext cx="1500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err="1" smtClean="0"/>
              <a:t>Prevayler</a:t>
            </a:r>
            <a:endParaRPr lang="it-IT" sz="22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357686" y="6357958"/>
            <a:ext cx="1500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H2</a:t>
            </a:r>
            <a:endParaRPr lang="it-IT" sz="22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5572132" y="6357958"/>
            <a:ext cx="1500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HSQLDB</a:t>
            </a:r>
            <a:endParaRPr lang="it-IT" sz="2200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7215206" y="6357958"/>
            <a:ext cx="1500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Db4o</a:t>
            </a:r>
            <a:endParaRPr lang="it-IT" sz="2200" dirty="0"/>
          </a:p>
        </p:txBody>
      </p:sp>
      <p:pic>
        <p:nvPicPr>
          <p:cNvPr id="1026" name="Picture 2" descr="C:\Users\error0\Documents\universita\tesi\workspace\tesi\tex\img\result1.jpg"/>
          <p:cNvPicPr>
            <a:picLocks noChangeAspect="1" noChangeArrowheads="1"/>
          </p:cNvPicPr>
          <p:nvPr/>
        </p:nvPicPr>
        <p:blipFill>
          <a:blip r:embed="rId3"/>
          <a:srcRect l="-250" t="16785" r="3500" b="5000"/>
          <a:stretch>
            <a:fillRect/>
          </a:stretch>
        </p:blipFill>
        <p:spPr bwMode="auto">
          <a:xfrm>
            <a:off x="0" y="1500174"/>
            <a:ext cx="9144000" cy="4786346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6257940" cy="125272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Throughput Of Service Management Task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pic>
        <p:nvPicPr>
          <p:cNvPr id="3074" name="Picture 2" descr="C:\Users\error0\Documents\universita\tesi\workspace\tesi\tex\img\result10.jpg"/>
          <p:cNvPicPr>
            <a:picLocks noChangeAspect="1" noChangeArrowheads="1"/>
          </p:cNvPicPr>
          <p:nvPr/>
        </p:nvPicPr>
        <p:blipFill>
          <a:blip r:embed="rId3"/>
          <a:srcRect t="17236" r="1015" b="5390"/>
          <a:stretch>
            <a:fillRect/>
          </a:stretch>
        </p:blipFill>
        <p:spPr bwMode="auto">
          <a:xfrm>
            <a:off x="0" y="1500174"/>
            <a:ext cx="9144000" cy="4786346"/>
          </a:xfrm>
          <a:prstGeom prst="rect">
            <a:avLst/>
          </a:prstGeom>
          <a:noFill/>
        </p:spPr>
      </p:pic>
      <p:sp>
        <p:nvSpPr>
          <p:cNvPr id="5" name="Rettangolo 4"/>
          <p:cNvSpPr/>
          <p:nvPr/>
        </p:nvSpPr>
        <p:spPr>
          <a:xfrm>
            <a:off x="928662" y="6500834"/>
            <a:ext cx="142876" cy="1428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5357818" y="6500834"/>
            <a:ext cx="142876" cy="14287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2357422" y="6500834"/>
            <a:ext cx="142876" cy="1428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4143372" y="6500834"/>
            <a:ext cx="142876" cy="14287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7000892" y="6500834"/>
            <a:ext cx="142876" cy="142876"/>
          </a:xfrm>
          <a:prstGeom prst="rect">
            <a:avLst/>
          </a:prstGeom>
          <a:solidFill>
            <a:srgbClr val="C52BA8"/>
          </a:solidFill>
          <a:ln>
            <a:solidFill>
              <a:srgbClr val="C52B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/>
          <p:cNvSpPr txBox="1"/>
          <p:nvPr/>
        </p:nvSpPr>
        <p:spPr>
          <a:xfrm>
            <a:off x="1142976" y="6357958"/>
            <a:ext cx="1071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PICO4</a:t>
            </a:r>
            <a:endParaRPr lang="it-IT" sz="22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2571736" y="6357958"/>
            <a:ext cx="1500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err="1" smtClean="0"/>
              <a:t>Prevayler</a:t>
            </a:r>
            <a:endParaRPr lang="it-IT" sz="22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357686" y="6357958"/>
            <a:ext cx="1500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H2</a:t>
            </a:r>
            <a:endParaRPr lang="it-IT" sz="22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5572132" y="6357958"/>
            <a:ext cx="1500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HSQLDB</a:t>
            </a:r>
            <a:endParaRPr lang="it-IT" sz="2200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7215206" y="6357958"/>
            <a:ext cx="1500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Db4o</a:t>
            </a:r>
            <a:endParaRPr lang="it-IT" sz="2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6257940" cy="125272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Memory Usage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pic>
        <p:nvPicPr>
          <p:cNvPr id="4098" name="Picture 2" descr="C:\Users\error0\Documents\universita\tesi\workspace\tesi\tex\img\result11.jpg"/>
          <p:cNvPicPr>
            <a:picLocks noChangeAspect="1" noChangeArrowheads="1"/>
          </p:cNvPicPr>
          <p:nvPr/>
        </p:nvPicPr>
        <p:blipFill>
          <a:blip r:embed="rId3"/>
          <a:srcRect t="16898" r="-250" b="5000"/>
          <a:stretch>
            <a:fillRect/>
          </a:stretch>
        </p:blipFill>
        <p:spPr bwMode="auto">
          <a:xfrm>
            <a:off x="0" y="1500175"/>
            <a:ext cx="9144000" cy="4786346"/>
          </a:xfrm>
          <a:prstGeom prst="rect">
            <a:avLst/>
          </a:prstGeom>
          <a:noFill/>
        </p:spPr>
      </p:pic>
      <p:sp>
        <p:nvSpPr>
          <p:cNvPr id="5" name="Rettangolo 4"/>
          <p:cNvSpPr/>
          <p:nvPr/>
        </p:nvSpPr>
        <p:spPr>
          <a:xfrm>
            <a:off x="928662" y="6500834"/>
            <a:ext cx="142876" cy="1428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5357818" y="6500834"/>
            <a:ext cx="142876" cy="14287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2357422" y="6500834"/>
            <a:ext cx="142876" cy="1428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4143372" y="6500834"/>
            <a:ext cx="142876" cy="14287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7000892" y="6500834"/>
            <a:ext cx="142876" cy="142876"/>
          </a:xfrm>
          <a:prstGeom prst="rect">
            <a:avLst/>
          </a:prstGeom>
          <a:solidFill>
            <a:srgbClr val="C52BA8"/>
          </a:solidFill>
          <a:ln>
            <a:solidFill>
              <a:srgbClr val="C52B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/>
          <p:cNvSpPr txBox="1"/>
          <p:nvPr/>
        </p:nvSpPr>
        <p:spPr>
          <a:xfrm>
            <a:off x="1142976" y="6357958"/>
            <a:ext cx="1071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PICO4</a:t>
            </a:r>
            <a:endParaRPr lang="it-IT" sz="22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2571736" y="6357958"/>
            <a:ext cx="1500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err="1" smtClean="0"/>
              <a:t>Prevayler</a:t>
            </a:r>
            <a:endParaRPr lang="it-IT" sz="22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357686" y="6357958"/>
            <a:ext cx="1500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H2</a:t>
            </a:r>
            <a:endParaRPr lang="it-IT" sz="22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5572132" y="6357958"/>
            <a:ext cx="1500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HSQLDB</a:t>
            </a:r>
            <a:endParaRPr lang="it-IT" sz="2200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7215206" y="6357958"/>
            <a:ext cx="1500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Db4o</a:t>
            </a:r>
            <a:endParaRPr lang="it-IT" sz="2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6257940" cy="125272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File Size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5" name="Rettangolo 4"/>
          <p:cNvSpPr/>
          <p:nvPr/>
        </p:nvSpPr>
        <p:spPr>
          <a:xfrm>
            <a:off x="928662" y="6500834"/>
            <a:ext cx="142876" cy="1428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5357818" y="6500834"/>
            <a:ext cx="142876" cy="14287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2357422" y="6500834"/>
            <a:ext cx="142876" cy="1428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4143372" y="6500834"/>
            <a:ext cx="142876" cy="14287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7000892" y="6500834"/>
            <a:ext cx="142876" cy="142876"/>
          </a:xfrm>
          <a:prstGeom prst="rect">
            <a:avLst/>
          </a:prstGeom>
          <a:solidFill>
            <a:srgbClr val="C52BA8"/>
          </a:solidFill>
          <a:ln>
            <a:solidFill>
              <a:srgbClr val="C52B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/>
          <p:cNvSpPr txBox="1"/>
          <p:nvPr/>
        </p:nvSpPr>
        <p:spPr>
          <a:xfrm>
            <a:off x="1142976" y="6357958"/>
            <a:ext cx="1071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PICO4</a:t>
            </a:r>
            <a:endParaRPr lang="it-IT" sz="22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2571736" y="6357958"/>
            <a:ext cx="1500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err="1" smtClean="0"/>
              <a:t>Prevayler</a:t>
            </a:r>
            <a:endParaRPr lang="it-IT" sz="22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357686" y="6357958"/>
            <a:ext cx="1500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H2</a:t>
            </a:r>
            <a:endParaRPr lang="it-IT" sz="22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5572132" y="6357958"/>
            <a:ext cx="1500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HSQLDB</a:t>
            </a:r>
            <a:endParaRPr lang="it-IT" sz="2200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7215206" y="6357958"/>
            <a:ext cx="1500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Db4o</a:t>
            </a:r>
            <a:endParaRPr lang="it-IT" sz="2200" dirty="0"/>
          </a:p>
        </p:txBody>
      </p:sp>
      <p:pic>
        <p:nvPicPr>
          <p:cNvPr id="2050" name="Picture 2" descr="C:\Users\error0\Documents\universita\tesi\workspace\tesi\tex\img\result13.jpg"/>
          <p:cNvPicPr>
            <a:picLocks noChangeAspect="1" noChangeArrowheads="1"/>
          </p:cNvPicPr>
          <p:nvPr/>
        </p:nvPicPr>
        <p:blipFill>
          <a:blip r:embed="rId3"/>
          <a:srcRect l="500" t="15714" r="2000" b="5000"/>
          <a:stretch>
            <a:fillRect/>
          </a:stretch>
        </p:blipFill>
        <p:spPr bwMode="auto">
          <a:xfrm>
            <a:off x="-64" y="1500174"/>
            <a:ext cx="9144064" cy="4786346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6257940" cy="125272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Conclusion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457200" y="1643049"/>
            <a:ext cx="8401080" cy="500066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Contributions:</a:t>
            </a:r>
          </a:p>
          <a:p>
            <a:pPr lvl="1"/>
            <a:r>
              <a:rPr lang="en-US" dirty="0" smtClean="0"/>
              <a:t>Introduction to IMDB with an in-depth analysis</a:t>
            </a:r>
          </a:p>
          <a:p>
            <a:pPr lvl="1"/>
            <a:r>
              <a:rPr lang="en-US" dirty="0" smtClean="0"/>
              <a:t>Performance analysis problem</a:t>
            </a:r>
          </a:p>
          <a:p>
            <a:pPr lvl="1"/>
            <a:r>
              <a:rPr lang="en-US" dirty="0" smtClean="0"/>
              <a:t>Database benchmark framework with powerful graphs</a:t>
            </a:r>
          </a:p>
          <a:p>
            <a:pPr lvl="1"/>
            <a:r>
              <a:rPr lang="en-US" dirty="0" smtClean="0"/>
              <a:t>Prevayler, H2, Db4o, HSQLDB, PICO4</a:t>
            </a:r>
          </a:p>
          <a:p>
            <a:endParaRPr lang="en-US" dirty="0" smtClean="0"/>
          </a:p>
          <a:p>
            <a:r>
              <a:rPr lang="en-US" dirty="0" smtClean="0"/>
              <a:t>Future Development:</a:t>
            </a:r>
          </a:p>
          <a:p>
            <a:pPr lvl="1"/>
            <a:r>
              <a:rPr lang="en-US" dirty="0" smtClean="0"/>
              <a:t>New tests and databases</a:t>
            </a:r>
          </a:p>
          <a:p>
            <a:pPr lvl="1"/>
            <a:r>
              <a:rPr lang="en-US" dirty="0" smtClean="0"/>
              <a:t>Graphical user interface</a:t>
            </a:r>
          </a:p>
          <a:p>
            <a:pPr lvl="1"/>
            <a:r>
              <a:rPr lang="en-US" dirty="0" smtClean="0"/>
              <a:t>Mapping technology layer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6257940" cy="1252728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rgbClr val="FFC000"/>
                </a:solidFill>
              </a:rPr>
              <a:t> 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457200" y="1775191"/>
            <a:ext cx="8043890" cy="4625609"/>
          </a:xfrm>
        </p:spPr>
        <p:txBody>
          <a:bodyPr>
            <a:normAutofit/>
          </a:bodyPr>
          <a:lstStyle/>
          <a:p>
            <a:pPr lvl="1" algn="ctr">
              <a:buNone/>
            </a:pPr>
            <a:endParaRPr lang="it-IT" dirty="0" smtClean="0"/>
          </a:p>
          <a:p>
            <a:pPr lvl="1" algn="ctr">
              <a:buNone/>
            </a:pPr>
            <a:endParaRPr lang="it-IT" dirty="0" smtClean="0"/>
          </a:p>
          <a:p>
            <a:pPr lvl="1" algn="ctr">
              <a:buNone/>
            </a:pPr>
            <a:r>
              <a:rPr lang="en-US" sz="4800" dirty="0" smtClean="0"/>
              <a:t>Thanks </a:t>
            </a:r>
          </a:p>
          <a:p>
            <a:pPr lvl="1" algn="ctr">
              <a:buNone/>
            </a:pPr>
            <a:r>
              <a:rPr lang="en-US" sz="4800" dirty="0" smtClean="0"/>
              <a:t>for your attention</a:t>
            </a:r>
            <a:endParaRPr lang="en-US" sz="4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29454" y="1714488"/>
            <a:ext cx="1505505" cy="1428760"/>
          </a:xfrm>
          <a:prstGeom prst="rect">
            <a:avLst/>
          </a:prstGeom>
          <a:noFill/>
        </p:spPr>
      </p:pic>
      <p:sp>
        <p:nvSpPr>
          <p:cNvPr id="14" name="Figura a mano libera 13"/>
          <p:cNvSpPr/>
          <p:nvPr/>
        </p:nvSpPr>
        <p:spPr>
          <a:xfrm>
            <a:off x="6327819" y="2704563"/>
            <a:ext cx="2824767" cy="2562896"/>
          </a:xfrm>
          <a:custGeom>
            <a:avLst/>
            <a:gdLst>
              <a:gd name="connsiteX0" fmla="*/ 2069206 w 2824767"/>
              <a:gd name="connsiteY0" fmla="*/ 0 h 2562896"/>
              <a:gd name="connsiteX1" fmla="*/ 2519967 w 2824767"/>
              <a:gd name="connsiteY1" fmla="*/ 579550 h 2562896"/>
              <a:gd name="connsiteX2" fmla="*/ 240406 w 2824767"/>
              <a:gd name="connsiteY2" fmla="*/ 1275009 h 2562896"/>
              <a:gd name="connsiteX3" fmla="*/ 1077533 w 2824767"/>
              <a:gd name="connsiteY3" fmla="*/ 2562896 h 256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4767" h="2562896">
                <a:moveTo>
                  <a:pt x="2069206" y="0"/>
                </a:moveTo>
                <a:cubicBezTo>
                  <a:pt x="2446986" y="183524"/>
                  <a:pt x="2824767" y="367049"/>
                  <a:pt x="2519967" y="579550"/>
                </a:cubicBezTo>
                <a:cubicBezTo>
                  <a:pt x="2215167" y="792051"/>
                  <a:pt x="480812" y="944451"/>
                  <a:pt x="240406" y="1275009"/>
                </a:cubicBezTo>
                <a:cubicBezTo>
                  <a:pt x="0" y="1605567"/>
                  <a:pt x="953037" y="2442693"/>
                  <a:pt x="1077533" y="256289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Context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457200" y="1775191"/>
            <a:ext cx="6543692" cy="462560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database</a:t>
            </a:r>
            <a:r>
              <a:rPr lang="en-US" dirty="0" smtClean="0"/>
              <a:t> is a structured collection of data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 smtClean="0"/>
              <a:t>database management system</a:t>
            </a:r>
            <a:r>
              <a:rPr lang="en-US" dirty="0" smtClean="0"/>
              <a:t> (</a:t>
            </a:r>
            <a:r>
              <a:rPr lang="en-US" b="1" dirty="0" smtClean="0"/>
              <a:t>DBMS</a:t>
            </a:r>
            <a:r>
              <a:rPr lang="en-US" dirty="0" smtClean="0"/>
              <a:t>) is a computer software that manages databases</a:t>
            </a:r>
          </a:p>
          <a:p>
            <a:endParaRPr lang="en-US" dirty="0" smtClean="0"/>
          </a:p>
          <a:p>
            <a:r>
              <a:rPr lang="en-US" dirty="0" smtClean="0"/>
              <a:t>An </a:t>
            </a:r>
            <a:r>
              <a:rPr lang="en-US" b="1" dirty="0" smtClean="0"/>
              <a:t>in-memory database</a:t>
            </a:r>
            <a:r>
              <a:rPr lang="en-US" dirty="0" smtClean="0"/>
              <a:t> (</a:t>
            </a:r>
            <a:r>
              <a:rPr lang="en-US" b="1" dirty="0" smtClean="0"/>
              <a:t>IMDB</a:t>
            </a:r>
            <a:r>
              <a:rPr lang="en-US" dirty="0" smtClean="0"/>
              <a:t>) is a database management system that primarily relies on main memory</a:t>
            </a:r>
            <a:endParaRPr lang="it-IT" dirty="0"/>
          </a:p>
        </p:txBody>
      </p:sp>
      <p:sp>
        <p:nvSpPr>
          <p:cNvPr id="12" name="Elaborazione predefinita 11"/>
          <p:cNvSpPr/>
          <p:nvPr/>
        </p:nvSpPr>
        <p:spPr>
          <a:xfrm>
            <a:off x="6786578" y="4286256"/>
            <a:ext cx="2071702" cy="2143140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27" name="Picture 3" descr="C:\Users\error0\Documents\universita\tesi\presentazioni\img\database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768" y="4714884"/>
            <a:ext cx="1357322" cy="1488148"/>
          </a:xfrm>
          <a:prstGeom prst="rect">
            <a:avLst/>
          </a:prstGeom>
          <a:noFill/>
        </p:spPr>
      </p:pic>
      <p:sp>
        <p:nvSpPr>
          <p:cNvPr id="13" name="CasellaDiTesto 12"/>
          <p:cNvSpPr txBox="1"/>
          <p:nvPr/>
        </p:nvSpPr>
        <p:spPr>
          <a:xfrm>
            <a:off x="7072330" y="3929066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DBMS</a:t>
            </a:r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7072330" y="4286256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Database</a:t>
            </a:r>
            <a:endParaRPr lang="it-IT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 animBg="1"/>
      <p:bldP spid="13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6257940" cy="125272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Real Time Prepaid System Configuration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 l="6445" t="16875" r="27929" b="24062"/>
          <a:stretch>
            <a:fillRect/>
          </a:stretch>
        </p:blipFill>
        <p:spPr bwMode="auto">
          <a:xfrm>
            <a:off x="0" y="1571611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/>
          <a:srcRect l="6445" t="16875" r="46455" b="72570"/>
          <a:stretch>
            <a:fillRect/>
          </a:stretch>
        </p:blipFill>
        <p:spPr bwMode="auto">
          <a:xfrm>
            <a:off x="-1" y="1571611"/>
            <a:ext cx="9144001" cy="1285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/>
          <a:srcRect l="6445" t="27539" r="43823" b="42929"/>
          <a:stretch>
            <a:fillRect/>
          </a:stretch>
        </p:blipFill>
        <p:spPr bwMode="auto">
          <a:xfrm>
            <a:off x="-1" y="2500306"/>
            <a:ext cx="9046787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3"/>
          <a:srcRect l="6445" t="56962" r="27929" b="24062"/>
          <a:stretch>
            <a:fillRect/>
          </a:stretch>
        </p:blipFill>
        <p:spPr bwMode="auto">
          <a:xfrm>
            <a:off x="-33" y="4500570"/>
            <a:ext cx="12701591" cy="2295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Concurrent View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00174"/>
            <a:ext cx="9144000" cy="5357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6257940" cy="1252728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rgbClr val="FFC000"/>
                </a:solidFill>
              </a:rPr>
              <a:t>Test Suite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457200" y="1775191"/>
            <a:ext cx="8043890" cy="462560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Base test case </a:t>
            </a:r>
            <a:endParaRPr lang="it-IT" dirty="0" smtClean="0"/>
          </a:p>
          <a:p>
            <a:endParaRPr lang="it-IT" dirty="0" smtClean="0"/>
          </a:p>
          <a:p>
            <a:endParaRPr lang="en-US" dirty="0" smtClean="0"/>
          </a:p>
          <a:p>
            <a:r>
              <a:rPr lang="en-US" dirty="0" smtClean="0"/>
              <a:t>Load test case: Real Time Prepaid System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it-IT" dirty="0" smtClean="0"/>
              <a:t> </a:t>
            </a:r>
          </a:p>
          <a:p>
            <a:pPr>
              <a:buNone/>
            </a:pPr>
            <a:r>
              <a:rPr lang="it-IT" dirty="0" smtClean="0"/>
              <a:t> </a:t>
            </a:r>
            <a:endParaRPr lang="en-US" dirty="0" smtClean="0"/>
          </a:p>
        </p:txBody>
      </p:sp>
      <p:sp>
        <p:nvSpPr>
          <p:cNvPr id="16" name="Parentesi graffa chiusa 15"/>
          <p:cNvSpPr/>
          <p:nvPr/>
        </p:nvSpPr>
        <p:spPr>
          <a:xfrm rot="16200000">
            <a:off x="3893339" y="1607331"/>
            <a:ext cx="857256" cy="6786610"/>
          </a:xfrm>
          <a:prstGeom prst="rightBrace">
            <a:avLst>
              <a:gd name="adj1" fmla="val 90554"/>
              <a:gd name="adj2" fmla="val 4981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Elaborazione predefinita 16"/>
          <p:cNvSpPr/>
          <p:nvPr/>
        </p:nvSpPr>
        <p:spPr>
          <a:xfrm>
            <a:off x="428596" y="5500702"/>
            <a:ext cx="1785950" cy="785818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Balance</a:t>
            </a:r>
            <a:r>
              <a:rPr lang="it-IT" sz="2200" dirty="0" smtClean="0"/>
              <a:t> </a:t>
            </a:r>
            <a:r>
              <a:rPr lang="en-US" sz="2200" dirty="0" smtClean="0"/>
              <a:t>check</a:t>
            </a:r>
            <a:endParaRPr lang="en-US" sz="2200" dirty="0"/>
          </a:p>
        </p:txBody>
      </p:sp>
      <p:sp>
        <p:nvSpPr>
          <p:cNvPr id="18" name="Elaborazione predefinita 17"/>
          <p:cNvSpPr/>
          <p:nvPr/>
        </p:nvSpPr>
        <p:spPr>
          <a:xfrm>
            <a:off x="2571736" y="5500702"/>
            <a:ext cx="3571900" cy="785818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Service authorization and management</a:t>
            </a:r>
            <a:endParaRPr lang="en-US" sz="2200" dirty="0"/>
          </a:p>
        </p:txBody>
      </p:sp>
      <p:sp>
        <p:nvSpPr>
          <p:cNvPr id="19" name="Elaborazione predefinita 18"/>
          <p:cNvSpPr/>
          <p:nvPr/>
        </p:nvSpPr>
        <p:spPr>
          <a:xfrm>
            <a:off x="6500826" y="5500702"/>
            <a:ext cx="2357454" cy="785818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Accounts management</a:t>
            </a:r>
            <a:endParaRPr lang="en-US" sz="2200" dirty="0"/>
          </a:p>
        </p:txBody>
      </p:sp>
      <p:sp>
        <p:nvSpPr>
          <p:cNvPr id="9" name="Parentesi graffa aperta 8"/>
          <p:cNvSpPr/>
          <p:nvPr/>
        </p:nvSpPr>
        <p:spPr>
          <a:xfrm>
            <a:off x="3500430" y="2071678"/>
            <a:ext cx="441200" cy="115854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/>
          <p:cNvSpPr txBox="1"/>
          <p:nvPr/>
        </p:nvSpPr>
        <p:spPr>
          <a:xfrm>
            <a:off x="3929058" y="2000240"/>
            <a:ext cx="471490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2600" dirty="0" smtClean="0"/>
              <a:t> </a:t>
            </a:r>
            <a:r>
              <a:rPr lang="it-IT" sz="2600" dirty="0" err="1" smtClean="0"/>
              <a:t>different</a:t>
            </a:r>
            <a:r>
              <a:rPr lang="it-IT" sz="2600" dirty="0" smtClean="0"/>
              <a:t> </a:t>
            </a:r>
            <a:r>
              <a:rPr lang="it-IT" sz="2600" dirty="0" err="1" smtClean="0"/>
              <a:t>kind</a:t>
            </a:r>
            <a:r>
              <a:rPr lang="it-IT" sz="2600" dirty="0" smtClean="0"/>
              <a:t> </a:t>
            </a:r>
            <a:r>
              <a:rPr lang="it-IT" sz="2600" dirty="0" err="1" smtClean="0"/>
              <a:t>of</a:t>
            </a:r>
            <a:r>
              <a:rPr lang="it-IT" sz="2600" dirty="0" smtClean="0"/>
              <a:t> </a:t>
            </a:r>
            <a:r>
              <a:rPr lang="it-IT" sz="2600" dirty="0" err="1" smtClean="0"/>
              <a:t>objects</a:t>
            </a:r>
            <a:endParaRPr lang="it-IT" sz="2600" dirty="0" smtClean="0"/>
          </a:p>
          <a:p>
            <a:pPr>
              <a:buFont typeface="Arial" pitchFamily="34" charset="0"/>
              <a:buChar char="•"/>
            </a:pPr>
            <a:r>
              <a:rPr lang="it-IT" sz="2600" dirty="0" smtClean="0"/>
              <a:t> single task</a:t>
            </a:r>
          </a:p>
          <a:p>
            <a:pPr>
              <a:buFont typeface="Arial" pitchFamily="34" charset="0"/>
              <a:buChar char="•"/>
            </a:pPr>
            <a:r>
              <a:rPr lang="it-IT" sz="2600" dirty="0" smtClean="0"/>
              <a:t> </a:t>
            </a:r>
            <a:r>
              <a:rPr lang="it-IT" sz="2600" dirty="0" err="1" smtClean="0"/>
              <a:t>fixed</a:t>
            </a:r>
            <a:r>
              <a:rPr lang="it-IT" sz="2600" dirty="0" smtClean="0"/>
              <a:t> </a:t>
            </a:r>
            <a:r>
              <a:rPr lang="it-IT" sz="2600" dirty="0" err="1" smtClean="0"/>
              <a:t>number</a:t>
            </a:r>
            <a:r>
              <a:rPr lang="it-IT" sz="2600" dirty="0" smtClean="0"/>
              <a:t> </a:t>
            </a:r>
            <a:r>
              <a:rPr lang="it-IT" sz="2600" dirty="0" err="1" smtClean="0"/>
              <a:t>of</a:t>
            </a:r>
            <a:r>
              <a:rPr lang="it-IT" sz="2600" dirty="0" smtClean="0"/>
              <a:t> </a:t>
            </a:r>
            <a:r>
              <a:rPr lang="it-IT" sz="2600" dirty="0" err="1" smtClean="0"/>
              <a:t>transactions</a:t>
            </a:r>
            <a:endParaRPr lang="it-IT" sz="26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9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85720" y="155448"/>
            <a:ext cx="6500858" cy="125272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IMDB: Application Scenarios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457200" y="1775191"/>
            <a:ext cx="804389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Real time applications with no durability needs (e.g.: router)</a:t>
            </a:r>
          </a:p>
          <a:p>
            <a:endParaRPr lang="en-US" dirty="0" smtClean="0"/>
          </a:p>
          <a:p>
            <a:r>
              <a:rPr lang="en-US" dirty="0" smtClean="0"/>
              <a:t>Real time applications with durability needs which require high throughput and </a:t>
            </a:r>
            <a:r>
              <a:rPr lang="en-US" b="1" dirty="0" smtClean="0"/>
              <a:t>low latency</a:t>
            </a:r>
          </a:p>
          <a:p>
            <a:endParaRPr lang="en-US" dirty="0" smtClean="0"/>
          </a:p>
          <a:p>
            <a:r>
              <a:rPr lang="en-US" dirty="0" smtClean="0"/>
              <a:t>Traditional applications during the development and testing phase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Objectives	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457200" y="1775191"/>
            <a:ext cx="8043890" cy="46256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mtClean="0"/>
              <a:t>IMDBs landscape</a:t>
            </a:r>
            <a:endParaRPr lang="en-US" smtClean="0"/>
          </a:p>
          <a:p>
            <a:pPr>
              <a:lnSpc>
                <a:spcPct val="150000"/>
              </a:lnSpc>
            </a:pPr>
            <a:r>
              <a:rPr lang="en-US" smtClean="0"/>
              <a:t>Methodology </a:t>
            </a:r>
            <a:r>
              <a:rPr lang="en-US" smtClean="0"/>
              <a:t>for evaluating the </a:t>
            </a:r>
            <a:r>
              <a:rPr lang="en-US" smtClean="0"/>
              <a:t>database’s performance</a:t>
            </a:r>
          </a:p>
          <a:p>
            <a:pPr>
              <a:lnSpc>
                <a:spcPct val="150000"/>
              </a:lnSpc>
            </a:pPr>
            <a:r>
              <a:rPr lang="en-US" smtClean="0"/>
              <a:t>Design </a:t>
            </a:r>
            <a:r>
              <a:rPr lang="en-US" smtClean="0"/>
              <a:t>and development of a </a:t>
            </a:r>
            <a:r>
              <a:rPr lang="en-US" smtClean="0"/>
              <a:t>benchmark</a:t>
            </a:r>
            <a:endParaRPr lang="en-US" smtClean="0"/>
          </a:p>
          <a:p>
            <a:pPr>
              <a:lnSpc>
                <a:spcPct val="150000"/>
              </a:lnSpc>
            </a:pPr>
            <a:r>
              <a:rPr lang="en-US" smtClean="0"/>
              <a:t>Testing and </a:t>
            </a:r>
            <a:r>
              <a:rPr lang="en-US" smtClean="0"/>
              <a:t>results</a:t>
            </a:r>
            <a:r>
              <a:rPr lang="en-US" smtClean="0"/>
              <a:t>’ analysis of different </a:t>
            </a:r>
            <a:r>
              <a:rPr lang="en-US" smtClean="0"/>
              <a:t>IMDBs</a:t>
            </a:r>
            <a:endParaRPr 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Summary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457200" y="1775191"/>
            <a:ext cx="804389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IMDBs vs. Traditional DBMSs</a:t>
            </a:r>
          </a:p>
          <a:p>
            <a:endParaRPr lang="en-US" dirty="0" smtClean="0"/>
          </a:p>
          <a:p>
            <a:r>
              <a:rPr lang="en-US" dirty="0" smtClean="0"/>
              <a:t>Databases’ Performance Analysis</a:t>
            </a:r>
          </a:p>
          <a:p>
            <a:endParaRPr lang="en-US" dirty="0" smtClean="0"/>
          </a:p>
          <a:p>
            <a:r>
              <a:rPr lang="en-US" dirty="0" smtClean="0"/>
              <a:t>Real Time Prepaid System Load Test Case</a:t>
            </a:r>
          </a:p>
          <a:p>
            <a:endParaRPr lang="en-US" dirty="0" smtClean="0"/>
          </a:p>
          <a:p>
            <a:r>
              <a:rPr lang="en-US" dirty="0" smtClean="0"/>
              <a:t>Results’ Analysis</a:t>
            </a:r>
          </a:p>
          <a:p>
            <a:endParaRPr lang="en-US" dirty="0" smtClean="0"/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Comparison Against 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Traditional DBMS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214282" y="1857364"/>
            <a:ext cx="4357718" cy="432912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Caching</a:t>
            </a:r>
          </a:p>
          <a:p>
            <a:endParaRPr lang="en-US" sz="3000" dirty="0" smtClean="0"/>
          </a:p>
          <a:p>
            <a:endParaRPr lang="en-US" sz="3000" dirty="0" smtClean="0"/>
          </a:p>
          <a:p>
            <a:r>
              <a:rPr lang="en-US" sz="3000" dirty="0" smtClean="0"/>
              <a:t>Data-transfer overhead</a:t>
            </a:r>
          </a:p>
          <a:p>
            <a:endParaRPr lang="en-US" sz="3000" dirty="0" smtClean="0"/>
          </a:p>
          <a:p>
            <a:endParaRPr lang="en-US" sz="3000" dirty="0" smtClean="0"/>
          </a:p>
          <a:p>
            <a:r>
              <a:rPr lang="en-US" sz="3000" dirty="0" smtClean="0"/>
              <a:t>Transaction processing </a:t>
            </a:r>
          </a:p>
        </p:txBody>
      </p:sp>
      <p:sp>
        <p:nvSpPr>
          <p:cNvPr id="5" name="Rettangolo 4"/>
          <p:cNvSpPr/>
          <p:nvPr/>
        </p:nvSpPr>
        <p:spPr>
          <a:xfrm>
            <a:off x="4643438" y="1785926"/>
            <a:ext cx="1785950" cy="8572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Application</a:t>
            </a:r>
            <a:endParaRPr lang="en-US" sz="2200" b="1" dirty="0"/>
          </a:p>
        </p:txBody>
      </p:sp>
      <p:sp>
        <p:nvSpPr>
          <p:cNvPr id="7" name="Rettangolo 6"/>
          <p:cNvSpPr/>
          <p:nvPr/>
        </p:nvSpPr>
        <p:spPr>
          <a:xfrm>
            <a:off x="4643438" y="4357694"/>
            <a:ext cx="1785950" cy="8572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200" b="1" dirty="0" smtClean="0"/>
              <a:t>File System</a:t>
            </a:r>
            <a:endParaRPr lang="it-IT" sz="2200" b="1" dirty="0"/>
          </a:p>
        </p:txBody>
      </p:sp>
      <p:sp>
        <p:nvSpPr>
          <p:cNvPr id="8" name="Rettangolo 7"/>
          <p:cNvSpPr/>
          <p:nvPr/>
        </p:nvSpPr>
        <p:spPr>
          <a:xfrm>
            <a:off x="4643438" y="3071810"/>
            <a:ext cx="1785950" cy="8572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Database Runtime</a:t>
            </a:r>
            <a:endParaRPr lang="en-US" sz="2200" b="1" dirty="0"/>
          </a:p>
        </p:txBody>
      </p:sp>
      <p:sp>
        <p:nvSpPr>
          <p:cNvPr id="9" name="Rettangolo 8"/>
          <p:cNvSpPr/>
          <p:nvPr/>
        </p:nvSpPr>
        <p:spPr>
          <a:xfrm>
            <a:off x="7143768" y="3071810"/>
            <a:ext cx="1785950" cy="8572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200" b="1" dirty="0" smtClean="0"/>
              <a:t>Database Cache</a:t>
            </a:r>
            <a:endParaRPr lang="it-IT" sz="2200" b="1" dirty="0"/>
          </a:p>
        </p:txBody>
      </p:sp>
      <p:sp>
        <p:nvSpPr>
          <p:cNvPr id="10" name="Rettangolo 9"/>
          <p:cNvSpPr/>
          <p:nvPr/>
        </p:nvSpPr>
        <p:spPr>
          <a:xfrm>
            <a:off x="7143768" y="4357694"/>
            <a:ext cx="1785950" cy="8572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200" b="1" dirty="0" smtClean="0"/>
              <a:t>File System Cache</a:t>
            </a:r>
            <a:endParaRPr lang="it-IT" sz="2200" b="1" dirty="0"/>
          </a:p>
        </p:txBody>
      </p:sp>
      <p:sp>
        <p:nvSpPr>
          <p:cNvPr id="11" name="Rettangolo 10"/>
          <p:cNvSpPr/>
          <p:nvPr/>
        </p:nvSpPr>
        <p:spPr>
          <a:xfrm>
            <a:off x="4643438" y="5715016"/>
            <a:ext cx="1785950" cy="8572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Hard Disk</a:t>
            </a:r>
            <a:endParaRPr lang="en-US" sz="2200" b="1" dirty="0"/>
          </a:p>
        </p:txBody>
      </p:sp>
      <p:cxnSp>
        <p:nvCxnSpPr>
          <p:cNvPr id="15" name="Connettore 2 14"/>
          <p:cNvCxnSpPr>
            <a:stCxn id="5" idx="2"/>
            <a:endCxn id="8" idx="0"/>
          </p:cNvCxnSpPr>
          <p:nvPr/>
        </p:nvCxnSpPr>
        <p:spPr>
          <a:xfrm rot="5400000">
            <a:off x="5322099" y="2857496"/>
            <a:ext cx="428628" cy="1588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>
            <a:stCxn id="9" idx="1"/>
            <a:endCxn id="8" idx="3"/>
          </p:cNvCxnSpPr>
          <p:nvPr/>
        </p:nvCxnSpPr>
        <p:spPr>
          <a:xfrm rot="10800000">
            <a:off x="6429388" y="3500438"/>
            <a:ext cx="714380" cy="1588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/>
          <p:cNvCxnSpPr>
            <a:stCxn id="8" idx="2"/>
            <a:endCxn id="7" idx="0"/>
          </p:cNvCxnSpPr>
          <p:nvPr/>
        </p:nvCxnSpPr>
        <p:spPr>
          <a:xfrm rot="5400000">
            <a:off x="5322099" y="4143380"/>
            <a:ext cx="428628" cy="1588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>
            <a:stCxn id="7" idx="3"/>
            <a:endCxn id="10" idx="1"/>
          </p:cNvCxnSpPr>
          <p:nvPr/>
        </p:nvCxnSpPr>
        <p:spPr>
          <a:xfrm>
            <a:off x="6429388" y="4786322"/>
            <a:ext cx="714380" cy="1588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/>
          <p:cNvCxnSpPr>
            <a:stCxn id="11" idx="0"/>
            <a:endCxn id="7" idx="2"/>
          </p:cNvCxnSpPr>
          <p:nvPr/>
        </p:nvCxnSpPr>
        <p:spPr>
          <a:xfrm rot="5400000" flipH="1" flipV="1">
            <a:off x="5286380" y="5464983"/>
            <a:ext cx="500066" cy="1588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er 28"/>
          <p:cNvSpPr/>
          <p:nvPr/>
        </p:nvSpPr>
        <p:spPr>
          <a:xfrm>
            <a:off x="4643438" y="4357694"/>
            <a:ext cx="1785950" cy="857256"/>
          </a:xfrm>
          <a:prstGeom prst="mathMultiply">
            <a:avLst>
              <a:gd name="adj1" fmla="val 8751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Per 30"/>
          <p:cNvSpPr/>
          <p:nvPr/>
        </p:nvSpPr>
        <p:spPr>
          <a:xfrm>
            <a:off x="4643438" y="5715016"/>
            <a:ext cx="1785950" cy="857256"/>
          </a:xfrm>
          <a:prstGeom prst="mathMultiply">
            <a:avLst>
              <a:gd name="adj1" fmla="val 8751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2" name="Per 31"/>
          <p:cNvSpPr/>
          <p:nvPr/>
        </p:nvSpPr>
        <p:spPr>
          <a:xfrm>
            <a:off x="7143768" y="4357694"/>
            <a:ext cx="1785950" cy="857256"/>
          </a:xfrm>
          <a:prstGeom prst="mathMultiply">
            <a:avLst>
              <a:gd name="adj1" fmla="val 8751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Per 32"/>
          <p:cNvSpPr/>
          <p:nvPr/>
        </p:nvSpPr>
        <p:spPr>
          <a:xfrm>
            <a:off x="7143768" y="3071810"/>
            <a:ext cx="1785950" cy="857256"/>
          </a:xfrm>
          <a:prstGeom prst="mathMultiply">
            <a:avLst>
              <a:gd name="adj1" fmla="val 8751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2" grpId="0" animBg="1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Adding Durability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457200" y="1775191"/>
            <a:ext cx="8043890" cy="46256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On-line backup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High availability implementation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Non Volatile RAM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Transaction logging</a:t>
            </a:r>
            <a:endParaRPr lang="en-US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6273905" y="5467665"/>
            <a:ext cx="2512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Performance</a:t>
            </a:r>
            <a:endParaRPr lang="en-US" sz="24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773180" y="5429264"/>
            <a:ext cx="185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Durability</a:t>
            </a:r>
            <a:endParaRPr lang="en-US" sz="2400" dirty="0"/>
          </a:p>
        </p:txBody>
      </p:sp>
      <p:cxnSp>
        <p:nvCxnSpPr>
          <p:cNvPr id="16" name="Connettore 2 15"/>
          <p:cNvCxnSpPr/>
          <p:nvPr/>
        </p:nvCxnSpPr>
        <p:spPr>
          <a:xfrm>
            <a:off x="857224" y="6072206"/>
            <a:ext cx="7143800" cy="1588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4282" y="0"/>
            <a:ext cx="6572296" cy="1467018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C000"/>
                </a:solidFill>
              </a:rPr>
              <a:t>Advantages &amp; Disadvantages</a:t>
            </a:r>
            <a:endParaRPr lang="en-US" sz="4000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457200" y="1775191"/>
            <a:ext cx="4043362" cy="46542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Advantages: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Lightweight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Robustness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High performance</a:t>
            </a:r>
          </a:p>
          <a:p>
            <a:endParaRPr lang="en-US" dirty="0" smtClean="0"/>
          </a:p>
        </p:txBody>
      </p:sp>
      <p:sp>
        <p:nvSpPr>
          <p:cNvPr id="5" name="Segnaposto contenuto 5"/>
          <p:cNvSpPr txBox="1">
            <a:spLocks/>
          </p:cNvSpPr>
          <p:nvPr/>
        </p:nvSpPr>
        <p:spPr>
          <a:xfrm>
            <a:off x="4429124" y="1785926"/>
            <a:ext cx="4714876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Disadvantages:</a:t>
            </a:r>
          </a:p>
          <a:p>
            <a:pPr marL="731520" marR="0" lvl="1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/>
              <a:buChar char="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Huge amount of RAM</a:t>
            </a:r>
          </a:p>
          <a:p>
            <a:pPr marL="731520" marR="0" lvl="1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/>
              <a:buChar char="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Durability</a:t>
            </a:r>
          </a:p>
          <a:p>
            <a:pPr marL="731520" marR="0" lvl="1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/>
              <a:buChar char="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Slow startup</a:t>
            </a:r>
          </a:p>
          <a:p>
            <a:pPr marL="731520" marR="0" lvl="1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/>
              <a:buChar char="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Slow snapshot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6257940" cy="125272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Databases’ Performance Analysis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457200" y="1775191"/>
            <a:ext cx="8043890" cy="46256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Databases are only slower or faster given a specific set of criteria in a given benchmark</a:t>
            </a:r>
          </a:p>
          <a:p>
            <a:pPr lvl="1"/>
            <a:r>
              <a:rPr lang="en-US" dirty="0" smtClean="0"/>
              <a:t>Execution platform</a:t>
            </a:r>
          </a:p>
          <a:p>
            <a:pPr lvl="1"/>
            <a:r>
              <a:rPr lang="en-US" dirty="0" smtClean="0"/>
              <a:t>Application scenario</a:t>
            </a:r>
          </a:p>
          <a:p>
            <a:pPr lvl="1"/>
            <a:r>
              <a:rPr lang="en-US" dirty="0" smtClean="0"/>
              <a:t>Implementation</a:t>
            </a:r>
          </a:p>
          <a:p>
            <a:endParaRPr lang="en-US" dirty="0" smtClean="0"/>
          </a:p>
          <a:p>
            <a:r>
              <a:rPr lang="it-IT" dirty="0" smtClean="0"/>
              <a:t>Test Suite:</a:t>
            </a:r>
          </a:p>
          <a:p>
            <a:pPr lvl="1"/>
            <a:r>
              <a:rPr lang="it-IT" dirty="0" smtClean="0"/>
              <a:t>Base test case</a:t>
            </a:r>
            <a:endParaRPr lang="en-US" dirty="0" smtClean="0"/>
          </a:p>
          <a:p>
            <a:pPr lvl="1"/>
            <a:r>
              <a:rPr lang="en-US" dirty="0" smtClean="0"/>
              <a:t>Load test case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o">
  <a:themeElements>
    <a:clrScheme name="Mo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1365</TotalTime>
  <Words>648</Words>
  <Application>Microsoft Office PowerPoint</Application>
  <PresentationFormat>Presentazione su schermo (4:3)</PresentationFormat>
  <Paragraphs>218</Paragraphs>
  <Slides>22</Slides>
  <Notes>5</Notes>
  <HiddenSlides>3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3" baseType="lpstr">
      <vt:lpstr>Modulo</vt:lpstr>
      <vt:lpstr>In-Memory Database</vt:lpstr>
      <vt:lpstr>Context</vt:lpstr>
      <vt:lpstr>IMDB: Application Scenarios</vt:lpstr>
      <vt:lpstr>Objectives </vt:lpstr>
      <vt:lpstr>Summary</vt:lpstr>
      <vt:lpstr>Comparison Against  Traditional DBMS</vt:lpstr>
      <vt:lpstr>Adding Durability</vt:lpstr>
      <vt:lpstr>Advantages &amp; Disadvantages</vt:lpstr>
      <vt:lpstr>Databases’ Performance Analysis</vt:lpstr>
      <vt:lpstr>Benchmark Requirements</vt:lpstr>
      <vt:lpstr>Functional View</vt:lpstr>
      <vt:lpstr>Elements’ Description</vt:lpstr>
      <vt:lpstr>Real Time Prepaid System Load Test Case</vt:lpstr>
      <vt:lpstr>Throughput Of Account Management Task</vt:lpstr>
      <vt:lpstr>Throughput Of Service Management Task</vt:lpstr>
      <vt:lpstr>Memory Usage</vt:lpstr>
      <vt:lpstr>File Size</vt:lpstr>
      <vt:lpstr>Conclusion</vt:lpstr>
      <vt:lpstr> </vt:lpstr>
      <vt:lpstr>Real Time Prepaid System Configuration</vt:lpstr>
      <vt:lpstr>Concurrent View</vt:lpstr>
      <vt:lpstr>Test Suite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In-Memory Database</dc:title>
  <dc:creator>error0</dc:creator>
  <cp:lastModifiedBy>error0</cp:lastModifiedBy>
  <cp:revision>151</cp:revision>
  <dcterms:created xsi:type="dcterms:W3CDTF">2008-12-11T09:36:43Z</dcterms:created>
  <dcterms:modified xsi:type="dcterms:W3CDTF">2008-12-18T08:37:23Z</dcterms:modified>
</cp:coreProperties>
</file>