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74" r:id="rId12"/>
    <p:sldId id="275" r:id="rId13"/>
    <p:sldId id="269" r:id="rId14"/>
    <p:sldId id="270" r:id="rId15"/>
    <p:sldId id="271" r:id="rId16"/>
    <p:sldId id="272" r:id="rId17"/>
    <p:sldId id="268" r:id="rId18"/>
    <p:sldId id="266" r:id="rId19"/>
    <p:sldId id="273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9" autoAdjust="0"/>
    <p:restoredTop sz="89500" autoAdjust="0"/>
  </p:normalViewPr>
  <p:slideViewPr>
    <p:cSldViewPr>
      <p:cViewPr varScale="1">
        <p:scale>
          <a:sx n="70" d="100"/>
          <a:sy n="70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imdb</a:t>
            </a:r>
            <a:r>
              <a:rPr lang="it-IT" baseline="0" dirty="0" smtClean="0"/>
              <a:t> non è come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tradizionale </a:t>
            </a:r>
            <a:r>
              <a:rPr lang="it-IT" baseline="0" dirty="0" err="1" smtClean="0"/>
              <a:t>deployato</a:t>
            </a:r>
            <a:r>
              <a:rPr lang="it-IT" baseline="0" dirty="0" smtClean="0"/>
              <a:t> in ram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Caching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15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>
                <a:solidFill>
                  <a:srgbClr val="FFC000"/>
                </a:solidFill>
              </a:rPr>
              <a:t>In-Memory Database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1500198"/>
          </a:xfrm>
        </p:spPr>
        <p:txBody>
          <a:bodyPr>
            <a:noAutofit/>
          </a:bodyPr>
          <a:lstStyle/>
          <a:p>
            <a:pPr algn="ctr"/>
            <a:r>
              <a:rPr lang="it-IT" sz="3400" dirty="0" smtClean="0"/>
              <a:t>Competitive Landscape</a:t>
            </a:r>
          </a:p>
          <a:p>
            <a:pPr algn="ctr"/>
            <a:r>
              <a:rPr lang="it-IT" sz="3400" dirty="0" smtClean="0"/>
              <a:t>and</a:t>
            </a:r>
          </a:p>
          <a:p>
            <a:pPr algn="ctr"/>
            <a:r>
              <a:rPr lang="it-IT" sz="3400" dirty="0" smtClean="0"/>
              <a:t>Performance </a:t>
            </a:r>
            <a:r>
              <a:rPr lang="en-US" sz="3400" dirty="0" smtClean="0"/>
              <a:t>Analysis</a:t>
            </a:r>
            <a:endParaRPr lang="en-US" sz="34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>
                <a:solidFill>
                  <a:schemeClr val="bg1"/>
                </a:solidFill>
              </a:rPr>
              <a:t>Laureando: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Valerio Barbagallo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Paolo Merialdo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>
                <a:solidFill>
                  <a:schemeClr val="bg1"/>
                </a:solidFill>
              </a:rPr>
              <a:t>Tutor: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Michele Aiello</a:t>
            </a:r>
            <a:endParaRPr lang="it-IT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774048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09354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19095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676219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533343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0024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06157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Elements’ Description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28" name="Segnaposto contenuto 2"/>
          <p:cNvSpPr>
            <a:spLocks noGrp="1"/>
          </p:cNvSpPr>
          <p:nvPr>
            <p:ph idx="1"/>
          </p:nvPr>
        </p:nvSpPr>
        <p:spPr>
          <a:xfrm>
            <a:off x="357158" y="1643050"/>
            <a:ext cx="8501122" cy="500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benchmark runs several </a:t>
            </a:r>
            <a:r>
              <a:rPr lang="en-US" sz="2800" b="1" dirty="0" smtClean="0"/>
              <a:t>Test </a:t>
            </a:r>
            <a:r>
              <a:rPr lang="en-US" sz="2800" dirty="0" smtClean="0"/>
              <a:t>on different </a:t>
            </a:r>
            <a:r>
              <a:rPr lang="en-US" sz="2800" b="1" dirty="0" smtClean="0"/>
              <a:t>Database</a:t>
            </a:r>
          </a:p>
          <a:p>
            <a:r>
              <a:rPr lang="en-US" sz="2800" dirty="0" smtClean="0"/>
              <a:t>Each Test is composed by (concurrent) </a:t>
            </a:r>
            <a:r>
              <a:rPr lang="en-US" sz="2800" b="1" dirty="0" smtClean="0"/>
              <a:t>Task</a:t>
            </a:r>
          </a:p>
          <a:p>
            <a:endParaRPr lang="it-IT" sz="2800" b="1" dirty="0" smtClean="0"/>
          </a:p>
          <a:p>
            <a:endParaRPr lang="en-US" sz="2000" b="1" dirty="0" smtClean="0"/>
          </a:p>
          <a:p>
            <a:r>
              <a:rPr lang="en-US" sz="2800" dirty="0" smtClean="0"/>
              <a:t>Both Task and Test use many </a:t>
            </a:r>
            <a:r>
              <a:rPr lang="en-US" sz="2800" b="1" dirty="0" smtClean="0"/>
              <a:t>Monitor</a:t>
            </a:r>
          </a:p>
          <a:p>
            <a:r>
              <a:rPr lang="en-US" sz="2800" dirty="0" smtClean="0"/>
              <a:t>Each Test can use many </a:t>
            </a:r>
            <a:r>
              <a:rPr lang="en-US" sz="2800" b="1" dirty="0" smtClean="0"/>
              <a:t>Reporter</a:t>
            </a:r>
            <a:endParaRPr lang="en-US" sz="2800" b="1" dirty="0" smtClean="0"/>
          </a:p>
        </p:txBody>
      </p:sp>
      <p:pic>
        <p:nvPicPr>
          <p:cNvPr id="1026" name="Picture 2" descr="C:\Users\error0\AppData\Local\Microsoft\Windows\Temporary Internet Files\Content.IE5\9X6PK0F7\MCj02176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636"/>
            <a:ext cx="1052788" cy="1071570"/>
          </a:xfrm>
          <a:prstGeom prst="rect">
            <a:avLst/>
          </a:prstGeom>
          <a:noFill/>
        </p:spPr>
      </p:pic>
      <p:pic>
        <p:nvPicPr>
          <p:cNvPr id="1027" name="Picture 3" descr="C:\Users\error0\AppData\Local\Microsoft\Windows\Temporary Internet Files\Content.IE5\9R19INLG\MCj0426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13354"/>
            <a:ext cx="1000132" cy="1058852"/>
          </a:xfrm>
          <a:prstGeom prst="rect">
            <a:avLst/>
          </a:prstGeom>
          <a:noFill/>
        </p:spPr>
      </p:pic>
      <p:pic>
        <p:nvPicPr>
          <p:cNvPr id="1029" name="Picture 5" descr="C:\Users\error0\AppData\Local\Microsoft\Windows\Temporary Internet Files\Content.IE5\DTHGSQEN\MCj0432543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5072074"/>
            <a:ext cx="1285884" cy="936084"/>
          </a:xfrm>
          <a:prstGeom prst="rect">
            <a:avLst/>
          </a:prstGeom>
          <a:noFill/>
        </p:spPr>
      </p:pic>
      <p:cxnSp>
        <p:nvCxnSpPr>
          <p:cNvPr id="46" name="Connettore 2 45"/>
          <p:cNvCxnSpPr>
            <a:stCxn id="1027" idx="3"/>
            <a:endCxn id="1026" idx="1"/>
          </p:cNvCxnSpPr>
          <p:nvPr/>
        </p:nvCxnSpPr>
        <p:spPr>
          <a:xfrm flipV="1">
            <a:off x="1928794" y="5536421"/>
            <a:ext cx="2000264" cy="6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026" idx="3"/>
            <a:endCxn id="1029" idx="1"/>
          </p:cNvCxnSpPr>
          <p:nvPr/>
        </p:nvCxnSpPr>
        <p:spPr>
          <a:xfrm>
            <a:off x="4981846" y="5536421"/>
            <a:ext cx="1947608" cy="3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Real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Time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Prepaid</a:t>
            </a:r>
            <a:r>
              <a:rPr lang="it-IT" dirty="0" smtClean="0">
                <a:solidFill>
                  <a:srgbClr val="FFC000"/>
                </a:solidFill>
              </a:rPr>
              <a:t> System </a:t>
            </a:r>
            <a:r>
              <a:rPr lang="it-IT" dirty="0" err="1" smtClean="0">
                <a:solidFill>
                  <a:srgbClr val="FFC000"/>
                </a:solidFill>
              </a:rPr>
              <a:t>Load</a:t>
            </a:r>
            <a:r>
              <a:rPr lang="it-IT" dirty="0" smtClean="0">
                <a:solidFill>
                  <a:srgbClr val="FFC000"/>
                </a:solidFill>
              </a:rPr>
              <a:t> Test Case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32349"/>
            <a:ext cx="8043890" cy="255390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dirty="0" smtClean="0"/>
              <a:t>Real </a:t>
            </a:r>
            <a:r>
              <a:rPr lang="en-US" sz="5100" dirty="0" smtClean="0"/>
              <a:t>Time Prepaid </a:t>
            </a:r>
            <a:r>
              <a:rPr lang="en-US" sz="5100" dirty="0" smtClean="0"/>
              <a:t>System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-750123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3214686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3214686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3214686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9999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7277260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10 </a:t>
            </a:r>
            <a:r>
              <a:rPr lang="en-US" sz="2400" smtClean="0"/>
              <a:t>tps</a:t>
            </a:r>
            <a:endParaRPr lang="en-US" sz="240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3643306" y="4171976"/>
            <a:ext cx="126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2000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119206" y="4803162"/>
          <a:ext cx="6953256" cy="18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28"/>
                <a:gridCol w="3476628"/>
              </a:tblGrid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Domain object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Initialization number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MSISDN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8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Session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100 </a:t>
                      </a:r>
                      <a:r>
                        <a:rPr lang="en-US" sz="2400" noProof="0" dirty="0" smtClean="0"/>
                        <a:t>thousands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7236" r="1015" b="539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6898" r="-250" b="5000"/>
          <a:stretch>
            <a:fillRect/>
          </a:stretch>
        </p:blipFill>
        <p:spPr bwMode="auto">
          <a:xfrm>
            <a:off x="0" y="1500175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Contributions:</a:t>
            </a:r>
            <a:endParaRPr lang="en-US" dirty="0" smtClean="0"/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  <a:endParaRPr lang="en-US" dirty="0" smtClean="0"/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smtClean="0"/>
              <a:t>Prevayler, H2, Db4o, HSQLDB, PICO4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Test Suite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smtClean="0"/>
              <a:t>test case </a:t>
            </a:r>
            <a:endParaRPr lang="it-IT" dirty="0" smtClean="0"/>
          </a:p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9" name="Parentesi graffa aperta 8"/>
          <p:cNvSpPr/>
          <p:nvPr/>
        </p:nvSpPr>
        <p:spPr>
          <a:xfrm>
            <a:off x="3500430" y="2071678"/>
            <a:ext cx="441200" cy="11585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29058" y="2000240"/>
            <a:ext cx="4714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different</a:t>
            </a:r>
            <a:r>
              <a:rPr lang="it-IT" sz="2600" dirty="0" smtClean="0"/>
              <a:t> </a:t>
            </a:r>
            <a:r>
              <a:rPr lang="it-IT" sz="2600" dirty="0" err="1" smtClean="0"/>
              <a:t>kind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objects</a:t>
            </a:r>
            <a:endParaRPr lang="it-IT" sz="2600" dirty="0" smtClean="0"/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single </a:t>
            </a:r>
            <a:r>
              <a:rPr lang="it-IT" sz="2600" dirty="0" smtClean="0"/>
              <a:t>task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fixed</a:t>
            </a:r>
            <a:r>
              <a:rPr lang="it-IT" sz="2600" dirty="0" smtClean="0"/>
              <a:t> </a:t>
            </a:r>
            <a:r>
              <a:rPr lang="it-IT" sz="2600" dirty="0" err="1" smtClean="0"/>
              <a:t>number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transactions</a:t>
            </a:r>
            <a:endParaRPr lang="it-IT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Application Scenario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</a:t>
            </a:r>
            <a:r>
              <a:rPr lang="en-US" dirty="0" smtClean="0"/>
              <a:t>development </a:t>
            </a:r>
            <a:r>
              <a:rPr lang="en-US" dirty="0" smtClean="0"/>
              <a:t>and </a:t>
            </a:r>
            <a:r>
              <a:rPr lang="en-US" dirty="0" smtClean="0"/>
              <a:t>testing</a:t>
            </a:r>
            <a:r>
              <a:rPr lang="en-US" dirty="0" smtClean="0"/>
              <a:t> </a:t>
            </a:r>
            <a:r>
              <a:rPr lang="en-US" dirty="0" smtClean="0"/>
              <a:t>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IMDB vs. Traditional DBMS</a:t>
            </a:r>
          </a:p>
          <a:p>
            <a:endParaRPr lang="en-US" dirty="0" smtClean="0"/>
          </a:p>
          <a:p>
            <a:r>
              <a:rPr lang="en-US" dirty="0" smtClean="0"/>
              <a:t>Databases</a:t>
            </a:r>
            <a:r>
              <a:rPr lang="en-US" dirty="0" smtClean="0"/>
              <a:t>’ Performance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Real Time Prepaid System Load Test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Results’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Test scenario</a:t>
            </a:r>
          </a:p>
          <a:p>
            <a:pPr lvl="1"/>
            <a:r>
              <a:rPr lang="en-US" dirty="0" smtClean="0"/>
              <a:t>Test implementation</a:t>
            </a:r>
          </a:p>
          <a:p>
            <a:endParaRPr lang="en-US" dirty="0" smtClean="0"/>
          </a:p>
          <a:p>
            <a:r>
              <a:rPr lang="it-IT" dirty="0" smtClean="0"/>
              <a:t>Test Suite:</a:t>
            </a:r>
          </a:p>
          <a:p>
            <a:pPr lvl="1"/>
            <a:r>
              <a:rPr lang="it-IT" dirty="0" smtClean="0"/>
              <a:t>Base </a:t>
            </a:r>
            <a:r>
              <a:rPr lang="it-IT" dirty="0" smtClean="0"/>
              <a:t>test </a:t>
            </a:r>
            <a:r>
              <a:rPr lang="it-IT" dirty="0" smtClean="0"/>
              <a:t>case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smtClean="0"/>
              <a:t>test </a:t>
            </a:r>
            <a:r>
              <a:rPr lang="en-US" dirty="0" smtClean="0"/>
              <a:t>case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Detailed report for each test</a:t>
            </a:r>
          </a:p>
          <a:p>
            <a:pPr lvl="1"/>
            <a:r>
              <a:rPr lang="en-US" dirty="0" smtClean="0"/>
              <a:t>Visual report</a:t>
            </a:r>
          </a:p>
          <a:p>
            <a:pPr lvl="1"/>
            <a:r>
              <a:rPr lang="en-US" dirty="0" smtClean="0"/>
              <a:t>For both relational and object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1305</TotalTime>
  <Words>571</Words>
  <Application>Microsoft Office PowerPoint</Application>
  <PresentationFormat>Presentazione su schermo (4:3)</PresentationFormat>
  <Paragraphs>193</Paragraphs>
  <Slides>19</Slides>
  <Notes>4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Modulo</vt:lpstr>
      <vt:lpstr>In-Memory Database</vt:lpstr>
      <vt:lpstr>Context</vt:lpstr>
      <vt:lpstr>Application Scenario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Elements’ Description</vt:lpstr>
      <vt:lpstr>Real Time Prepaid System Load Test Case</vt:lpstr>
      <vt:lpstr>Throughput</vt:lpstr>
      <vt:lpstr>Memory Usage</vt:lpstr>
      <vt:lpstr>Conclusion</vt:lpstr>
      <vt:lpstr> </vt:lpstr>
      <vt:lpstr>Real Time Prepaid System Configuration</vt:lpstr>
      <vt:lpstr>Concurrent View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141</cp:revision>
  <dcterms:created xsi:type="dcterms:W3CDTF">2008-12-11T09:36:43Z</dcterms:created>
  <dcterms:modified xsi:type="dcterms:W3CDTF">2008-12-16T17:07:31Z</dcterms:modified>
</cp:coreProperties>
</file>