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74" r:id="rId12"/>
    <p:sldId id="275" r:id="rId13"/>
    <p:sldId id="278" r:id="rId14"/>
    <p:sldId id="269" r:id="rId15"/>
    <p:sldId id="276" r:id="rId16"/>
    <p:sldId id="270" r:id="rId17"/>
    <p:sldId id="277" r:id="rId18"/>
    <p:sldId id="271" r:id="rId19"/>
    <p:sldId id="272" r:id="rId20"/>
    <p:sldId id="268" r:id="rId21"/>
    <p:sldId id="266" r:id="rId22"/>
    <p:sldId id="273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09" autoAdjust="0"/>
    <p:restoredTop sz="89500" autoAdjust="0"/>
  </p:normalViewPr>
  <p:slideViewPr>
    <p:cSldViewPr>
      <p:cViewPr varScale="1">
        <p:scale>
          <a:sx n="70" d="100"/>
          <a:sy n="70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55C8-B5BC-4E8F-B906-339D1A3E340F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2A3B-D3CD-4C64-AF08-DDC9323A61E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</a:t>
            </a:r>
            <a:r>
              <a:rPr lang="it-IT" dirty="0" err="1" smtClean="0"/>
              <a:t>imdb</a:t>
            </a:r>
            <a:r>
              <a:rPr lang="it-IT" baseline="0" dirty="0" smtClean="0"/>
              <a:t> non è come un </a:t>
            </a:r>
            <a:r>
              <a:rPr lang="it-IT" baseline="0" dirty="0" err="1" smtClean="0"/>
              <a:t>dbms</a:t>
            </a:r>
            <a:r>
              <a:rPr lang="it-IT" baseline="0" dirty="0" smtClean="0"/>
              <a:t> tradizionale </a:t>
            </a:r>
            <a:r>
              <a:rPr lang="it-IT" baseline="0" dirty="0" err="1" smtClean="0"/>
              <a:t>deployato</a:t>
            </a:r>
            <a:r>
              <a:rPr lang="it-IT" baseline="0" dirty="0" smtClean="0"/>
              <a:t> in ram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Caching: </a:t>
            </a:r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synchronization</a:t>
            </a:r>
            <a:endParaRPr lang="it-IT" dirty="0" smtClean="0"/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file system cache </a:t>
            </a:r>
          </a:p>
          <a:p>
            <a:pPr lvl="1"/>
            <a:r>
              <a:rPr lang="it-IT" dirty="0" smtClean="0"/>
              <a:t>database API, copy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data in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       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, veloce e senza file</a:t>
            </a:r>
          </a:p>
          <a:p>
            <a:pPr lvl="1"/>
            <a:r>
              <a:rPr lang="it-IT" dirty="0" err="1" smtClean="0"/>
              <a:t>transaction</a:t>
            </a:r>
            <a:r>
              <a:rPr lang="it-IT" dirty="0" smtClean="0"/>
              <a:t> log file non serve, perché si perde l’immagine in caso di crash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richiede solo 1 scrittura su hard disk, mentre i normali database scrivono anche i dati nelle “tabelle” e gli indici.</a:t>
            </a:r>
          </a:p>
          <a:p>
            <a:endParaRPr lang="it-IT" dirty="0" smtClean="0"/>
          </a:p>
          <a:p>
            <a:r>
              <a:rPr lang="it-IT" dirty="0" smtClean="0"/>
              <a:t>NVRAM</a:t>
            </a:r>
            <a:r>
              <a:rPr lang="it-IT" baseline="0" dirty="0" smtClean="0"/>
              <a:t>  fanno risparmiare anche i tempi di accesso a disk: hanno latenze minori come i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flash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6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High performance sia in</a:t>
            </a:r>
            <a:r>
              <a:rPr lang="it-IT" baseline="0" dirty="0" smtClean="0"/>
              <a:t> termini di </a:t>
            </a:r>
            <a:r>
              <a:rPr lang="it-IT" baseline="0" dirty="0" err="1" smtClean="0"/>
              <a:t>throughput</a:t>
            </a:r>
            <a:r>
              <a:rPr lang="it-IT" baseline="0" dirty="0" smtClean="0"/>
              <a:t> che di </a:t>
            </a:r>
            <a:r>
              <a:rPr lang="it-IT" baseline="0" dirty="0" err="1" smtClean="0"/>
              <a:t>latency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new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mapping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layer</a:t>
            </a:r>
            <a:r>
              <a:rPr lang="it-IT" baseline="0" dirty="0" smtClean="0"/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further layer in the software may slow down the database's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it's not possible to implement complex test scenarios composed by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pre-existing operations.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18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lum bright="-39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928802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sz="5400" dirty="0" smtClean="0">
                <a:solidFill>
                  <a:srgbClr val="FFC000"/>
                </a:solidFill>
              </a:rPr>
              <a:t>In-Memory Database</a:t>
            </a:r>
            <a:endParaRPr lang="it-IT" sz="5400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3000372"/>
            <a:ext cx="9144000" cy="1500198"/>
          </a:xfrm>
        </p:spPr>
        <p:txBody>
          <a:bodyPr>
            <a:noAutofit/>
          </a:bodyPr>
          <a:lstStyle/>
          <a:p>
            <a:pPr algn="ctr"/>
            <a:r>
              <a:rPr lang="it-IT" sz="3400" dirty="0" smtClean="0"/>
              <a:t>Competitive Landscape</a:t>
            </a:r>
          </a:p>
          <a:p>
            <a:pPr algn="ctr"/>
            <a:r>
              <a:rPr lang="it-IT" sz="3400" dirty="0" smtClean="0"/>
              <a:t>and</a:t>
            </a:r>
          </a:p>
          <a:p>
            <a:pPr algn="ctr"/>
            <a:r>
              <a:rPr lang="it-IT" sz="3400" dirty="0" smtClean="0"/>
              <a:t>Performance </a:t>
            </a:r>
            <a:r>
              <a:rPr lang="en-US" sz="3400" dirty="0" smtClean="0"/>
              <a:t>Analysis</a:t>
            </a:r>
            <a:endParaRPr lang="en-US" sz="34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Laureando:</a:t>
            </a:r>
          </a:p>
          <a:p>
            <a:pPr algn="ctr"/>
            <a:r>
              <a:rPr lang="it-IT" sz="2600" b="1" dirty="0" smtClean="0"/>
              <a:t>Valerio Barbagallo</a:t>
            </a:r>
            <a:endParaRPr lang="it-IT" sz="26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Relatore:</a:t>
            </a:r>
          </a:p>
          <a:p>
            <a:pPr algn="ctr"/>
            <a:r>
              <a:rPr lang="it-IT" sz="2400" b="1" dirty="0" smtClean="0"/>
              <a:t>Paolo Merialdo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857884" y="5905046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 smtClean="0"/>
              <a:t>Corelatore</a:t>
            </a:r>
            <a:r>
              <a:rPr lang="it-IT" sz="2200" dirty="0" smtClean="0"/>
              <a:t>:</a:t>
            </a:r>
            <a:endParaRPr lang="it-IT" sz="2200" dirty="0" smtClean="0"/>
          </a:p>
          <a:p>
            <a:pPr algn="ctr"/>
            <a:r>
              <a:rPr lang="it-IT" sz="2400" b="1" dirty="0" smtClean="0"/>
              <a:t>Michele Aiello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649" t="9071" r="9609" b="6380"/>
          <a:stretch>
            <a:fillRect/>
          </a:stretch>
        </p:blipFill>
        <p:spPr bwMode="auto">
          <a:xfrm>
            <a:off x="6387412" y="3774048"/>
            <a:ext cx="10715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t="7462" b="-1452"/>
          <a:stretch>
            <a:fillRect/>
          </a:stretch>
        </p:blipFill>
        <p:spPr bwMode="auto">
          <a:xfrm>
            <a:off x="1743942" y="3774048"/>
            <a:ext cx="643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C:\Users\error0\Desktop\gear_1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3560" y="3604070"/>
            <a:ext cx="1157968" cy="115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 destra 8"/>
          <p:cNvSpPr/>
          <p:nvPr/>
        </p:nvSpPr>
        <p:spPr>
          <a:xfrm>
            <a:off x="2672636" y="4119096"/>
            <a:ext cx="1214446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5130104" y="4119096"/>
            <a:ext cx="1185870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453558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bench-properties.xml</a:t>
            </a:r>
            <a:endParaRPr lang="en-US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00760" y="4609354"/>
            <a:ext cx="21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benchmark.pdf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660" y="2819095"/>
            <a:ext cx="652717" cy="45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8982" y="2676219"/>
            <a:ext cx="680500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2663" y="2533343"/>
            <a:ext cx="652515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isco magnetico 16"/>
          <p:cNvSpPr/>
          <p:nvPr/>
        </p:nvSpPr>
        <p:spPr>
          <a:xfrm>
            <a:off x="3744206" y="5429264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4101396" y="5500702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Disco magnetico 18"/>
          <p:cNvSpPr/>
          <p:nvPr/>
        </p:nvSpPr>
        <p:spPr>
          <a:xfrm>
            <a:off x="4458586" y="5571913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Disco magnetico 19"/>
          <p:cNvSpPr/>
          <p:nvPr/>
        </p:nvSpPr>
        <p:spPr>
          <a:xfrm>
            <a:off x="4815776" y="5643578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43306" y="6134891"/>
            <a:ext cx="16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</a:t>
            </a:r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3794273" y="2004898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222901" y="2076336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651529" y="2147774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/>
          <p:cNvSpPr txBox="1"/>
          <p:nvPr/>
        </p:nvSpPr>
        <p:spPr>
          <a:xfrm>
            <a:off x="4071934" y="145767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447464" y="200024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graphs</a:t>
            </a:r>
          </a:p>
        </p:txBody>
      </p:sp>
      <p:sp>
        <p:nvSpPr>
          <p:cNvPr id="34" name="Parentesi graffa aperta 33"/>
          <p:cNvSpPr/>
          <p:nvPr/>
        </p:nvSpPr>
        <p:spPr>
          <a:xfrm rot="16200000">
            <a:off x="4406347" y="265752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Parentesi graffa aperta 34"/>
          <p:cNvSpPr/>
          <p:nvPr/>
        </p:nvSpPr>
        <p:spPr>
          <a:xfrm rot="5400000">
            <a:off x="4406347" y="444347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Parentesi graffa aperta 35"/>
          <p:cNvSpPr/>
          <p:nvPr/>
        </p:nvSpPr>
        <p:spPr>
          <a:xfrm rot="16200000">
            <a:off x="6835239" y="2906157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9" grpId="0"/>
      <p:bldP spid="30" grpId="0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Elements’ Description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28" name="Segnaposto contenuto 2"/>
          <p:cNvSpPr>
            <a:spLocks noGrp="1"/>
          </p:cNvSpPr>
          <p:nvPr>
            <p:ph idx="1"/>
          </p:nvPr>
        </p:nvSpPr>
        <p:spPr>
          <a:xfrm>
            <a:off x="357158" y="1643050"/>
            <a:ext cx="8501122" cy="500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benchmark runs several </a:t>
            </a:r>
            <a:r>
              <a:rPr lang="en-US" sz="2800" b="1" dirty="0" smtClean="0"/>
              <a:t>Test </a:t>
            </a:r>
            <a:r>
              <a:rPr lang="en-US" sz="2800" dirty="0" smtClean="0"/>
              <a:t>on different </a:t>
            </a:r>
            <a:r>
              <a:rPr lang="en-US" sz="2800" b="1" dirty="0" smtClean="0"/>
              <a:t>Database</a:t>
            </a:r>
          </a:p>
          <a:p>
            <a:r>
              <a:rPr lang="en-US" sz="2800" dirty="0" smtClean="0"/>
              <a:t>Each Test is composed of (concurrent) </a:t>
            </a:r>
            <a:r>
              <a:rPr lang="en-US" sz="2800" b="1" dirty="0" smtClean="0"/>
              <a:t>Task</a:t>
            </a:r>
          </a:p>
          <a:p>
            <a:endParaRPr lang="it-IT" sz="2800" b="1" dirty="0" smtClean="0"/>
          </a:p>
          <a:p>
            <a:endParaRPr lang="en-US" sz="2000" b="1" dirty="0" smtClean="0"/>
          </a:p>
          <a:p>
            <a:r>
              <a:rPr lang="en-US" sz="2800" dirty="0" smtClean="0"/>
              <a:t>Both Task and Test use many </a:t>
            </a:r>
            <a:r>
              <a:rPr lang="en-US" sz="2800" b="1" dirty="0" smtClean="0"/>
              <a:t>Monitor</a:t>
            </a:r>
          </a:p>
          <a:p>
            <a:r>
              <a:rPr lang="en-US" sz="2800" dirty="0" smtClean="0"/>
              <a:t>Each Test can use many </a:t>
            </a:r>
            <a:r>
              <a:rPr lang="en-US" sz="2800" b="1" dirty="0" smtClean="0"/>
              <a:t>Reporter</a:t>
            </a:r>
          </a:p>
        </p:txBody>
      </p:sp>
      <p:pic>
        <p:nvPicPr>
          <p:cNvPr id="1026" name="Picture 2" descr="C:\Users\error0\AppData\Local\Microsoft\Windows\Temporary Internet Files\Content.IE5\9X6PK0F7\MCj02176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00636"/>
            <a:ext cx="1052788" cy="1071570"/>
          </a:xfrm>
          <a:prstGeom prst="rect">
            <a:avLst/>
          </a:prstGeom>
          <a:noFill/>
        </p:spPr>
      </p:pic>
      <p:pic>
        <p:nvPicPr>
          <p:cNvPr id="1027" name="Picture 3" descr="C:\Users\error0\AppData\Local\Microsoft\Windows\Temporary Internet Files\Content.IE5\9R19INLG\MCj042606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13354"/>
            <a:ext cx="1000132" cy="1058852"/>
          </a:xfrm>
          <a:prstGeom prst="rect">
            <a:avLst/>
          </a:prstGeom>
          <a:noFill/>
        </p:spPr>
      </p:pic>
      <p:pic>
        <p:nvPicPr>
          <p:cNvPr id="1029" name="Picture 5" descr="C:\Users\error0\AppData\Local\Microsoft\Windows\Temporary Internet Files\Content.IE5\DTHGSQEN\MCj0432543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5072074"/>
            <a:ext cx="1285884" cy="936084"/>
          </a:xfrm>
          <a:prstGeom prst="rect">
            <a:avLst/>
          </a:prstGeom>
          <a:noFill/>
        </p:spPr>
      </p:pic>
      <p:cxnSp>
        <p:nvCxnSpPr>
          <p:cNvPr id="46" name="Connettore 2 45"/>
          <p:cNvCxnSpPr>
            <a:stCxn id="1027" idx="3"/>
            <a:endCxn id="1026" idx="1"/>
          </p:cNvCxnSpPr>
          <p:nvPr/>
        </p:nvCxnSpPr>
        <p:spPr>
          <a:xfrm flipV="1">
            <a:off x="1928794" y="5536421"/>
            <a:ext cx="2000264" cy="6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1026" idx="3"/>
            <a:endCxn id="1029" idx="1"/>
          </p:cNvCxnSpPr>
          <p:nvPr/>
        </p:nvCxnSpPr>
        <p:spPr>
          <a:xfrm>
            <a:off x="4981846" y="5536421"/>
            <a:ext cx="1947608" cy="36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Real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Time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Prepaid</a:t>
            </a:r>
            <a:r>
              <a:rPr lang="it-IT" dirty="0" smtClean="0">
                <a:solidFill>
                  <a:srgbClr val="FFC000"/>
                </a:solidFill>
              </a:rPr>
              <a:t> System </a:t>
            </a:r>
            <a:r>
              <a:rPr lang="it-IT" dirty="0" err="1" smtClean="0">
                <a:solidFill>
                  <a:srgbClr val="FFC000"/>
                </a:solidFill>
              </a:rPr>
              <a:t>Load</a:t>
            </a:r>
            <a:r>
              <a:rPr lang="it-IT" dirty="0" smtClean="0">
                <a:solidFill>
                  <a:srgbClr val="FFC000"/>
                </a:solidFill>
              </a:rPr>
              <a:t> Test Case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32349"/>
            <a:ext cx="8043890" cy="255390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5100" dirty="0" smtClean="0"/>
              <a:t>Real Time Prepaid System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-750123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3214686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3214686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3214686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9999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sp>
        <p:nvSpPr>
          <p:cNvPr id="14" name="CasellaDiTesto 13"/>
          <p:cNvSpPr txBox="1"/>
          <p:nvPr/>
        </p:nvSpPr>
        <p:spPr>
          <a:xfrm>
            <a:off x="7277260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10 tps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643306" y="4171976"/>
            <a:ext cx="126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2000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/>
        </p:nvGraphicFramePr>
        <p:xfrm>
          <a:off x="1119206" y="4803162"/>
          <a:ext cx="6953256" cy="184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628"/>
                <a:gridCol w="3476628"/>
              </a:tblGrid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Domain object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Initialization number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Account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MSISDN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8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Session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100 </a:t>
                      </a:r>
                      <a:r>
                        <a:rPr lang="en-US" sz="2400" noProof="0" dirty="0" smtClean="0"/>
                        <a:t>thousands</a:t>
                      </a:r>
                      <a:endParaRPr lang="en-US" sz="24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1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 Of Account Management Task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  <p:pic>
        <p:nvPicPr>
          <p:cNvPr id="1026" name="Picture 2" descr="C:\Users\error0\Documents\universita\tesi\workspace\tesi\tex\img\result1.jpg"/>
          <p:cNvPicPr>
            <a:picLocks noChangeAspect="1" noChangeArrowheads="1"/>
          </p:cNvPicPr>
          <p:nvPr/>
        </p:nvPicPr>
        <p:blipFill>
          <a:blip r:embed="rId3"/>
          <a:srcRect l="-250" t="16785" r="3500" b="500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 Of Service Management Task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3074" name="Picture 2" descr="C:\Users\error0\Documents\universita\tesi\workspace\tesi\tex\img\result10.jpg"/>
          <p:cNvPicPr>
            <a:picLocks noChangeAspect="1" noChangeArrowheads="1"/>
          </p:cNvPicPr>
          <p:nvPr/>
        </p:nvPicPr>
        <p:blipFill>
          <a:blip r:embed="rId3"/>
          <a:srcRect t="17236" r="1015" b="539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Usage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4098" name="Picture 2" descr="C:\Users\error0\Documents\universita\tesi\workspace\tesi\tex\img\result11.jpg"/>
          <p:cNvPicPr>
            <a:picLocks noChangeAspect="1" noChangeArrowheads="1"/>
          </p:cNvPicPr>
          <p:nvPr/>
        </p:nvPicPr>
        <p:blipFill>
          <a:blip r:embed="rId3"/>
          <a:srcRect t="16898" r="-250" b="5000"/>
          <a:stretch>
            <a:fillRect/>
          </a:stretch>
        </p:blipFill>
        <p:spPr bwMode="auto">
          <a:xfrm>
            <a:off x="0" y="1500175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File Size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  <p:pic>
        <p:nvPicPr>
          <p:cNvPr id="2050" name="Picture 2" descr="C:\Users\error0\Documents\universita\tesi\workspace\tesi\tex\img\result13.jpg"/>
          <p:cNvPicPr>
            <a:picLocks noChangeAspect="1" noChangeArrowheads="1"/>
          </p:cNvPicPr>
          <p:nvPr/>
        </p:nvPicPr>
        <p:blipFill>
          <a:blip r:embed="rId3"/>
          <a:srcRect l="500" t="15714" r="2000" b="5000"/>
          <a:stretch>
            <a:fillRect/>
          </a:stretch>
        </p:blipFill>
        <p:spPr bwMode="auto">
          <a:xfrm>
            <a:off x="-64" y="1500174"/>
            <a:ext cx="9144064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C000"/>
                </a:solidFill>
              </a:rPr>
              <a:t>Max Write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643049"/>
            <a:ext cx="8401080" cy="50006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Contributions:</a:t>
            </a:r>
          </a:p>
          <a:p>
            <a:pPr lvl="1"/>
            <a:r>
              <a:rPr lang="en-US" dirty="0" smtClean="0"/>
              <a:t>Introduction to IMDB with an in-depth analysis</a:t>
            </a:r>
          </a:p>
          <a:p>
            <a:pPr lvl="1"/>
            <a:r>
              <a:rPr lang="en-US" dirty="0" smtClean="0"/>
              <a:t>Performance analysis problem</a:t>
            </a:r>
          </a:p>
          <a:p>
            <a:pPr lvl="1"/>
            <a:r>
              <a:rPr lang="en-US" dirty="0" smtClean="0"/>
              <a:t>Database benchmark framework with powerful graphs</a:t>
            </a:r>
          </a:p>
          <a:p>
            <a:pPr lvl="1"/>
            <a:r>
              <a:rPr lang="en-US" dirty="0" smtClean="0"/>
              <a:t>Prevayler, H2, Db4o, HSQLDB, PICO4</a:t>
            </a:r>
          </a:p>
          <a:p>
            <a:endParaRPr lang="en-US" dirty="0" smtClean="0"/>
          </a:p>
          <a:p>
            <a:r>
              <a:rPr lang="en-US" dirty="0" smtClean="0"/>
              <a:t>Future Development:</a:t>
            </a:r>
          </a:p>
          <a:p>
            <a:pPr lvl="1"/>
            <a:r>
              <a:rPr lang="en-US" dirty="0" smtClean="0"/>
              <a:t>New tests and databases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Mapping technology layer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r>
              <a:rPr lang="en-US" sz="4800" dirty="0" smtClean="0"/>
              <a:t>Thanks </a:t>
            </a:r>
          </a:p>
          <a:p>
            <a:pPr lvl="1" algn="ctr">
              <a:buNone/>
            </a:pPr>
            <a:r>
              <a:rPr lang="en-US" sz="4800" dirty="0" smtClean="0"/>
              <a:t>for your attention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Context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</a:t>
            </a:r>
            <a:r>
              <a:rPr lang="en-US" dirty="0" smtClean="0"/>
              <a:t>a computer </a:t>
            </a:r>
            <a:r>
              <a:rPr lang="en-US" dirty="0" smtClean="0"/>
              <a:t>software that manages 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Real Time Prepaid System Configuration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6445" t="16875" r="27929" b="24062"/>
          <a:stretch>
            <a:fillRect/>
          </a:stretch>
        </p:blipFill>
        <p:spPr bwMode="auto">
          <a:xfrm>
            <a:off x="0" y="157161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6445" t="16875" r="46455" b="72570"/>
          <a:stretch>
            <a:fillRect/>
          </a:stretch>
        </p:blipFill>
        <p:spPr bwMode="auto">
          <a:xfrm>
            <a:off x="-1" y="1571611"/>
            <a:ext cx="9144001" cy="12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6445" t="27539" r="43823" b="42929"/>
          <a:stretch>
            <a:fillRect/>
          </a:stretch>
        </p:blipFill>
        <p:spPr bwMode="auto">
          <a:xfrm>
            <a:off x="-1" y="2500306"/>
            <a:ext cx="9046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l="6445" t="56962" r="27929" b="24062"/>
          <a:stretch>
            <a:fillRect/>
          </a:stretch>
        </p:blipFill>
        <p:spPr bwMode="auto">
          <a:xfrm>
            <a:off x="-33" y="4500570"/>
            <a:ext cx="12701591" cy="22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Concurrent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Test Suite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Base test case </a:t>
            </a:r>
            <a:endParaRPr lang="it-IT" dirty="0" smtClean="0"/>
          </a:p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Load test case: Real Time Prepaid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1607331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5500702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5500702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5500702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9" name="Parentesi graffa aperta 8"/>
          <p:cNvSpPr/>
          <p:nvPr/>
        </p:nvSpPr>
        <p:spPr>
          <a:xfrm>
            <a:off x="3500430" y="2071678"/>
            <a:ext cx="441200" cy="11585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929058" y="2000240"/>
            <a:ext cx="4714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different</a:t>
            </a:r>
            <a:r>
              <a:rPr lang="it-IT" sz="2600" dirty="0" smtClean="0"/>
              <a:t> </a:t>
            </a:r>
            <a:r>
              <a:rPr lang="it-IT" sz="2600" dirty="0" err="1" smtClean="0"/>
              <a:t>kind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objects</a:t>
            </a:r>
            <a:endParaRPr lang="it-IT" sz="2600" dirty="0" smtClean="0"/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single task</a:t>
            </a:r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fixed</a:t>
            </a:r>
            <a:r>
              <a:rPr lang="it-IT" sz="2600" dirty="0" smtClean="0"/>
              <a:t> </a:t>
            </a:r>
            <a:r>
              <a:rPr lang="it-IT" sz="2600" dirty="0" err="1" smtClean="0"/>
              <a:t>number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transactions</a:t>
            </a:r>
            <a:endParaRPr lang="it-IT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IMDB: Application Scenarios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Real time applications with no durability needs (e.g.: router)</a:t>
            </a:r>
          </a:p>
          <a:p>
            <a:endParaRPr lang="en-US" dirty="0" smtClean="0"/>
          </a:p>
          <a:p>
            <a:r>
              <a:rPr lang="en-US" dirty="0" smtClean="0"/>
              <a:t>Real time applications with durability needs which require high throughput and </a:t>
            </a:r>
            <a:r>
              <a:rPr lang="en-US" b="1" dirty="0" smtClean="0"/>
              <a:t>low latency</a:t>
            </a:r>
          </a:p>
          <a:p>
            <a:endParaRPr lang="en-US" dirty="0" smtClean="0"/>
          </a:p>
          <a:p>
            <a:r>
              <a:rPr lang="en-US" dirty="0" smtClean="0"/>
              <a:t>Traditional applications during the development and testing phase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Summary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IMDBs </a:t>
            </a:r>
            <a:r>
              <a:rPr lang="en-US" dirty="0" smtClean="0"/>
              <a:t>vs. Traditional </a:t>
            </a:r>
            <a:r>
              <a:rPr lang="en-US" dirty="0" smtClean="0"/>
              <a:t>DBMSs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Databases’ Performance Analysis</a:t>
            </a:r>
          </a:p>
          <a:p>
            <a:endParaRPr lang="en-US" dirty="0" smtClean="0"/>
          </a:p>
          <a:p>
            <a:r>
              <a:rPr lang="en-US" dirty="0" smtClean="0"/>
              <a:t>Real Time Prepaid System Load Test Case</a:t>
            </a:r>
          </a:p>
          <a:p>
            <a:endParaRPr lang="en-US" dirty="0" smtClean="0"/>
          </a:p>
          <a:p>
            <a:r>
              <a:rPr lang="en-US" dirty="0" smtClean="0"/>
              <a:t>Results’ Analysis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Comparison Against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Traditional DBMS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14282" y="1857364"/>
            <a:ext cx="4357718" cy="43291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Caching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Data-transfer overhead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Transaction processing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43438" y="178592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Application</a:t>
            </a:r>
            <a:endParaRPr lang="en-US" sz="2200" b="1" dirty="0"/>
          </a:p>
        </p:txBody>
      </p:sp>
      <p:sp>
        <p:nvSpPr>
          <p:cNvPr id="7" name="Rettangolo 6"/>
          <p:cNvSpPr/>
          <p:nvPr/>
        </p:nvSpPr>
        <p:spPr>
          <a:xfrm>
            <a:off x="464343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464343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Database Runtime</a:t>
            </a:r>
            <a:endParaRPr lang="en-US" sz="2200" b="1" dirty="0"/>
          </a:p>
        </p:txBody>
      </p:sp>
      <p:sp>
        <p:nvSpPr>
          <p:cNvPr id="9" name="Rettangolo 8"/>
          <p:cNvSpPr/>
          <p:nvPr/>
        </p:nvSpPr>
        <p:spPr>
          <a:xfrm>
            <a:off x="714376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Cache</a:t>
            </a:r>
            <a:endParaRPr lang="it-IT" sz="2200" b="1" dirty="0"/>
          </a:p>
        </p:txBody>
      </p:sp>
      <p:sp>
        <p:nvSpPr>
          <p:cNvPr id="10" name="Rettangolo 9"/>
          <p:cNvSpPr/>
          <p:nvPr/>
        </p:nvSpPr>
        <p:spPr>
          <a:xfrm>
            <a:off x="714376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 Cache</a:t>
            </a:r>
            <a:endParaRPr lang="it-IT" sz="2200" b="1" dirty="0"/>
          </a:p>
        </p:txBody>
      </p:sp>
      <p:sp>
        <p:nvSpPr>
          <p:cNvPr id="11" name="Rettangolo 10"/>
          <p:cNvSpPr/>
          <p:nvPr/>
        </p:nvSpPr>
        <p:spPr>
          <a:xfrm>
            <a:off x="4643438" y="571501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Hard Disk</a:t>
            </a:r>
            <a:endParaRPr lang="en-US" sz="2200" b="1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 rot="5400000">
            <a:off x="5322099" y="2857496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1"/>
            <a:endCxn id="8" idx="3"/>
          </p:cNvCxnSpPr>
          <p:nvPr/>
        </p:nvCxnSpPr>
        <p:spPr>
          <a:xfrm rot="10800000">
            <a:off x="6429388" y="3500438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2"/>
            <a:endCxn id="7" idx="0"/>
          </p:cNvCxnSpPr>
          <p:nvPr/>
        </p:nvCxnSpPr>
        <p:spPr>
          <a:xfrm rot="5400000">
            <a:off x="5322099" y="4143380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7" idx="3"/>
            <a:endCxn id="10" idx="1"/>
          </p:cNvCxnSpPr>
          <p:nvPr/>
        </p:nvCxnSpPr>
        <p:spPr>
          <a:xfrm>
            <a:off x="6429388" y="4786322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0"/>
            <a:endCxn id="7" idx="2"/>
          </p:cNvCxnSpPr>
          <p:nvPr/>
        </p:nvCxnSpPr>
        <p:spPr>
          <a:xfrm rot="5400000" flipH="1" flipV="1">
            <a:off x="5286380" y="5464983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 28"/>
          <p:cNvSpPr/>
          <p:nvPr/>
        </p:nvSpPr>
        <p:spPr>
          <a:xfrm>
            <a:off x="464343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r 30"/>
          <p:cNvSpPr/>
          <p:nvPr/>
        </p:nvSpPr>
        <p:spPr>
          <a:xfrm>
            <a:off x="4643438" y="5715016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er 31"/>
          <p:cNvSpPr/>
          <p:nvPr/>
        </p:nvSpPr>
        <p:spPr>
          <a:xfrm>
            <a:off x="714376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er 32"/>
          <p:cNvSpPr/>
          <p:nvPr/>
        </p:nvSpPr>
        <p:spPr>
          <a:xfrm>
            <a:off x="7143768" y="3071810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Adding Durability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On-line backup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availability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Non Volatile 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 logging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273905" y="5467665"/>
            <a:ext cx="251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73180" y="542926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Durability</a:t>
            </a:r>
            <a:endParaRPr lang="en-US" sz="24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857224" y="6072206"/>
            <a:ext cx="7143800" cy="15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0"/>
            <a:ext cx="6572296" cy="14670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Advantages &amp; Disadvantages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4043362" cy="465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Lightweight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Robustness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performance</a:t>
            </a:r>
          </a:p>
          <a:p>
            <a:endParaRPr lang="en-US" dirty="0" smtClean="0"/>
          </a:p>
        </p:txBody>
      </p:sp>
      <p:sp>
        <p:nvSpPr>
          <p:cNvPr id="5" name="Segnaposto contenuto 5"/>
          <p:cNvSpPr txBox="1">
            <a:spLocks/>
          </p:cNvSpPr>
          <p:nvPr/>
        </p:nvSpPr>
        <p:spPr>
          <a:xfrm>
            <a:off x="4429124" y="1785926"/>
            <a:ext cx="4714876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Disadvantages: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Huge amount of RAM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Durability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startup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snapshot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Databases’ Performance Analysis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Databases are only slower or faster given a specific set of criteria in a given benchmark</a:t>
            </a:r>
          </a:p>
          <a:p>
            <a:pPr lvl="1"/>
            <a:r>
              <a:rPr lang="en-US" dirty="0" smtClean="0"/>
              <a:t>Execution platform</a:t>
            </a:r>
          </a:p>
          <a:p>
            <a:pPr lvl="1"/>
            <a:r>
              <a:rPr lang="en-US" dirty="0" smtClean="0"/>
              <a:t>Application 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it-IT" dirty="0" smtClean="0"/>
              <a:t>Test Suite:</a:t>
            </a:r>
          </a:p>
          <a:p>
            <a:pPr lvl="1"/>
            <a:r>
              <a:rPr lang="it-IT" dirty="0" smtClean="0"/>
              <a:t>Base test case</a:t>
            </a:r>
            <a:endParaRPr lang="en-US" dirty="0" smtClean="0"/>
          </a:p>
          <a:p>
            <a:pPr lvl="1"/>
            <a:r>
              <a:rPr lang="en-US" dirty="0" smtClean="0"/>
              <a:t>Load test case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Benchmark Requirements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benchmark is a point of reference used to measure the performance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Detailed report for each test</a:t>
            </a:r>
          </a:p>
          <a:p>
            <a:pPr lvl="1"/>
            <a:r>
              <a:rPr lang="en-US" dirty="0" smtClean="0"/>
              <a:t>Visual report</a:t>
            </a:r>
          </a:p>
          <a:p>
            <a:pPr lvl="1"/>
            <a:r>
              <a:rPr lang="en-US" dirty="0" smtClean="0"/>
              <a:t>For both relational and object database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1336</TotalTime>
  <Words>601</Words>
  <Application>Microsoft Office PowerPoint</Application>
  <PresentationFormat>Presentazione su schermo (4:3)</PresentationFormat>
  <Paragraphs>211</Paragraphs>
  <Slides>22</Slides>
  <Notes>4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Modulo</vt:lpstr>
      <vt:lpstr>In-Memory Database</vt:lpstr>
      <vt:lpstr>Context</vt:lpstr>
      <vt:lpstr>IMDB: Application Scenarios</vt:lpstr>
      <vt:lpstr>Summary</vt:lpstr>
      <vt:lpstr>Comparison Against  Traditional DBMS</vt:lpstr>
      <vt:lpstr>Adding Durability</vt:lpstr>
      <vt:lpstr>Advantages &amp; Disadvantages</vt:lpstr>
      <vt:lpstr>Databases’ Performance Analysis</vt:lpstr>
      <vt:lpstr>Benchmark Requirements</vt:lpstr>
      <vt:lpstr>Functional View</vt:lpstr>
      <vt:lpstr>Elements’ Description</vt:lpstr>
      <vt:lpstr>Real Time Prepaid System Load Test Case</vt:lpstr>
      <vt:lpstr>Throughput Of Account Management Task</vt:lpstr>
      <vt:lpstr>Throughput Of Service Management Task</vt:lpstr>
      <vt:lpstr>Memory Usage</vt:lpstr>
      <vt:lpstr>File Size</vt:lpstr>
      <vt:lpstr>Max Write</vt:lpstr>
      <vt:lpstr>Conclusion</vt:lpstr>
      <vt:lpstr> </vt:lpstr>
      <vt:lpstr>Real Time Prepaid System Configuration</vt:lpstr>
      <vt:lpstr>Concurrent View</vt:lpstr>
      <vt:lpstr>Test Suite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148</cp:revision>
  <dcterms:created xsi:type="dcterms:W3CDTF">2008-12-11T09:36:43Z</dcterms:created>
  <dcterms:modified xsi:type="dcterms:W3CDTF">2008-12-17T12:08:31Z</dcterms:modified>
</cp:coreProperties>
</file>