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687" r:id="rId2"/>
    <p:sldId id="688" r:id="rId3"/>
    <p:sldId id="689" r:id="rId4"/>
    <p:sldId id="690" r:id="rId5"/>
    <p:sldId id="691" r:id="rId6"/>
  </p:sldIdLst>
  <p:sldSz cx="9144000" cy="5715000" type="screen16x10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9">
          <p15:clr>
            <a:srgbClr val="A4A3A4"/>
          </p15:clr>
        </p15:guide>
        <p15:guide id="2" pos="1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834"/>
    <a:srgbClr val="FFCA15"/>
    <a:srgbClr val="FB7E6A"/>
    <a:srgbClr val="19B9B9"/>
    <a:srgbClr val="09A2BF"/>
    <a:srgbClr val="56AEE4"/>
    <a:srgbClr val="F44136"/>
    <a:srgbClr val="00ABF5"/>
    <a:srgbClr val="2BD9F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1" autoAdjust="0"/>
    <p:restoredTop sz="85788" autoAdjust="0"/>
  </p:normalViewPr>
  <p:slideViewPr>
    <p:cSldViewPr snapToGrid="0" snapToObjects="1">
      <p:cViewPr varScale="1">
        <p:scale>
          <a:sx n="102" d="100"/>
          <a:sy n="102" d="100"/>
        </p:scale>
        <p:origin x="848" y="72"/>
      </p:cViewPr>
      <p:guideLst>
        <p:guide orient="horz" pos="439"/>
        <p:guide pos="1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2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776D-8DBB-6B4C-921E-4492EBE8FBDF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A5E25-993E-9445-81FD-CFEBDDA1F9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deboss"/>
          <p:cNvPicPr>
            <a:picLocks noChangeAspect="1" noChangeArrowheads="1"/>
          </p:cNvPicPr>
          <p:nvPr userDrawn="1"/>
        </p:nvPicPr>
        <p:blipFill>
          <a:blip r:embed="rId2" cstate="email">
            <a:lum bright="-24000" contrast="42000"/>
          </a:blip>
          <a:srcRect/>
          <a:stretch>
            <a:fillRect/>
          </a:stretch>
        </p:blipFill>
        <p:spPr bwMode="auto">
          <a:xfrm>
            <a:off x="1" y="1116484"/>
            <a:ext cx="25400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267856"/>
            <a:ext cx="7772400" cy="959305"/>
          </a:xfrm>
        </p:spPr>
        <p:txBody>
          <a:bodyPr/>
          <a:lstStyle>
            <a:lvl1pPr>
              <a:defRPr>
                <a:solidFill>
                  <a:srgbClr val="7F7F7F"/>
                </a:solidFill>
                <a:latin typeface="+mn-lt"/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28570"/>
            <a:ext cx="6400800" cy="10704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、副標題及物件(No Bulle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7F7F7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  <a:effectLst/>
        </p:spPr>
        <p:txBody>
          <a:bodyPr lIns="447040"/>
          <a:lstStyle>
            <a:lvl1pPr marL="0" indent="0">
              <a:buFontTx/>
              <a:buNone/>
              <a:defRPr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>
                <a:solidFill>
                  <a:srgbClr val="7F7F7F"/>
                </a:solidFill>
              </a:defRPr>
            </a:lvl2pPr>
            <a:lvl3pPr marL="914400" indent="0">
              <a:buFontTx/>
              <a:buNone/>
              <a:defRPr>
                <a:solidFill>
                  <a:srgbClr val="7F7F7F"/>
                </a:solidFill>
              </a:defRPr>
            </a:lvl3pPr>
            <a:lvl4pPr marL="1371600" indent="0">
              <a:buFontTx/>
              <a:buNone/>
              <a:defRPr>
                <a:solidFill>
                  <a:srgbClr val="7F7F7F"/>
                </a:solidFill>
              </a:defRPr>
            </a:lvl4pPr>
            <a:lvl5pPr marL="1828800" indent="0">
              <a:buFontTx/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17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、副標題及物件(Dark Gray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/>
          <a:lstStyle>
            <a:lvl1pPr>
              <a:buClr>
                <a:srgbClr val="FF7A00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F7A0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F7A0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F7A0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F7A0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17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、副標題及物件(Dark Gray, No Bullet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 lIns="447040"/>
          <a:lstStyle>
            <a:lvl1pPr marL="0" indent="0">
              <a:buClr>
                <a:srgbClr val="FF7A00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Clr>
                <a:srgbClr val="FF7A00"/>
              </a:buClr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Clr>
                <a:srgbClr val="FF7A00"/>
              </a:buClr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Clr>
                <a:srgbClr val="FF7A00"/>
              </a:buClr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Clr>
                <a:srgbClr val="FF7A00"/>
              </a:buCl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17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13750" y="1766962"/>
            <a:ext cx="5397947" cy="676201"/>
          </a:xfrm>
        </p:spPr>
        <p:txBody>
          <a:bodyPr anchor="t"/>
          <a:lstStyle>
            <a:lvl1pPr algn="l">
              <a:defRPr sz="4000" b="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 rot="5400000">
            <a:off x="1409700" y="358019"/>
            <a:ext cx="674688" cy="3494088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029138"/>
            <a:ext cx="4038600" cy="3225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029138"/>
            <a:ext cx="4038600" cy="3225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029138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1562273"/>
            <a:ext cx="4040188" cy="3542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029138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6" y="1562273"/>
            <a:ext cx="4041775" cy="3542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(Dark Gray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8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與副標題(Dark Gray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8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5004941" y="2124598"/>
            <a:ext cx="2098773" cy="4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375" tIns="51187" rIns="102375" bIns="51187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  <a:cs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新細明體" panose="02020500000000000000" charset="-120"/>
              </a:defRPr>
            </a:lvl9pPr>
          </a:lstStyle>
          <a:p>
            <a:pPr eaLnBrk="1" hangingPunct="1"/>
            <a:r>
              <a:rPr kumimoji="0" lang="en-US" altLang="zh-TW" sz="1000" dirty="0">
                <a:solidFill>
                  <a:srgbClr val="00B0FF"/>
                </a:solidFill>
                <a:latin typeface="Arial" panose="020B0604020202020204" pitchFamily="34" charset="0"/>
                <a:ea typeface="SimSun" panose="02010600030101010101" charset="-122"/>
                <a:cs typeface="Arial" panose="020B0604020202020204" pitchFamily="34" charset="0"/>
              </a:rPr>
              <a:t>Mobile Communication  Products Development Center</a:t>
            </a:r>
          </a:p>
        </p:txBody>
      </p:sp>
      <p:pic>
        <p:nvPicPr>
          <p:cNvPr id="8" name="圖片 2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10020" y="2022083"/>
            <a:ext cx="1552841" cy="46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 rot="5400000">
            <a:off x="4918087" y="700816"/>
            <a:ext cx="45911" cy="4209250"/>
          </a:xfrm>
          <a:prstGeom prst="rect">
            <a:avLst/>
          </a:prstGeom>
          <a:solidFill>
            <a:srgbClr val="F57C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lIns="97332" tIns="48667" rIns="97332" bIns="4866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5004943" y="1913492"/>
            <a:ext cx="2067667" cy="283112"/>
          </a:xfrm>
          <a:prstGeom prst="rect">
            <a:avLst/>
          </a:prstGeom>
          <a:noFill/>
        </p:spPr>
        <p:txBody>
          <a:bodyPr wrap="square" lIns="97332" tIns="48667" rIns="97332" bIns="48667" rtlCol="0">
            <a:spAutoFit/>
          </a:bodyPr>
          <a:lstStyle/>
          <a:p>
            <a:pPr algn="dist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行動通訊產品研發中心</a:t>
            </a:r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 dirty="0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1" lang="en-US" altLang="zh-TW"/>
              <a:t>MCPDC</a:t>
            </a:r>
            <a:endParaRPr kumimoji="1" lang="zh-TW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sp>
        <p:nvSpPr>
          <p:cNvPr id="25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6229078" y="3492748"/>
            <a:ext cx="1421621" cy="325908"/>
          </a:xfrm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/>
              <a:t>點按可編輯日期</a:t>
            </a:r>
          </a:p>
        </p:txBody>
      </p:sp>
      <p:sp>
        <p:nvSpPr>
          <p:cNvPr id="26" name="標題 1"/>
          <p:cNvSpPr>
            <a:spLocks noGrp="1"/>
          </p:cNvSpPr>
          <p:nvPr>
            <p:ph type="ctrTitle"/>
          </p:nvPr>
        </p:nvSpPr>
        <p:spPr>
          <a:xfrm>
            <a:off x="2979677" y="3005843"/>
            <a:ext cx="4065992" cy="325908"/>
          </a:xfrm>
        </p:spPr>
        <p:txBody>
          <a:bodyPr>
            <a:normAutofit/>
          </a:bodyPr>
          <a:lstStyle>
            <a:lvl1pPr algn="l">
              <a:defRPr sz="2100" baseline="0">
                <a:solidFill>
                  <a:srgbClr val="F57C00"/>
                </a:solidFill>
                <a:latin typeface="Arial" panose="020B0604020202020204" pitchFamily="34" charset="0"/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2979675" y="3326161"/>
            <a:ext cx="1736491" cy="529172"/>
          </a:xfrm>
          <a:prstGeom prst="rect">
            <a:avLst/>
          </a:prstGeom>
          <a:noFill/>
        </p:spPr>
        <p:txBody>
          <a:bodyPr wrap="square" lIns="97332" tIns="48667" rIns="97332" bIns="48667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/>
                <a:cs typeface="Calibri" panose="020F0502020204030204"/>
              </a:rPr>
              <a:t>A Pioneer RD Center in PEGATRON</a:t>
            </a:r>
            <a:endParaRPr kumimoji="0"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(Dark Gray)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bg>
      <p:bgPr>
        <a:solidFill>
          <a:srgbClr val="3E3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2"/>
          <p:cNvPicPr>
            <a:picLocks noChangeAspect="1"/>
          </p:cNvPicPr>
          <p:nvPr userDrawn="1"/>
        </p:nvPicPr>
        <p:blipFill>
          <a:blip r:embed="rId2" cstate="screen">
            <a:lum bright="18000"/>
          </a:blip>
          <a:srcRect/>
          <a:stretch>
            <a:fillRect/>
          </a:stretch>
        </p:blipFill>
        <p:spPr bwMode="auto">
          <a:xfrm>
            <a:off x="3110020" y="2022083"/>
            <a:ext cx="1552841" cy="462553"/>
          </a:xfrm>
          <a:prstGeom prst="rect">
            <a:avLst/>
          </a:prstGeom>
          <a:noFill/>
          <a:ln>
            <a:noFill/>
          </a:ln>
          <a:effectLst>
            <a:outerShdw blurRad="101600" dist="63500" dir="2700000" algn="tl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 rot="5400000">
            <a:off x="4918087" y="700816"/>
            <a:ext cx="45911" cy="4209250"/>
          </a:xfrm>
          <a:prstGeom prst="rect">
            <a:avLst/>
          </a:prstGeom>
          <a:solidFill>
            <a:srgbClr val="F57C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lIns="97332" tIns="48667" rIns="97332" bIns="4866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 dirty="0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1" lang="en-US" altLang="zh-TW"/>
              <a:t>MCPDC</a:t>
            </a:r>
            <a:endParaRPr kumimoji="1" lang="zh-TW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sp>
        <p:nvSpPr>
          <p:cNvPr id="25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6229078" y="3492748"/>
            <a:ext cx="1421621" cy="325908"/>
          </a:xfrm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effectLst>
                  <a:outerShdw blurRad="101600" dist="635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/>
              <a:t>點按可編輯日期</a:t>
            </a:r>
          </a:p>
        </p:txBody>
      </p:sp>
      <p:sp>
        <p:nvSpPr>
          <p:cNvPr id="26" name="標題 1"/>
          <p:cNvSpPr>
            <a:spLocks noGrp="1"/>
          </p:cNvSpPr>
          <p:nvPr>
            <p:ph type="ctrTitle"/>
          </p:nvPr>
        </p:nvSpPr>
        <p:spPr>
          <a:xfrm>
            <a:off x="2979677" y="3005843"/>
            <a:ext cx="4065992" cy="325908"/>
          </a:xfrm>
        </p:spPr>
        <p:txBody>
          <a:bodyPr>
            <a:normAutofit/>
          </a:bodyPr>
          <a:lstStyle>
            <a:lvl1pPr algn="l">
              <a:defRPr sz="2100" baseline="0">
                <a:solidFill>
                  <a:srgbClr val="F57C00"/>
                </a:solidFill>
                <a:effectLst>
                  <a:outerShdw blurRad="101600" dist="63500" dir="2700000" algn="tl" rotWithShape="0">
                    <a:prstClr val="black">
                      <a:alpha val="43000"/>
                    </a:prstClr>
                  </a:outerShdw>
                </a:effectLst>
                <a:latin typeface="Arial" panose="020B0604020202020204" pitchFamily="34" charset="0"/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(Dark Gray)">
    <p:bg>
      <p:bgPr>
        <a:solidFill>
          <a:srgbClr val="3E3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deboss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79" b="96311" l="0" r="98502">
                        <a14:foregroundMark x1="85019" y1="52049" x2="85019" y2="52049"/>
                        <a14:foregroundMark x1="27903" y1="53279" x2="27903" y2="53279"/>
                        <a14:foregroundMark x1="17416" y1="43033" x2="17416" y2="43033"/>
                        <a14:foregroundMark x1="1124" y1="29508" x2="1124" y2="29508"/>
                      </a14:backgroundRemoval>
                    </a14:imgEffect>
                    <a14:imgEffect>
                      <a14:brightnessContrast bright="-62000" contrast="2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" y="1116484"/>
            <a:ext cx="25400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267856"/>
            <a:ext cx="7772400" cy="959305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28570"/>
            <a:ext cx="6400800" cy="10704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7F7F7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(No Bulle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7F7F7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 lIns="447040"/>
          <a:lstStyle>
            <a:lvl1pPr marL="0" indent="0">
              <a:buFontTx/>
              <a:buNone/>
              <a:defRPr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>
                <a:solidFill>
                  <a:srgbClr val="7F7F7F"/>
                </a:solidFill>
              </a:defRPr>
            </a:lvl2pPr>
            <a:lvl3pPr marL="914400" indent="0">
              <a:buFontTx/>
              <a:buNone/>
              <a:defRPr>
                <a:solidFill>
                  <a:srgbClr val="7F7F7F"/>
                </a:solidFill>
              </a:defRPr>
            </a:lvl3pPr>
            <a:lvl4pPr marL="1371600" indent="0">
              <a:buFontTx/>
              <a:buNone/>
              <a:defRPr>
                <a:solidFill>
                  <a:srgbClr val="7F7F7F"/>
                </a:solidFill>
              </a:defRPr>
            </a:lvl4pPr>
            <a:lvl5pPr marL="1828800" indent="0">
              <a:buFontTx/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(Dark Gray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/>
          <a:lstStyle>
            <a:lvl1pPr>
              <a:buClr>
                <a:srgbClr val="FF8400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F840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F840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F840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F840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(Dark Gray, No Bullet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  <a:effectLst>
            <a:outerShdw blurRad="101600" dist="635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 lIns="447040"/>
          <a:lstStyle>
            <a:lvl1pPr marL="0" indent="0">
              <a:buClr>
                <a:srgbClr val="FF8400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Clr>
                <a:srgbClr val="FF8400"/>
              </a:buClr>
              <a:buFontTx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Clr>
                <a:srgbClr val="FF8400"/>
              </a:buClr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371600" indent="0">
              <a:buClr>
                <a:srgbClr val="FF8400"/>
              </a:buClr>
              <a:buFontTx/>
              <a:buNone/>
              <a:defRPr>
                <a:solidFill>
                  <a:srgbClr val="D9D9D9"/>
                </a:solidFill>
              </a:defRPr>
            </a:lvl4pPr>
            <a:lvl5pPr marL="1828800" indent="0">
              <a:buClr>
                <a:srgbClr val="FF8400"/>
              </a:buClr>
              <a:buFontTx/>
              <a:buNone/>
              <a:defRPr>
                <a:solidFill>
                  <a:srgbClr val="D9D9D9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、副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812" y="138151"/>
            <a:ext cx="8006387" cy="693397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7F7F7F"/>
                </a:solidFill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40482"/>
            <a:ext cx="8229600" cy="406465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kumimoji="1" lang="zh-TW" altLang="en-US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322924"/>
            <a:ext cx="503238" cy="32385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prstClr val="white"/>
              </a:solidFill>
              <a:latin typeface="+mn-lt"/>
              <a:ea typeface="黑体"/>
              <a:cs typeface="+mn-cs"/>
            </a:endParaRPr>
          </a:p>
        </p:txBody>
      </p:sp>
      <p:sp>
        <p:nvSpPr>
          <p:cNvPr id="17" name="文字版面配置區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4812" y="723686"/>
            <a:ext cx="8006387" cy="3334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黑体"/>
              </a:defRPr>
            </a:lvl1pPr>
          </a:lstStyle>
          <a:p>
            <a:fld id="{62C7BDE2-4401-E347-B894-96E96B98C55C}" type="datetimeFigureOut">
              <a:rPr kumimoji="1" lang="zh-TW" altLang="en-US" smtClean="0"/>
              <a:t>2022/10/21</a:t>
            </a:fld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黑体"/>
              </a:defRPr>
            </a:lvl1pPr>
          </a:lstStyle>
          <a:p>
            <a:r>
              <a:rPr kumimoji="1" lang="en-US" altLang="zh-TW" dirty="0"/>
              <a:t>MCPDC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黑体"/>
              </a:defRPr>
            </a:lvl1pPr>
          </a:lstStyle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sp>
        <p:nvSpPr>
          <p:cNvPr id="8" name="圓角化同側角落矩形 7"/>
          <p:cNvSpPr/>
          <p:nvPr userDrawn="1"/>
        </p:nvSpPr>
        <p:spPr>
          <a:xfrm>
            <a:off x="7884368" y="0"/>
            <a:ext cx="792088" cy="2032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878" tIns="91419" rIns="88878" bIns="165061" rtlCol="0" anchor="t">
            <a:noAutofit/>
          </a:bodyPr>
          <a:lstStyle/>
          <a:p>
            <a:pPr algn="ctr"/>
            <a:r>
              <a:rPr kumimoji="1" lang="en-US" altLang="zh-TW" sz="800" dirty="0">
                <a:latin typeface="Candara" panose="020E0502030303020204"/>
                <a:cs typeface="Candara" panose="020E0502030303020204"/>
              </a:rPr>
              <a:t>Confidential</a:t>
            </a:r>
            <a:endParaRPr kumimoji="1" lang="zh-TW" altLang="en-US" sz="800" dirty="0">
              <a:latin typeface="Candara" panose="020E0502030303020204"/>
              <a:cs typeface="Candara" panose="020E0502030303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7F7F7F"/>
          </a:solidFill>
          <a:latin typeface="+mn-lt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6600"/>
        </a:buClr>
        <a:buSzPct val="50000"/>
        <a:buFont typeface="Wingdings" panose="05000000000000000000" pitchFamily="2" charset="2"/>
        <a:buChar char=""/>
        <a:defRPr sz="3200" kern="1200">
          <a:solidFill>
            <a:srgbClr val="7F7F7F"/>
          </a:solidFill>
          <a:latin typeface="+mn-lt"/>
          <a:ea typeface="微軟正黑體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6600"/>
        </a:buClr>
        <a:buSzPct val="50000"/>
        <a:buFont typeface="Arial" panose="020B0604020202020204"/>
        <a:buChar char="–"/>
        <a:defRPr sz="2800" kern="1200">
          <a:solidFill>
            <a:srgbClr val="7F7F7F"/>
          </a:solidFill>
          <a:latin typeface="+mn-lt"/>
          <a:ea typeface="微軟正黑體" panose="020B0604030504040204" pitchFamily="34" charset="-12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F6600"/>
        </a:buClr>
        <a:buFont typeface="Arial" panose="020B0604020202020204"/>
        <a:buChar char="•"/>
        <a:defRPr sz="2400" kern="1200">
          <a:solidFill>
            <a:srgbClr val="7F7F7F"/>
          </a:solidFill>
          <a:latin typeface="+mn-lt"/>
          <a:ea typeface="微軟正黑體" panose="020B0604030504040204" pitchFamily="34" charset="-12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F6600"/>
        </a:buClr>
        <a:buSzPct val="50000"/>
        <a:buFont typeface="Arial" panose="020B0604020202020204"/>
        <a:buChar char="–"/>
        <a:defRPr sz="2000" kern="1200">
          <a:solidFill>
            <a:srgbClr val="7F7F7F"/>
          </a:solidFill>
          <a:latin typeface="+mn-lt"/>
          <a:ea typeface="微軟正黑體" panose="020B0604030504040204" pitchFamily="34" charset="-12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F6600"/>
        </a:buClr>
        <a:buFont typeface="Arial" panose="020B0604020202020204"/>
        <a:buChar char="»"/>
        <a:defRPr sz="2000" kern="1200">
          <a:solidFill>
            <a:srgbClr val="7F7F7F"/>
          </a:solidFill>
          <a:latin typeface="+mn-lt"/>
          <a:ea typeface="微軟正黑體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Postman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b="1" i="0" dirty="0">
                <a:solidFill>
                  <a:srgbClr val="4D4D4D"/>
                </a:solidFill>
                <a:effectLst/>
                <a:latin typeface="helvetica neue"/>
              </a:rPr>
              <a:t>Postman</a:t>
            </a:r>
            <a:r>
              <a:rPr lang="zh-TW" altLang="en-US" sz="1800" b="1" i="0" dirty="0">
                <a:solidFill>
                  <a:srgbClr val="4D4D4D"/>
                </a:solidFill>
                <a:effectLst/>
                <a:latin typeface="helvetica neue"/>
              </a:rPr>
              <a:t>是一個可擴充套件的</a:t>
            </a:r>
            <a:r>
              <a:rPr lang="en-US" altLang="zh-TW" sz="1800" b="1" i="0" dirty="0">
                <a:solidFill>
                  <a:srgbClr val="4D4D4D"/>
                </a:solidFill>
                <a:effectLst/>
                <a:latin typeface="helvetica neue"/>
              </a:rPr>
              <a:t>API</a:t>
            </a:r>
            <a:r>
              <a:rPr lang="zh-TW" altLang="en-US" sz="1800" b="1" i="0" dirty="0">
                <a:solidFill>
                  <a:srgbClr val="4D4D4D"/>
                </a:solidFill>
                <a:effectLst/>
                <a:latin typeface="helvetica neue"/>
              </a:rPr>
              <a:t>開發和測試協同平臺工具，可以快速整合到</a:t>
            </a:r>
            <a:r>
              <a:rPr lang="en-US" altLang="zh-TW" sz="1800" b="1" i="0" dirty="0">
                <a:solidFill>
                  <a:srgbClr val="4D4D4D"/>
                </a:solidFill>
                <a:effectLst/>
                <a:latin typeface="helvetica neue"/>
              </a:rPr>
              <a:t>CI/CD</a:t>
            </a:r>
            <a:r>
              <a:rPr lang="zh-TW" altLang="en-US" sz="1800" b="1" i="0" dirty="0">
                <a:solidFill>
                  <a:srgbClr val="4D4D4D"/>
                </a:solidFill>
                <a:effectLst/>
                <a:latin typeface="helvetica neue"/>
              </a:rPr>
              <a:t>管道中。旨在簡化測試和開發中的</a:t>
            </a:r>
            <a:r>
              <a:rPr lang="en-US" altLang="zh-TW" sz="1800" b="1" i="0" dirty="0">
                <a:solidFill>
                  <a:srgbClr val="4D4D4D"/>
                </a:solidFill>
                <a:effectLst/>
                <a:latin typeface="helvetica neue"/>
              </a:rPr>
              <a:t>API</a:t>
            </a:r>
            <a:r>
              <a:rPr lang="zh-TW" altLang="en-US" sz="1800" b="1" i="0" dirty="0">
                <a:solidFill>
                  <a:srgbClr val="4D4D4D"/>
                </a:solidFill>
                <a:effectLst/>
                <a:latin typeface="helvetica neue"/>
              </a:rPr>
              <a:t>工作流。</a:t>
            </a:r>
            <a:endParaRPr lang="en-US" altLang="zh-TW" sz="1800" b="1" i="0" dirty="0">
              <a:solidFill>
                <a:srgbClr val="4D4D4D"/>
              </a:solidFill>
              <a:effectLst/>
              <a:latin typeface="helvetica neue"/>
            </a:endParaRPr>
          </a:p>
          <a:p>
            <a:pPr lvl="1"/>
            <a:r>
              <a:rPr lang="zh-TW" altLang="en-US" sz="1400" b="1" i="0" dirty="0">
                <a:solidFill>
                  <a:srgbClr val="4D4D4D"/>
                </a:solidFill>
                <a:effectLst/>
                <a:latin typeface="helvetica neue"/>
              </a:rPr>
              <a:t>簡單易用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 </a:t>
            </a:r>
            <a:r>
              <a:rPr lang="en-US" altLang="zh-TW" sz="1400" b="0" i="0" dirty="0">
                <a:solidFill>
                  <a:srgbClr val="4D4D4D"/>
                </a:solidFill>
                <a:effectLst/>
                <a:latin typeface="helvetica neue"/>
              </a:rPr>
              <a:t>- 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要使用</a:t>
            </a:r>
            <a:r>
              <a:rPr lang="en-US" altLang="zh-TW" sz="1400" b="0" i="0" dirty="0">
                <a:solidFill>
                  <a:srgbClr val="4D4D4D"/>
                </a:solidFill>
                <a:effectLst/>
                <a:latin typeface="helvetica neue"/>
              </a:rPr>
              <a:t>Postman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，你只需登入自己的賬戶，只要在電腦上安裝了</a:t>
            </a:r>
            <a:r>
              <a:rPr lang="en-US" altLang="zh-TW" sz="1400" b="0" i="0" dirty="0">
                <a:solidFill>
                  <a:srgbClr val="4D4D4D"/>
                </a:solidFill>
                <a:effectLst/>
                <a:latin typeface="helvetica neue"/>
              </a:rPr>
              <a:t>Postman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應用程式，就可以方便地隨時隨地訪問檔案。</a:t>
            </a:r>
            <a:br>
              <a:rPr lang="zh-TW" altLang="en-US" sz="1400" dirty="0"/>
            </a:br>
            <a:r>
              <a:rPr lang="zh-TW" altLang="en-US" sz="1400" b="1" i="0" dirty="0">
                <a:solidFill>
                  <a:srgbClr val="4D4D4D"/>
                </a:solidFill>
                <a:effectLst/>
                <a:latin typeface="helvetica neue"/>
              </a:rPr>
              <a:t>使用集合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 </a:t>
            </a:r>
            <a:r>
              <a:rPr lang="en-US" altLang="zh-TW" sz="1400" b="0" i="0" dirty="0">
                <a:solidFill>
                  <a:srgbClr val="4D4D4D"/>
                </a:solidFill>
                <a:effectLst/>
                <a:latin typeface="helvetica neue"/>
              </a:rPr>
              <a:t>- Postman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允許使用者為他們的</a:t>
            </a:r>
            <a:r>
              <a:rPr lang="en-US" altLang="zh-TW" sz="1400" b="0" i="0" dirty="0">
                <a:solidFill>
                  <a:srgbClr val="4D4D4D"/>
                </a:solidFill>
                <a:effectLst/>
                <a:latin typeface="helvetica neue"/>
              </a:rPr>
              <a:t>API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呼叫建立集合。每個集合可以建立子資料夾和多個請求。這有助於組織測試結構。</a:t>
            </a:r>
            <a:br>
              <a:rPr lang="zh-TW" altLang="en-US" sz="1400" dirty="0"/>
            </a:br>
            <a:r>
              <a:rPr lang="zh-TW" altLang="en-US" sz="1400" b="1" i="0" dirty="0">
                <a:solidFill>
                  <a:srgbClr val="4D4D4D"/>
                </a:solidFill>
                <a:effectLst/>
                <a:latin typeface="helvetica neue"/>
              </a:rPr>
              <a:t>多人協作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 </a:t>
            </a:r>
            <a:r>
              <a:rPr lang="en-US" altLang="zh-TW" sz="1400" b="0" i="0" dirty="0">
                <a:solidFill>
                  <a:srgbClr val="4D4D4D"/>
                </a:solidFill>
                <a:effectLst/>
                <a:latin typeface="helvetica neue"/>
              </a:rPr>
              <a:t>- 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可以匯入或匯出集合和環境，從而方便共享檔案。直接使用連結還可以用於共享集合。</a:t>
            </a:r>
            <a:br>
              <a:rPr lang="zh-TW" altLang="en-US" sz="1400" dirty="0"/>
            </a:br>
            <a:r>
              <a:rPr lang="zh-TW" altLang="en-US" sz="1400" b="1" i="0" dirty="0">
                <a:solidFill>
                  <a:srgbClr val="4D4D4D"/>
                </a:solidFill>
                <a:effectLst/>
                <a:latin typeface="helvetica neue"/>
              </a:rPr>
              <a:t>建立環境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 </a:t>
            </a:r>
            <a:r>
              <a:rPr lang="en-US" altLang="zh-TW" sz="1400" b="0" i="0" dirty="0">
                <a:solidFill>
                  <a:srgbClr val="4D4D4D"/>
                </a:solidFill>
                <a:effectLst/>
                <a:latin typeface="helvetica neue"/>
              </a:rPr>
              <a:t>- 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建立多個環境有助於減少測試重複，因為可以為不同的環境使用相同的集合。這是引數化發生的地方，將在後續介紹。</a:t>
            </a:r>
            <a:br>
              <a:rPr lang="zh-TW" altLang="en-US" sz="1400" dirty="0"/>
            </a:br>
            <a:r>
              <a:rPr lang="zh-TW" altLang="en-US" sz="1400" b="1" i="0" dirty="0">
                <a:solidFill>
                  <a:srgbClr val="4D4D4D"/>
                </a:solidFill>
                <a:effectLst/>
                <a:latin typeface="helvetica neue"/>
              </a:rPr>
              <a:t>建立測試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 </a:t>
            </a:r>
            <a:r>
              <a:rPr lang="en-US" altLang="zh-TW" sz="1400" b="0" i="0" dirty="0">
                <a:solidFill>
                  <a:srgbClr val="4D4D4D"/>
                </a:solidFill>
                <a:effectLst/>
                <a:latin typeface="helvetica neue"/>
              </a:rPr>
              <a:t>- 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測試檢查點</a:t>
            </a:r>
            <a:r>
              <a:rPr lang="en-US" altLang="zh-TW" sz="1400" b="0" i="0" dirty="0">
                <a:solidFill>
                  <a:srgbClr val="4D4D4D"/>
                </a:solidFill>
                <a:effectLst/>
                <a:latin typeface="helvetica neue"/>
              </a:rPr>
              <a:t>(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如驗證</a:t>
            </a:r>
            <a:r>
              <a:rPr lang="en-US" altLang="zh-TW" sz="1400" b="0" i="0" dirty="0">
                <a:solidFill>
                  <a:srgbClr val="4D4D4D"/>
                </a:solidFill>
                <a:effectLst/>
                <a:latin typeface="helvetica neue"/>
              </a:rPr>
              <a:t>HTTP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響應狀態是否成功</a:t>
            </a:r>
            <a:r>
              <a:rPr lang="en-US" altLang="zh-TW" sz="1400" b="0" i="0" dirty="0">
                <a:solidFill>
                  <a:srgbClr val="4D4D4D"/>
                </a:solidFill>
                <a:effectLst/>
                <a:latin typeface="helvetica neue"/>
              </a:rPr>
              <a:t>)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可以新增到每個</a:t>
            </a:r>
            <a:r>
              <a:rPr lang="en-US" altLang="zh-TW" sz="1400" b="0" i="0" dirty="0">
                <a:solidFill>
                  <a:srgbClr val="4D4D4D"/>
                </a:solidFill>
                <a:effectLst/>
                <a:latin typeface="helvetica neue"/>
              </a:rPr>
              <a:t>API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呼叫中，這有助於確保測試覆蓋率。</a:t>
            </a:r>
            <a:br>
              <a:rPr lang="zh-TW" altLang="en-US" sz="1400" dirty="0"/>
            </a:br>
            <a:r>
              <a:rPr lang="zh-TW" altLang="en-US" sz="1400" b="1" i="0" dirty="0">
                <a:solidFill>
                  <a:srgbClr val="4D4D4D"/>
                </a:solidFill>
                <a:effectLst/>
                <a:latin typeface="helvetica neue"/>
              </a:rPr>
              <a:t>自動化測試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 </a:t>
            </a:r>
            <a:r>
              <a:rPr lang="en-US" altLang="zh-TW" sz="1400" b="0" i="0" dirty="0">
                <a:solidFill>
                  <a:srgbClr val="4D4D4D"/>
                </a:solidFill>
                <a:effectLst/>
                <a:latin typeface="helvetica neue"/>
              </a:rPr>
              <a:t>- 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通過使用集合</a:t>
            </a:r>
            <a:r>
              <a:rPr lang="en-US" altLang="zh-TW" sz="1400" b="0" i="0" dirty="0">
                <a:solidFill>
                  <a:srgbClr val="4D4D4D"/>
                </a:solidFill>
                <a:effectLst/>
                <a:latin typeface="helvetica neue"/>
              </a:rPr>
              <a:t>Runner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或</a:t>
            </a:r>
            <a:r>
              <a:rPr lang="en-US" altLang="zh-TW" sz="1400" b="0" i="0" dirty="0">
                <a:solidFill>
                  <a:srgbClr val="4D4D4D"/>
                </a:solidFill>
                <a:effectLst/>
                <a:latin typeface="helvetica neue"/>
              </a:rPr>
              <a:t>Newman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，可以在多個迭代中執行測試，節省了重複測試的時間。</a:t>
            </a:r>
            <a:br>
              <a:rPr lang="zh-TW" altLang="en-US" sz="1400" dirty="0"/>
            </a:br>
            <a:r>
              <a:rPr lang="zh-TW" altLang="en-US" sz="1400" b="1" i="0" dirty="0">
                <a:solidFill>
                  <a:srgbClr val="4D4D4D"/>
                </a:solidFill>
                <a:effectLst/>
                <a:latin typeface="helvetica neue"/>
              </a:rPr>
              <a:t>除錯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 </a:t>
            </a:r>
            <a:r>
              <a:rPr lang="en-US" altLang="zh-TW" sz="1400" b="0" i="0" dirty="0">
                <a:solidFill>
                  <a:srgbClr val="4D4D4D"/>
                </a:solidFill>
                <a:effectLst/>
                <a:latin typeface="helvetica neue"/>
              </a:rPr>
              <a:t>- Postman</a:t>
            </a:r>
            <a:r>
              <a:rPr lang="zh-TW" altLang="en-US" sz="1400" b="0" i="0" dirty="0">
                <a:solidFill>
                  <a:srgbClr val="4D4D4D"/>
                </a:solidFill>
                <a:effectLst/>
                <a:latin typeface="helvetica neue"/>
              </a:rPr>
              <a:t>控制檯有助於檢查已檢索到的資料，從而易於除錯測試。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Collections</a:t>
            </a:r>
          </a:p>
          <a:p>
            <a:pPr lvl="1"/>
            <a:r>
              <a:rPr lang="en-US" altLang="zh-TW" sz="1400" dirty="0"/>
              <a:t>Collection </a:t>
            </a:r>
            <a:r>
              <a:rPr lang="zh-TW" altLang="en-US" sz="1400" dirty="0"/>
              <a:t>在 </a:t>
            </a:r>
            <a:r>
              <a:rPr lang="en-US" altLang="zh-TW" sz="1400" dirty="0"/>
              <a:t>Postman </a:t>
            </a:r>
            <a:r>
              <a:rPr lang="zh-TW" altLang="en-US" sz="1400" dirty="0"/>
              <a:t>裡就是「專案」或「資料夾」的概念，比方說我們有一個名為「</a:t>
            </a:r>
            <a:r>
              <a:rPr lang="en-US" altLang="zh-TW" sz="1400" dirty="0"/>
              <a:t>X API</a:t>
            </a:r>
            <a:r>
              <a:rPr lang="zh-TW" altLang="en-US" sz="1400" dirty="0"/>
              <a:t>」的專案，裡面分別有 </a:t>
            </a:r>
            <a:r>
              <a:rPr lang="en-US" altLang="zh-TW" sz="1400" dirty="0"/>
              <a:t>GET</a:t>
            </a:r>
            <a:r>
              <a:rPr lang="zh-TW" altLang="en-US" sz="1400" dirty="0"/>
              <a:t>、</a:t>
            </a:r>
            <a:r>
              <a:rPr lang="en-US" altLang="zh-TW" sz="1400" dirty="0"/>
              <a:t>POST</a:t>
            </a:r>
            <a:r>
              <a:rPr lang="zh-TW" altLang="en-US" sz="1400" dirty="0"/>
              <a:t>、</a:t>
            </a:r>
            <a:r>
              <a:rPr lang="en-US" altLang="zh-TW" sz="1400" dirty="0"/>
              <a:t>PATCH</a:t>
            </a:r>
            <a:r>
              <a:rPr lang="zh-TW" altLang="en-US" sz="1400" dirty="0"/>
              <a:t>、</a:t>
            </a:r>
            <a:r>
              <a:rPr lang="en-US" altLang="zh-TW" sz="1400" dirty="0"/>
              <a:t>DELETE </a:t>
            </a:r>
            <a:r>
              <a:rPr lang="zh-TW" altLang="en-US" sz="1400" dirty="0"/>
              <a:t>四個 </a:t>
            </a:r>
            <a:r>
              <a:rPr lang="en-US" altLang="zh-TW" sz="1400" dirty="0"/>
              <a:t>Request </a:t>
            </a:r>
            <a:r>
              <a:rPr lang="zh-TW" altLang="en-US" sz="1400" dirty="0"/>
              <a:t>動作。我們就可以把這四個 </a:t>
            </a:r>
            <a:r>
              <a:rPr lang="en-US" altLang="zh-TW" sz="1400" dirty="0"/>
              <a:t>Request </a:t>
            </a:r>
            <a:r>
              <a:rPr lang="zh-TW" altLang="en-US" sz="1400" dirty="0"/>
              <a:t>動作整理在一個 </a:t>
            </a:r>
            <a:r>
              <a:rPr lang="en-US" altLang="zh-TW" sz="1400" dirty="0"/>
              <a:t>Collection </a:t>
            </a:r>
            <a:r>
              <a:rPr lang="zh-TW" altLang="en-US" sz="1400" dirty="0"/>
              <a:t>裡，方便我們管理。</a:t>
            </a:r>
            <a:endParaRPr lang="en-US" altLang="zh-TW" sz="1400" dirty="0"/>
          </a:p>
          <a:p>
            <a:r>
              <a:rPr lang="en-US" altLang="zh-TW" sz="1800" dirty="0"/>
              <a:t>APIs</a:t>
            </a:r>
          </a:p>
          <a:p>
            <a:pPr lvl="1"/>
            <a:r>
              <a:rPr lang="en-US" altLang="zh-TW" sz="1400" dirty="0"/>
              <a:t>Postman </a:t>
            </a:r>
            <a:r>
              <a:rPr lang="zh-TW" altLang="en-US" sz="1400" dirty="0"/>
              <a:t>不僅僅是個 </a:t>
            </a:r>
            <a:r>
              <a:rPr lang="en-US" altLang="zh-TW" sz="1400" dirty="0"/>
              <a:t>HTTP Client</a:t>
            </a:r>
            <a:r>
              <a:rPr lang="zh-TW" altLang="en-US" sz="1400" dirty="0"/>
              <a:t>。可以針對每一個 </a:t>
            </a:r>
            <a:r>
              <a:rPr lang="en-US" altLang="zh-TW" sz="1400" dirty="0"/>
              <a:t>Request </a:t>
            </a:r>
            <a:r>
              <a:rPr lang="zh-TW" altLang="en-US" sz="1400" dirty="0"/>
              <a:t>回傳的結果寫測試，每次發動 </a:t>
            </a:r>
            <a:r>
              <a:rPr lang="en-US" altLang="zh-TW" sz="1400" dirty="0"/>
              <a:t>Request </a:t>
            </a:r>
            <a:r>
              <a:rPr lang="zh-TW" altLang="en-US" sz="1400" dirty="0"/>
              <a:t>後，</a:t>
            </a:r>
            <a:r>
              <a:rPr lang="en-US" altLang="zh-TW" sz="1400" dirty="0"/>
              <a:t>Postman </a:t>
            </a:r>
            <a:r>
              <a:rPr lang="zh-TW" altLang="en-US" sz="1400" dirty="0"/>
              <a:t>可以依照您的測試程式碼來驗證結果</a:t>
            </a:r>
            <a:endParaRPr lang="en-US" altLang="zh-TW" sz="1400" dirty="0"/>
          </a:p>
          <a:p>
            <a:r>
              <a:rPr lang="en-US" altLang="zh-TW" sz="1800" dirty="0"/>
              <a:t>Environments</a:t>
            </a:r>
          </a:p>
          <a:p>
            <a:r>
              <a:rPr lang="en-US" altLang="zh-TW" sz="1800" dirty="0"/>
              <a:t>Mock Servers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924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投影片</a:t>
            </a:r>
            <a:r>
              <a:rPr lang="en-US" altLang="zh-TW" sz="1800" dirty="0"/>
              <a:t>7</a:t>
            </a:r>
          </a:p>
          <a:p>
            <a:endParaRPr lang="en-US" altLang="zh-TW" sz="1800" dirty="0"/>
          </a:p>
          <a:p>
            <a:r>
              <a:rPr lang="en-US" altLang="zh-TW" sz="1800" dirty="0"/>
              <a:t>Priority</a:t>
            </a:r>
          </a:p>
          <a:p>
            <a:pPr lvl="1"/>
            <a:r>
              <a:rPr lang="en-US" altLang="zh-TW" sz="1400" dirty="0"/>
              <a:t>Local</a:t>
            </a:r>
          </a:p>
          <a:p>
            <a:pPr lvl="1"/>
            <a:r>
              <a:rPr lang="en-US" altLang="zh-TW" sz="1400" dirty="0"/>
              <a:t>Data</a:t>
            </a:r>
          </a:p>
          <a:p>
            <a:pPr lvl="1"/>
            <a:r>
              <a:rPr lang="en-US" altLang="zh-TW" sz="1400" dirty="0"/>
              <a:t>Environments</a:t>
            </a:r>
          </a:p>
          <a:p>
            <a:pPr lvl="1"/>
            <a:r>
              <a:rPr lang="en-US" altLang="zh-TW" sz="1400" dirty="0"/>
              <a:t>Collection</a:t>
            </a:r>
          </a:p>
          <a:p>
            <a:pPr lvl="1"/>
            <a:r>
              <a:rPr lang="en-US" altLang="zh-TW" sz="1400" dirty="0"/>
              <a:t>Global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124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Pre-request scripts </a:t>
            </a:r>
            <a:r>
              <a:rPr lang="zh-TW" altLang="en-US" sz="1800" dirty="0"/>
              <a:t>是執行</a:t>
            </a:r>
            <a:r>
              <a:rPr lang="en-US" altLang="zh-TW" sz="1800" dirty="0"/>
              <a:t>request</a:t>
            </a:r>
            <a:r>
              <a:rPr lang="zh-TW" altLang="en-US" sz="1800" dirty="0"/>
              <a:t>之前會執行的程式，可能是要先設定</a:t>
            </a:r>
            <a:r>
              <a:rPr lang="en-US" altLang="zh-TW" sz="1800" dirty="0"/>
              <a:t>(</a:t>
            </a:r>
            <a:r>
              <a:rPr lang="zh-TW" altLang="en-US" sz="1800" dirty="0"/>
              <a:t>更改</a:t>
            </a:r>
            <a:r>
              <a:rPr lang="en-US" altLang="zh-TW" sz="1800" dirty="0"/>
              <a:t>)</a:t>
            </a:r>
            <a:r>
              <a:rPr lang="zh-TW" altLang="en-US" sz="1800" dirty="0"/>
              <a:t>的值還是說登入</a:t>
            </a:r>
            <a:r>
              <a:rPr lang="en-US" altLang="zh-TW" sz="1800" dirty="0"/>
              <a:t>…</a:t>
            </a:r>
            <a:r>
              <a:rPr lang="zh-TW" altLang="en-US" sz="1800" dirty="0"/>
              <a:t>等動作。</a:t>
            </a:r>
            <a:endParaRPr lang="en-US" altLang="zh-TW" sz="1800" dirty="0"/>
          </a:p>
          <a:p>
            <a:r>
              <a:rPr lang="en-US" altLang="zh-TW" sz="1800" dirty="0"/>
              <a:t>TEST </a:t>
            </a:r>
            <a:r>
              <a:rPr lang="zh-TW" altLang="en-US" sz="1800" dirty="0"/>
              <a:t>是指接收到</a:t>
            </a:r>
            <a:r>
              <a:rPr lang="en-US" altLang="zh-TW" sz="1800" dirty="0" err="1"/>
              <a:t>responed</a:t>
            </a:r>
            <a:r>
              <a:rPr lang="zh-TW" altLang="en-US" sz="1800" dirty="0"/>
              <a:t>後才會透過</a:t>
            </a:r>
            <a:r>
              <a:rPr lang="en-US" altLang="zh-TW" sz="1800" dirty="0" err="1"/>
              <a:t>javascript</a:t>
            </a:r>
            <a:r>
              <a:rPr lang="zh-TW" altLang="en-US" sz="1800" dirty="0"/>
              <a:t>的程式進行測試</a:t>
            </a:r>
            <a:endParaRPr lang="en-US" altLang="zh-TW" sz="1800" dirty="0"/>
          </a:p>
          <a:p>
            <a:r>
              <a:rPr lang="en-US" altLang="zh-TW" sz="1800" dirty="0"/>
              <a:t>Newman is a command line </a:t>
            </a:r>
            <a:r>
              <a:rPr lang="en-US" altLang="zh-TW" sz="1800"/>
              <a:t>collection runner for Postman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6994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佈景主題</Template>
  <TotalTime>1583</TotalTime>
  <Words>406</Words>
  <Application>Microsoft Office PowerPoint</Application>
  <PresentationFormat>如螢幕大小 (16:10)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helvetica neue</vt:lpstr>
      <vt:lpstr>微軟正黑體</vt:lpstr>
      <vt:lpstr>Arial</vt:lpstr>
      <vt:lpstr>Calibri</vt:lpstr>
      <vt:lpstr>Candara</vt:lpstr>
      <vt:lpstr>Wingdings</vt:lpstr>
      <vt:lpstr>Office 佈景主題</vt:lpstr>
      <vt:lpstr>Outline</vt:lpstr>
      <vt:lpstr>Postman introduction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 Hsieh</dc:creator>
  <cp:lastModifiedBy>Rick Lin(林育新_Pegatron)</cp:lastModifiedBy>
  <cp:revision>360</cp:revision>
  <dcterms:created xsi:type="dcterms:W3CDTF">2020-04-15T08:43:00Z</dcterms:created>
  <dcterms:modified xsi:type="dcterms:W3CDTF">2022-10-21T10:42:11Z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0x010100CC7CBF6C7877F0459C241288E4920D89</vt:lpwstr>
  </property>
  <property fmtid="{D5CDD505-2E9C-101B-9397-08002B2CF9AE}" pid="3" name="KSOProductBuildVer">
    <vt:lpwstr>1028-11.8.2.8372</vt:lpwstr>
  </property>
</Properties>
</file>