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640" r:id="rId2"/>
    <p:sldId id="691" r:id="rId3"/>
    <p:sldId id="688" r:id="rId4"/>
    <p:sldId id="692" r:id="rId5"/>
    <p:sldId id="687" r:id="rId6"/>
    <p:sldId id="689" r:id="rId7"/>
    <p:sldId id="690" r:id="rId8"/>
    <p:sldId id="701" r:id="rId9"/>
    <p:sldId id="696" r:id="rId10"/>
    <p:sldId id="700" r:id="rId11"/>
    <p:sldId id="698" r:id="rId12"/>
    <p:sldId id="694" r:id="rId13"/>
    <p:sldId id="697" r:id="rId14"/>
    <p:sldId id="702" r:id="rId15"/>
    <p:sldId id="703" r:id="rId16"/>
    <p:sldId id="704" r:id="rId17"/>
    <p:sldId id="705" r:id="rId18"/>
    <p:sldId id="695" r:id="rId19"/>
    <p:sldId id="288" r:id="rId20"/>
    <p:sldId id="706" r:id="rId21"/>
  </p:sldIdLst>
  <p:sldSz cx="9144000" cy="5715000" type="screen16x10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9">
          <p15:clr>
            <a:srgbClr val="A4A3A4"/>
          </p15:clr>
        </p15:guide>
        <p15:guide id="2" pos="1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DD834"/>
    <a:srgbClr val="FFCA15"/>
    <a:srgbClr val="FB7E6A"/>
    <a:srgbClr val="19B9B9"/>
    <a:srgbClr val="09A2BF"/>
    <a:srgbClr val="56AEE4"/>
    <a:srgbClr val="F44136"/>
    <a:srgbClr val="00ABF5"/>
    <a:srgbClr val="2BD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1" autoAdjust="0"/>
    <p:restoredTop sz="85788" autoAdjust="0"/>
  </p:normalViewPr>
  <p:slideViewPr>
    <p:cSldViewPr snapToGrid="0" snapToObjects="1">
      <p:cViewPr varScale="1">
        <p:scale>
          <a:sx n="102" d="100"/>
          <a:sy n="102" d="100"/>
        </p:scale>
        <p:origin x="848" y="72"/>
      </p:cViewPr>
      <p:guideLst>
        <p:guide orient="horz" pos="439"/>
        <p:guide pos="1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20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2776D-8DBB-6B4C-921E-4492EBE8FBDF}" type="datetimeFigureOut">
              <a:rPr kumimoji="1" lang="zh-TW" altLang="en-US" smtClean="0"/>
              <a:t>2022/11/10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A5E25-993E-9445-81FD-CFEBDDA1F98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DevOps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能讓先前各自獨立的角色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開發、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IT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作業、品質工程和安全性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互相協調並共同作業，以生產更好且更可靠的產品。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A5E25-993E-9445-81FD-CFEBDDA1F986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2563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第一步先寫了一個</a:t>
            </a:r>
            <a:r>
              <a:rPr lang="en-US" altLang="zh-TW" dirty="0"/>
              <a:t>get</a:t>
            </a:r>
            <a:r>
              <a:rPr lang="zh-TW" altLang="en-US" dirty="0"/>
              <a:t>和</a:t>
            </a:r>
            <a:r>
              <a:rPr lang="en-US" altLang="zh-TW" dirty="0"/>
              <a:t>post</a:t>
            </a:r>
            <a:r>
              <a:rPr lang="zh-TW" altLang="en-US" dirty="0"/>
              <a:t>組合成的</a:t>
            </a:r>
            <a:r>
              <a:rPr lang="en-US" altLang="zh-TW" dirty="0"/>
              <a:t>collection</a:t>
            </a:r>
            <a:r>
              <a:rPr lang="zh-TW" altLang="en-US" dirty="0"/>
              <a:t>後，分別檢測回傳</a:t>
            </a:r>
            <a:r>
              <a:rPr lang="en-US" altLang="zh-TW" dirty="0" err="1"/>
              <a:t>stauts</a:t>
            </a:r>
            <a:r>
              <a:rPr lang="zh-TW" altLang="en-US" dirty="0"/>
              <a:t>和</a:t>
            </a:r>
            <a:r>
              <a:rPr lang="en-US" altLang="zh-TW" dirty="0" err="1"/>
              <a:t>responesetime</a:t>
            </a:r>
            <a:r>
              <a:rPr lang="zh-TW" altLang="en-US" dirty="0"/>
              <a:t>是否小於</a:t>
            </a:r>
            <a:r>
              <a:rPr lang="en-US" altLang="zh-TW" dirty="0"/>
              <a:t>1</a:t>
            </a:r>
            <a:r>
              <a:rPr lang="zh-TW" altLang="en-US" dirty="0"/>
              <a:t>秒。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A5E25-993E-9445-81FD-CFEBDDA1F986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3370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4A5568"/>
                </a:solidFill>
                <a:effectLst/>
                <a:latin typeface="system-ui"/>
              </a:rPr>
              <a:t>JUnit </a:t>
            </a:r>
            <a:r>
              <a:rPr lang="zh-TW" altLang="en-US" b="0" i="0" dirty="0">
                <a:solidFill>
                  <a:srgbClr val="4A5568"/>
                </a:solidFill>
                <a:effectLst/>
                <a:latin typeface="system-ui"/>
              </a:rPr>
              <a:t>插件提供了一個發布者，該發布者使用構建期間生成的 </a:t>
            </a:r>
            <a:r>
              <a:rPr lang="en-US" altLang="zh-TW" b="0" i="0" dirty="0">
                <a:solidFill>
                  <a:srgbClr val="4A5568"/>
                </a:solidFill>
                <a:effectLst/>
                <a:latin typeface="system-ui"/>
              </a:rPr>
              <a:t>XML </a:t>
            </a:r>
            <a:r>
              <a:rPr lang="zh-TW" altLang="en-US" b="0" i="0" dirty="0">
                <a:solidFill>
                  <a:srgbClr val="4A5568"/>
                </a:solidFill>
                <a:effectLst/>
                <a:latin typeface="system-ui"/>
              </a:rPr>
              <a:t>測試報告，並提供歷史測試結果的一些圖形可視化以及用於查看測試報告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A5E25-993E-9445-81FD-CFEBDDA1F986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6069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A5E25-993E-9445-81FD-CFEBDDA1F986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1958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A5E25-993E-9445-81FD-CFEBDDA1F986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0446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/>
              <a:t>若用在之後的 </a:t>
            </a:r>
            <a:r>
              <a:rPr lang="en-US" altLang="zh-TW" sz="1200" dirty="0"/>
              <a:t>rack management</a:t>
            </a:r>
            <a:r>
              <a:rPr lang="zh-TW" altLang="en-US" sz="1200" dirty="0"/>
              <a:t>，我覺得比較像是若有更新或新增功能時，可以檢測是不是回應正確的值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A5E25-993E-9445-81FD-CFEBDDA1F986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4697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Webhook 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訂閱式事件驅動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: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 訂閱是當某些事情發生的時候，通知者會告訴訂閱者這件事發生了。</a:t>
            </a:r>
            <a:endParaRPr lang="en-US" altLang="zh-TW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Rsync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: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主要是傳送資料差異的部份，因此大多都被使用在差異備份上。除了資料第一次傳輸是整份檔案外，之後都只會傳送資料間異動的部份。</a:t>
            </a:r>
            <a:endParaRPr lang="en-US" altLang="zh-TW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A5E25-993E-9445-81FD-CFEBDDA1F986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1934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A5E25-993E-9445-81FD-CFEBDDA1F986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77688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A5E25-993E-9445-81FD-CFEBDDA1F986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729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Pipeline </a:t>
            </a:r>
            <a:r>
              <a:rPr lang="zh-TW" altLang="en-US" dirty="0"/>
              <a:t>的代碼定義了整個構建過程，通常包括構建應用程序、測試應用程序和交付應用程序的階段。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A5E25-993E-9445-81FD-CFEBDDA1F986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251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管線列表 </a:t>
            </a:r>
          </a:p>
          <a:p>
            <a:r>
              <a:rPr lang="zh-TW" altLang="en-US" sz="1200" dirty="0"/>
              <a:t>構建項目：自動化打包，避免本地配置出錯而導致打包失敗等異常情況</a:t>
            </a:r>
          </a:p>
          <a:p>
            <a:r>
              <a:rPr lang="zh-TW" altLang="en-US" sz="1200" dirty="0"/>
              <a:t>檢測</a:t>
            </a:r>
            <a:r>
              <a:rPr lang="en-US" altLang="zh-TW" sz="1200" dirty="0"/>
              <a:t>bug</a:t>
            </a:r>
            <a:r>
              <a:rPr lang="zh-TW" altLang="en-US" sz="1200" dirty="0"/>
              <a:t>：自動化測試，只要代碼發生改動，就運行回歸測試的所有用例</a:t>
            </a:r>
          </a:p>
          <a:p>
            <a:r>
              <a:rPr lang="zh-TW" altLang="en-US" sz="1200" dirty="0"/>
              <a:t>靜態代碼檢測：檢測基本的代碼問題，</a:t>
            </a:r>
            <a:endParaRPr lang="en-US" altLang="zh-TW" sz="1200" dirty="0"/>
          </a:p>
          <a:p>
            <a:r>
              <a:rPr lang="zh-TW" altLang="en-US" sz="1200" dirty="0"/>
              <a:t>部署：隨時部署，可以設定在打包完成之後的操作</a:t>
            </a:r>
          </a:p>
          <a:p>
            <a:r>
              <a:rPr lang="en-US" altLang="zh-TW" sz="1200" dirty="0"/>
              <a:t>GUI</a:t>
            </a:r>
            <a:r>
              <a:rPr lang="zh-TW" altLang="en-US" sz="1200" dirty="0"/>
              <a:t>：支持在</a:t>
            </a:r>
            <a:r>
              <a:rPr lang="en-US" altLang="zh-TW" sz="1200" dirty="0"/>
              <a:t>GUI</a:t>
            </a:r>
            <a:r>
              <a:rPr lang="zh-TW" altLang="en-US" sz="1200" dirty="0"/>
              <a:t>上對命令的參數進行修改，並在改寫後運行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A5E25-993E-9445-81FD-CFEBDDA1F986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1347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Agent</a:t>
            </a:r>
            <a:r>
              <a:rPr lang="en-US" altLang="zh-TW" sz="1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: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通常是一台機器或容器，它連接到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Jenkins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控制器並在控制器指示時執行任務。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A5E25-993E-9445-81FD-CFEBDDA1F986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1128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A5E25-993E-9445-81FD-CFEBDDA1F986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4830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Postman </a:t>
            </a:r>
            <a:r>
              <a:rPr lang="zh-TW" altLang="en-US" dirty="0"/>
              <a:t>中創建請求集合。</a:t>
            </a:r>
            <a:endParaRPr lang="en-US" altLang="zh-TW" dirty="0"/>
          </a:p>
          <a:p>
            <a:r>
              <a:rPr lang="zh-TW" altLang="en-US" dirty="0"/>
              <a:t>創建一個存儲 </a:t>
            </a:r>
            <a:r>
              <a:rPr lang="en-US" altLang="zh-TW" dirty="0"/>
              <a:t>Postman </a:t>
            </a:r>
            <a:r>
              <a:rPr lang="zh-TW" altLang="en-US" dirty="0"/>
              <a:t>集合的節點項目。</a:t>
            </a:r>
            <a:endParaRPr lang="en-US" altLang="zh-TW" dirty="0"/>
          </a:p>
          <a:p>
            <a:r>
              <a:rPr lang="zh-TW" altLang="en-US" dirty="0"/>
              <a:t>將 </a:t>
            </a:r>
            <a:r>
              <a:rPr lang="en-US" altLang="zh-TW" dirty="0" err="1"/>
              <a:t>newman</a:t>
            </a:r>
            <a:r>
              <a:rPr lang="en-US" altLang="zh-TW" dirty="0"/>
              <a:t> </a:t>
            </a:r>
            <a:r>
              <a:rPr lang="zh-TW" altLang="en-US" dirty="0"/>
              <a:t>依賴項添加到項目中。</a:t>
            </a:r>
            <a:endParaRPr lang="en-US" altLang="zh-TW" dirty="0"/>
          </a:p>
          <a:p>
            <a:r>
              <a:rPr lang="zh-TW" altLang="en-US" dirty="0"/>
              <a:t>創建一個 </a:t>
            </a:r>
            <a:r>
              <a:rPr lang="en-US" altLang="zh-TW" dirty="0"/>
              <a:t>git </a:t>
            </a:r>
            <a:r>
              <a:rPr lang="zh-TW" altLang="en-US" dirty="0"/>
              <a:t>存儲庫並將節點項目的文件夾推送到 </a:t>
            </a:r>
            <a:r>
              <a:rPr lang="en-US" altLang="zh-TW" dirty="0"/>
              <a:t>git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dirty="0"/>
              <a:t>Jenkins </a:t>
            </a:r>
            <a:r>
              <a:rPr lang="zh-TW" altLang="en-US" dirty="0"/>
              <a:t>管道 </a:t>
            </a:r>
            <a:r>
              <a:rPr lang="en-US" altLang="zh-TW" dirty="0"/>
              <a:t>DSL </a:t>
            </a:r>
            <a:r>
              <a:rPr lang="zh-TW" altLang="en-US" dirty="0"/>
              <a:t>運行 </a:t>
            </a:r>
            <a:r>
              <a:rPr lang="en-US" altLang="zh-TW" dirty="0"/>
              <a:t>Postman </a:t>
            </a:r>
            <a:r>
              <a:rPr lang="zh-TW" altLang="en-US" dirty="0"/>
              <a:t>集合在 </a:t>
            </a:r>
            <a:r>
              <a:rPr lang="en-US" altLang="zh-TW" dirty="0" err="1"/>
              <a:t>newman</a:t>
            </a:r>
            <a:r>
              <a:rPr lang="en-US" altLang="zh-TW" dirty="0"/>
              <a:t> </a:t>
            </a:r>
            <a:r>
              <a:rPr lang="zh-TW" altLang="en-US" dirty="0"/>
              <a:t>上配置記者，以顯示結果。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A5E25-993E-9445-81FD-CFEBDDA1F986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196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deboss"/>
          <p:cNvPicPr>
            <a:picLocks noChangeAspect="1" noChangeArrowheads="1"/>
          </p:cNvPicPr>
          <p:nvPr userDrawn="1"/>
        </p:nvPicPr>
        <p:blipFill>
          <a:blip r:embed="rId2" cstate="email">
            <a:lum bright="-24000" contrast="42000"/>
          </a:blip>
          <a:srcRect/>
          <a:stretch>
            <a:fillRect/>
          </a:stretch>
        </p:blipFill>
        <p:spPr bwMode="auto">
          <a:xfrm>
            <a:off x="1" y="1116484"/>
            <a:ext cx="254000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267856"/>
            <a:ext cx="7772400" cy="959305"/>
          </a:xfrm>
        </p:spPr>
        <p:txBody>
          <a:bodyPr/>
          <a:lstStyle>
            <a:lvl1pPr>
              <a:defRPr>
                <a:solidFill>
                  <a:srgbClr val="7F7F7F"/>
                </a:solidFill>
                <a:latin typeface="+mn-lt"/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28570"/>
            <a:ext cx="6400800" cy="10704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按一下以編輯母片子標題樣式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2022/11/10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、副標題及物件(No Bulle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7F7F7F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040482"/>
            <a:ext cx="8229600" cy="4064654"/>
          </a:xfrm>
          <a:effectLst/>
        </p:spPr>
        <p:txBody>
          <a:bodyPr lIns="447040"/>
          <a:lstStyle>
            <a:lvl1pPr marL="0" indent="0">
              <a:buFontTx/>
              <a:buNone/>
              <a:defRPr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>
                <a:solidFill>
                  <a:srgbClr val="7F7F7F"/>
                </a:solidFill>
              </a:defRPr>
            </a:lvl2pPr>
            <a:lvl3pPr marL="914400" indent="0">
              <a:buFontTx/>
              <a:buNone/>
              <a:defRPr>
                <a:solidFill>
                  <a:srgbClr val="7F7F7F"/>
                </a:solidFill>
              </a:defRPr>
            </a:lvl3pPr>
            <a:lvl4pPr marL="1371600" indent="0">
              <a:buFontTx/>
              <a:buNone/>
              <a:defRPr>
                <a:solidFill>
                  <a:srgbClr val="7F7F7F"/>
                </a:solidFill>
              </a:defRPr>
            </a:lvl4pPr>
            <a:lvl5pPr marL="1828800" indent="0">
              <a:buFontTx/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kumimoji="1" lang="zh-TW" altLang="en-US"/>
              <a:t>編輯母片文字樣式
第二層
第三層
第四層
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2022/11/10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  <p:sp>
        <p:nvSpPr>
          <p:cNvPr id="17" name="文字版面配置區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4812" y="723686"/>
            <a:ext cx="8006387" cy="3334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TW" altLang="en-US" dirty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、副標題及物件(Dark Gray)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  <a:effectLst>
            <a:outerShdw blurRad="101600" dist="63500" dir="2700000" algn="tl" rotWithShape="0">
              <a:srgbClr val="000000">
                <a:alpha val="43000"/>
              </a:srgbClr>
            </a:outerShdw>
          </a:effectLst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040482"/>
            <a:ext cx="8229600" cy="4064654"/>
          </a:xfrm>
        </p:spPr>
        <p:txBody>
          <a:bodyPr/>
          <a:lstStyle>
            <a:lvl1pPr>
              <a:buClr>
                <a:srgbClr val="FF7A00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FF7A0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FF7A0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FF7A0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FF7A0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TW" altLang="en-US"/>
              <a:t>編輯母片文字樣式
第二層
第三層
第四層
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2022/11/10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  <p:sp>
        <p:nvSpPr>
          <p:cNvPr id="17" name="文字版面配置區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4812" y="723686"/>
            <a:ext cx="8006387" cy="333463"/>
          </a:xfrm>
          <a:effectLst>
            <a:outerShdw blurRad="101600" dist="63500" dir="2700000" algn="tl" rotWithShape="0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TW" altLang="en-US" dirty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、副標題及物件(Dark Gray, No Bullet)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  <a:effectLst>
            <a:outerShdw blurRad="101600" dist="63500" dir="2700000" algn="tl" rotWithShape="0">
              <a:srgbClr val="000000">
                <a:alpha val="43000"/>
              </a:srgbClr>
            </a:outerShdw>
          </a:effectLst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040482"/>
            <a:ext cx="8229600" cy="4064654"/>
          </a:xfrm>
        </p:spPr>
        <p:txBody>
          <a:bodyPr lIns="447040"/>
          <a:lstStyle>
            <a:lvl1pPr marL="0" indent="0">
              <a:buClr>
                <a:srgbClr val="FF7A00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Clr>
                <a:srgbClr val="FF7A00"/>
              </a:buClr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Clr>
                <a:srgbClr val="FF7A00"/>
              </a:buClr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Clr>
                <a:srgbClr val="FF7A00"/>
              </a:buClr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Clr>
                <a:srgbClr val="FF7A00"/>
              </a:buCl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TW" altLang="en-US"/>
              <a:t>編輯母片文字樣式
第二層
第三層
第四層
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2022/11/10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  <p:sp>
        <p:nvSpPr>
          <p:cNvPr id="17" name="文字版面配置區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4812" y="723686"/>
            <a:ext cx="8006387" cy="333463"/>
          </a:xfrm>
          <a:effectLst>
            <a:outerShdw blurRad="101600" dist="63500" dir="2700000" algn="tl" rotWithShape="0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TW" altLang="en-US" dirty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13750" y="1766962"/>
            <a:ext cx="5397947" cy="676201"/>
          </a:xfrm>
        </p:spPr>
        <p:txBody>
          <a:bodyPr anchor="t"/>
          <a:lstStyle>
            <a:lvl1pPr algn="l">
              <a:defRPr sz="4000" b="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2022/11/10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 rot="5400000">
            <a:off x="1409700" y="358019"/>
            <a:ext cx="674688" cy="3494088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黑体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57200" y="1029138"/>
            <a:ext cx="4038600" cy="3225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48200" y="1029138"/>
            <a:ext cx="4038600" cy="3225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2022/11/10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029138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1562273"/>
            <a:ext cx="4040188" cy="3542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029138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6" y="1562273"/>
            <a:ext cx="4041775" cy="3542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2022/11/10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2022/11/10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(Dark Gray)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2022/11/10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  <a:effectLst>
            <a:outerShdw blurRad="101600" dist="63500" dir="2700000" algn="tl" rotWithShape="0">
              <a:srgbClr val="000000">
                <a:alpha val="43000"/>
              </a:srgbClr>
            </a:outerShdw>
          </a:effectLst>
        </p:spPr>
        <p:txBody>
          <a:bodyPr>
            <a:norm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2022/11/10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  <p:sp>
        <p:nvSpPr>
          <p:cNvPr id="8" name="文字版面配置區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4812" y="723686"/>
            <a:ext cx="8006387" cy="3334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TW" altLang="en-US" dirty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與副標題(Dark Gray)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2022/11/10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  <a:effectLst>
            <a:outerShdw blurRad="101600" dist="63500" dir="2700000" algn="tl" rotWithShape="0">
              <a:srgbClr val="000000">
                <a:alpha val="43000"/>
              </a:srgbClr>
            </a:outerShdw>
          </a:effectLst>
        </p:spPr>
        <p:txBody>
          <a:bodyPr>
            <a:norm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  <p:sp>
        <p:nvSpPr>
          <p:cNvPr id="8" name="文字版面配置區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4812" y="723686"/>
            <a:ext cx="8006387" cy="333463"/>
          </a:xfrm>
          <a:effectLst>
            <a:outerShdw blurRad="101600" dist="63500" dir="2700000" algn="tl" rotWithShape="0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TW" altLang="en-US" dirty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5004941" y="2124598"/>
            <a:ext cx="2098773" cy="4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2375" tIns="51187" rIns="102375" bIns="51187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charset="0"/>
                <a:ea typeface="新細明體" panose="02020500000000000000" charset="-120"/>
                <a:cs typeface="新細明體" panose="02020500000000000000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charset="0"/>
                <a:ea typeface="新細明體" panose="02020500000000000000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charset="0"/>
                <a:ea typeface="新細明體" panose="02020500000000000000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charset="0"/>
                <a:ea typeface="新細明體" panose="02020500000000000000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charset="0"/>
                <a:ea typeface="新細明體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新細明體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新細明體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新細明體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新細明體" panose="02020500000000000000" charset="-120"/>
              </a:defRPr>
            </a:lvl9pPr>
          </a:lstStyle>
          <a:p>
            <a:pPr eaLnBrk="1" hangingPunct="1"/>
            <a:r>
              <a:rPr kumimoji="0" lang="en-US" altLang="zh-TW" sz="1000" dirty="0">
                <a:solidFill>
                  <a:srgbClr val="00B0FF"/>
                </a:solidFill>
                <a:latin typeface="Arial" panose="020B0604020202020204" pitchFamily="34" charset="0"/>
                <a:ea typeface="SimSun" panose="02010600030101010101" charset="-122"/>
                <a:cs typeface="Arial" panose="020B0604020202020204" pitchFamily="34" charset="0"/>
              </a:rPr>
              <a:t>Mobile Communication  Products Development Center</a:t>
            </a:r>
          </a:p>
        </p:txBody>
      </p:sp>
      <p:pic>
        <p:nvPicPr>
          <p:cNvPr id="8" name="圖片 2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110020" y="2022083"/>
            <a:ext cx="1552841" cy="462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 rot="5400000">
            <a:off x="4918087" y="700816"/>
            <a:ext cx="45911" cy="4209250"/>
          </a:xfrm>
          <a:prstGeom prst="rect">
            <a:avLst/>
          </a:prstGeom>
          <a:solidFill>
            <a:srgbClr val="F57C00"/>
          </a:solidFill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 lIns="97332" tIns="48667" rIns="97332" bIns="4866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5004943" y="1913492"/>
            <a:ext cx="2067667" cy="283112"/>
          </a:xfrm>
          <a:prstGeom prst="rect">
            <a:avLst/>
          </a:prstGeom>
          <a:noFill/>
        </p:spPr>
        <p:txBody>
          <a:bodyPr wrap="square" lIns="97332" tIns="48667" rIns="97332" bIns="48667" rtlCol="0">
            <a:spAutoFit/>
          </a:bodyPr>
          <a:lstStyle/>
          <a:p>
            <a:pPr algn="dist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行動通訊產品研發中心</a:t>
            </a:r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2022/11/10</a:t>
            </a:fld>
            <a:endParaRPr kumimoji="1" lang="zh-TW" altLang="en-US" dirty="0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kumimoji="1" lang="en-US" altLang="zh-TW"/>
              <a:t>MCPDC</a:t>
            </a:r>
            <a:endParaRPr kumimoji="1" lang="zh-TW" alt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  <p:sp>
        <p:nvSpPr>
          <p:cNvPr id="25" name="子標題 2"/>
          <p:cNvSpPr>
            <a:spLocks noGrp="1"/>
          </p:cNvSpPr>
          <p:nvPr>
            <p:ph type="subTitle" idx="1" hasCustomPrompt="1"/>
          </p:nvPr>
        </p:nvSpPr>
        <p:spPr>
          <a:xfrm>
            <a:off x="6229078" y="3492748"/>
            <a:ext cx="1421621" cy="325908"/>
          </a:xfrm>
          <a:ln>
            <a:noFill/>
          </a:ln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dirty="0"/>
              <a:t>點按可編輯日期</a:t>
            </a:r>
          </a:p>
        </p:txBody>
      </p:sp>
      <p:sp>
        <p:nvSpPr>
          <p:cNvPr id="26" name="標題 1"/>
          <p:cNvSpPr>
            <a:spLocks noGrp="1"/>
          </p:cNvSpPr>
          <p:nvPr>
            <p:ph type="ctrTitle"/>
          </p:nvPr>
        </p:nvSpPr>
        <p:spPr>
          <a:xfrm>
            <a:off x="2979677" y="3005843"/>
            <a:ext cx="4065992" cy="325908"/>
          </a:xfrm>
        </p:spPr>
        <p:txBody>
          <a:bodyPr>
            <a:normAutofit/>
          </a:bodyPr>
          <a:lstStyle>
            <a:lvl1pPr algn="l">
              <a:defRPr sz="2100" baseline="0">
                <a:solidFill>
                  <a:srgbClr val="F57C00"/>
                </a:solidFill>
                <a:latin typeface="Arial" panose="020B0604020202020204" pitchFamily="34" charset="0"/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2979675" y="3326161"/>
            <a:ext cx="1736491" cy="529172"/>
          </a:xfrm>
          <a:prstGeom prst="rect">
            <a:avLst/>
          </a:prstGeom>
          <a:noFill/>
        </p:spPr>
        <p:txBody>
          <a:bodyPr wrap="square" lIns="97332" tIns="48667" rIns="97332" bIns="48667" rtlCol="0">
            <a:spAutoFit/>
          </a:bodyPr>
          <a:lstStyle/>
          <a:p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/>
                <a:cs typeface="Calibri" panose="020F0502020204030204"/>
              </a:rPr>
              <a:t>A Pioneer RD Center in PEGATRON</a:t>
            </a:r>
            <a:endParaRPr kumimoji="0"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2022/11/10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(Dark Gray)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2022/11/10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92DD3-F846-445C-9389-559D3CD1AA9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" y="0"/>
            <a:ext cx="9138027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bg>
      <p:bgPr>
        <a:solidFill>
          <a:srgbClr val="3E3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2"/>
          <p:cNvPicPr>
            <a:picLocks noChangeAspect="1"/>
          </p:cNvPicPr>
          <p:nvPr userDrawn="1"/>
        </p:nvPicPr>
        <p:blipFill>
          <a:blip r:embed="rId2" cstate="screen">
            <a:lum bright="18000"/>
          </a:blip>
          <a:srcRect/>
          <a:stretch>
            <a:fillRect/>
          </a:stretch>
        </p:blipFill>
        <p:spPr bwMode="auto">
          <a:xfrm>
            <a:off x="3110020" y="2022083"/>
            <a:ext cx="1552841" cy="462553"/>
          </a:xfrm>
          <a:prstGeom prst="rect">
            <a:avLst/>
          </a:prstGeom>
          <a:noFill/>
          <a:ln>
            <a:noFill/>
          </a:ln>
          <a:effectLst>
            <a:outerShdw blurRad="101600" dist="63500" dir="2700000" algn="tl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 rot="5400000">
            <a:off x="4918087" y="700816"/>
            <a:ext cx="45911" cy="4209250"/>
          </a:xfrm>
          <a:prstGeom prst="rect">
            <a:avLst/>
          </a:prstGeom>
          <a:solidFill>
            <a:srgbClr val="F57C00"/>
          </a:solidFill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 lIns="97332" tIns="48667" rIns="97332" bIns="4866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2022/11/10</a:t>
            </a:fld>
            <a:endParaRPr kumimoji="1" lang="zh-TW" altLang="en-US" dirty="0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kumimoji="1" lang="en-US" altLang="zh-TW"/>
              <a:t>MCPDC</a:t>
            </a:r>
            <a:endParaRPr kumimoji="1" lang="zh-TW" alt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  <p:sp>
        <p:nvSpPr>
          <p:cNvPr id="25" name="子標題 2"/>
          <p:cNvSpPr>
            <a:spLocks noGrp="1"/>
          </p:cNvSpPr>
          <p:nvPr>
            <p:ph type="subTitle" idx="1" hasCustomPrompt="1"/>
          </p:nvPr>
        </p:nvSpPr>
        <p:spPr>
          <a:xfrm>
            <a:off x="6229078" y="3492748"/>
            <a:ext cx="1421621" cy="325908"/>
          </a:xfrm>
          <a:ln>
            <a:noFill/>
          </a:ln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effectLst>
                  <a:outerShdw blurRad="101600" dist="635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dirty="0"/>
              <a:t>點按可編輯日期</a:t>
            </a:r>
          </a:p>
        </p:txBody>
      </p:sp>
      <p:sp>
        <p:nvSpPr>
          <p:cNvPr id="26" name="標題 1"/>
          <p:cNvSpPr>
            <a:spLocks noGrp="1"/>
          </p:cNvSpPr>
          <p:nvPr>
            <p:ph type="ctrTitle"/>
          </p:nvPr>
        </p:nvSpPr>
        <p:spPr>
          <a:xfrm>
            <a:off x="2979677" y="3005843"/>
            <a:ext cx="4065992" cy="325908"/>
          </a:xfrm>
        </p:spPr>
        <p:txBody>
          <a:bodyPr>
            <a:normAutofit/>
          </a:bodyPr>
          <a:lstStyle>
            <a:lvl1pPr algn="l">
              <a:defRPr sz="2100" baseline="0">
                <a:solidFill>
                  <a:srgbClr val="F57C00"/>
                </a:solidFill>
                <a:effectLst>
                  <a:outerShdw blurRad="101600" dist="63500" dir="2700000" algn="tl" rotWithShape="0">
                    <a:prstClr val="black">
                      <a:alpha val="43000"/>
                    </a:prstClr>
                  </a:outerShdw>
                </a:effectLst>
                <a:latin typeface="Arial" panose="020B0604020202020204" pitchFamily="34" charset="0"/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(Dark Gray)">
    <p:bg>
      <p:bgPr>
        <a:solidFill>
          <a:srgbClr val="3E3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deboss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79" b="96311" l="0" r="98502">
                        <a14:foregroundMark x1="85019" y1="52049" x2="85019" y2="52049"/>
                        <a14:foregroundMark x1="27903" y1="53279" x2="27903" y2="53279"/>
                        <a14:foregroundMark x1="17416" y1="43033" x2="17416" y2="43033"/>
                        <a14:foregroundMark x1="1124" y1="29508" x2="1124" y2="29508"/>
                      </a14:backgroundRemoval>
                    </a14:imgEffect>
                    <a14:imgEffect>
                      <a14:brightnessContrast bright="-62000" contrast="2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" y="1116484"/>
            <a:ext cx="254000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267856"/>
            <a:ext cx="7772400" cy="959305"/>
          </a:xfrm>
          <a:effectLst>
            <a:outerShdw blurRad="101600" dist="635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28570"/>
            <a:ext cx="6400800" cy="10704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按一下以編輯母片子標題樣式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2022/11/10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7F7F7F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040482"/>
            <a:ext cx="8229600" cy="406465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defRPr>
                <a:solidFill>
                  <a:srgbClr val="7F7F7F"/>
                </a:solidFill>
              </a:defRPr>
            </a:lvl2pPr>
            <a:lvl3pPr>
              <a:defRPr>
                <a:solidFill>
                  <a:srgbClr val="7F7F7F"/>
                </a:solidFill>
              </a:defRPr>
            </a:lvl3pPr>
            <a:lvl4pPr>
              <a:defRPr>
                <a:solidFill>
                  <a:srgbClr val="7F7F7F"/>
                </a:solidFill>
              </a:defRPr>
            </a:lvl4pPr>
            <a:lvl5pP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2022/11/10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(No Bulle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7F7F7F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040482"/>
            <a:ext cx="8229600" cy="4064654"/>
          </a:xfrm>
        </p:spPr>
        <p:txBody>
          <a:bodyPr lIns="447040"/>
          <a:lstStyle>
            <a:lvl1pPr marL="0" indent="0">
              <a:buFontTx/>
              <a:buNone/>
              <a:defRPr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>
                <a:solidFill>
                  <a:srgbClr val="7F7F7F"/>
                </a:solidFill>
              </a:defRPr>
            </a:lvl2pPr>
            <a:lvl3pPr marL="914400" indent="0">
              <a:buFontTx/>
              <a:buNone/>
              <a:defRPr>
                <a:solidFill>
                  <a:srgbClr val="7F7F7F"/>
                </a:solidFill>
              </a:defRPr>
            </a:lvl3pPr>
            <a:lvl4pPr marL="1371600" indent="0">
              <a:buFontTx/>
              <a:buNone/>
              <a:defRPr>
                <a:solidFill>
                  <a:srgbClr val="7F7F7F"/>
                </a:solidFill>
              </a:defRPr>
            </a:lvl4pPr>
            <a:lvl5pPr marL="1828800" indent="0">
              <a:buFontTx/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kumimoji="1" lang="zh-TW" altLang="en-US"/>
              <a:t>編輯母片文字樣式
第二層
第三層
第四層
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2022/11/10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(Dark Gray)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  <a:effectLst>
            <a:outerShdw blurRad="101600" dist="63500" dir="2700000" algn="tl" rotWithShape="0">
              <a:srgbClr val="000000">
                <a:alpha val="43000"/>
              </a:srgbClr>
            </a:outerShdw>
          </a:effectLst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040482"/>
            <a:ext cx="8229600" cy="4064654"/>
          </a:xfrm>
        </p:spPr>
        <p:txBody>
          <a:bodyPr/>
          <a:lstStyle>
            <a:lvl1pPr>
              <a:buClr>
                <a:srgbClr val="FF8400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FF840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FF840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FF840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FF840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TW" altLang="en-US"/>
              <a:t>編輯母片文字樣式
第二層
第三層
第四層
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2022/11/10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(Dark Gray, No Bullet)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  <a:effectLst>
            <a:outerShdw blurRad="101600" dist="63500" dir="2700000" algn="tl" rotWithShape="0">
              <a:srgbClr val="000000">
                <a:alpha val="43000"/>
              </a:srgbClr>
            </a:outerShdw>
          </a:effectLst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040482"/>
            <a:ext cx="8229600" cy="4064654"/>
          </a:xfrm>
        </p:spPr>
        <p:txBody>
          <a:bodyPr lIns="447040"/>
          <a:lstStyle>
            <a:lvl1pPr marL="0" indent="0">
              <a:buClr>
                <a:srgbClr val="FF8400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Clr>
                <a:srgbClr val="FF8400"/>
              </a:buClr>
              <a:buFontTx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Clr>
                <a:srgbClr val="FF8400"/>
              </a:buClr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371600" indent="0">
              <a:buClr>
                <a:srgbClr val="FF8400"/>
              </a:buClr>
              <a:buFontTx/>
              <a:buNone/>
              <a:defRPr>
                <a:solidFill>
                  <a:srgbClr val="D9D9D9"/>
                </a:solidFill>
              </a:defRPr>
            </a:lvl4pPr>
            <a:lvl5pPr marL="1828800" indent="0">
              <a:buClr>
                <a:srgbClr val="FF8400"/>
              </a:buClr>
              <a:buFontTx/>
              <a:buNone/>
              <a:defRPr>
                <a:solidFill>
                  <a:srgbClr val="D9D9D9"/>
                </a:solidFill>
              </a:defRPr>
            </a:lvl5pPr>
          </a:lstStyle>
          <a:p>
            <a:pPr lvl="0"/>
            <a:r>
              <a:rPr kumimoji="1" lang="zh-TW" altLang="en-US"/>
              <a:t>編輯母片文字樣式
第二層
第三層
第四層
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2022/11/10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、副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7F7F7F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040482"/>
            <a:ext cx="8229600" cy="406465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defRPr>
                <a:solidFill>
                  <a:srgbClr val="7F7F7F"/>
                </a:solidFill>
              </a:defRPr>
            </a:lvl2pPr>
            <a:lvl3pPr>
              <a:defRPr>
                <a:solidFill>
                  <a:srgbClr val="7F7F7F"/>
                </a:solidFill>
              </a:defRPr>
            </a:lvl3pPr>
            <a:lvl4pPr>
              <a:defRPr>
                <a:solidFill>
                  <a:srgbClr val="7F7F7F"/>
                </a:solidFill>
              </a:defRPr>
            </a:lvl4pPr>
            <a:lvl5pP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kumimoji="1" lang="zh-TW" altLang="en-US"/>
              <a:t>編輯母片文字樣式
第二層
第三層
第四層
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2022/11/10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  <p:sp>
        <p:nvSpPr>
          <p:cNvPr id="17" name="文字版面配置區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4812" y="723686"/>
            <a:ext cx="8006387" cy="3334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TW" altLang="en-US" dirty="0"/>
              <a:t>按一下以編輯母片副標題樣式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黑体"/>
              </a:defRPr>
            </a:lvl1pPr>
          </a:lstStyle>
          <a:p>
            <a:fld id="{62C7BDE2-4401-E347-B894-96E96B98C55C}" type="datetimeFigureOut">
              <a:rPr kumimoji="1" lang="zh-TW" altLang="en-US" smtClean="0"/>
              <a:t>2022/11/10</a:t>
            </a:fld>
            <a:endParaRPr kumimoji="1"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黑体"/>
              </a:defRPr>
            </a:lvl1pPr>
          </a:lstStyle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黑体"/>
              </a:defRPr>
            </a:lvl1pPr>
          </a:lstStyle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  <p:sp>
        <p:nvSpPr>
          <p:cNvPr id="8" name="圓角化同側角落矩形 7"/>
          <p:cNvSpPr/>
          <p:nvPr userDrawn="1"/>
        </p:nvSpPr>
        <p:spPr>
          <a:xfrm>
            <a:off x="7884368" y="0"/>
            <a:ext cx="792088" cy="203200"/>
          </a:xfrm>
          <a:prstGeom prst="round2Same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878" tIns="91419" rIns="88878" bIns="165061" rtlCol="0" anchor="t">
            <a:noAutofit/>
          </a:bodyPr>
          <a:lstStyle/>
          <a:p>
            <a:pPr algn="ctr"/>
            <a:r>
              <a:rPr kumimoji="1" lang="en-US" altLang="zh-TW" sz="800" dirty="0">
                <a:latin typeface="Candara" panose="020E0502030303020204"/>
                <a:cs typeface="Candara" panose="020E0502030303020204"/>
              </a:rPr>
              <a:t>Confidential</a:t>
            </a:r>
            <a:endParaRPr kumimoji="1" lang="zh-TW" altLang="en-US" sz="800" dirty="0">
              <a:latin typeface="Candara" panose="020E0502030303020204"/>
              <a:cs typeface="Candara" panose="020E0502030303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7F7F7F"/>
          </a:solidFill>
          <a:latin typeface="+mn-lt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F6600"/>
        </a:buClr>
        <a:buSzPct val="50000"/>
        <a:buFont typeface="Wingdings" panose="05000000000000000000" pitchFamily="2" charset="2"/>
        <a:buChar char=""/>
        <a:defRPr sz="3200" kern="1200">
          <a:solidFill>
            <a:srgbClr val="7F7F7F"/>
          </a:solidFill>
          <a:latin typeface="+mn-lt"/>
          <a:ea typeface="微軟正黑體" panose="020B0604030504040204" pitchFamily="34" charset="-12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F6600"/>
        </a:buClr>
        <a:buSzPct val="50000"/>
        <a:buFont typeface="Arial" panose="020B0604020202020204"/>
        <a:buChar char="–"/>
        <a:defRPr sz="2800" kern="1200">
          <a:solidFill>
            <a:srgbClr val="7F7F7F"/>
          </a:solidFill>
          <a:latin typeface="+mn-lt"/>
          <a:ea typeface="微軟正黑體" panose="020B0604030504040204" pitchFamily="34" charset="-12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FF6600"/>
        </a:buClr>
        <a:buFont typeface="Arial" panose="020B0604020202020204"/>
        <a:buChar char="•"/>
        <a:defRPr sz="2400" kern="1200">
          <a:solidFill>
            <a:srgbClr val="7F7F7F"/>
          </a:solidFill>
          <a:latin typeface="+mn-lt"/>
          <a:ea typeface="微軟正黑體" panose="020B0604030504040204" pitchFamily="34" charset="-12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FF6600"/>
        </a:buClr>
        <a:buSzPct val="50000"/>
        <a:buFont typeface="Arial" panose="020B0604020202020204"/>
        <a:buChar char="–"/>
        <a:defRPr sz="2000" kern="1200">
          <a:solidFill>
            <a:srgbClr val="7F7F7F"/>
          </a:solidFill>
          <a:latin typeface="+mn-lt"/>
          <a:ea typeface="微軟正黑體" panose="020B0604030504040204" pitchFamily="34" charset="-12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FF6600"/>
        </a:buClr>
        <a:buFont typeface="Arial" panose="020B0604020202020204"/>
        <a:buChar char="»"/>
        <a:defRPr sz="2000" kern="1200">
          <a:solidFill>
            <a:srgbClr val="7F7F7F"/>
          </a:solidFill>
          <a:latin typeface="+mn-lt"/>
          <a:ea typeface="微軟正黑體" panose="020B0604030504040204" pitchFamily="34" charset="-12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2022/11/10</a:t>
            </a:r>
            <a:endParaRPr kumimoji="1"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Jenkins</a:t>
            </a:r>
            <a:endParaRPr kumimoji="1" lang="zh-TW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6F40603-7CB4-2827-3FCE-6D0C4E5D5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063" y="2776184"/>
            <a:ext cx="5653873" cy="269294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3B1C051-8E3A-B3E2-FCEE-D11356B7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Jenkins Pipeline</a:t>
            </a:r>
            <a:r>
              <a:rPr lang="zh-TW" altLang="en-US" dirty="0"/>
              <a:t>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C96732-1A5F-75CA-2917-A2078BF80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05" y="1040482"/>
            <a:ext cx="8229600" cy="4064654"/>
          </a:xfrm>
        </p:spPr>
        <p:txBody>
          <a:bodyPr>
            <a:normAutofit/>
          </a:bodyPr>
          <a:lstStyle/>
          <a:p>
            <a:r>
              <a:rPr lang="en-US" altLang="zh-TW" sz="1600" i="0" dirty="0">
                <a:effectLst/>
                <a:latin typeface="system-ui"/>
              </a:rPr>
              <a:t>Code(</a:t>
            </a:r>
            <a:r>
              <a:rPr lang="zh-TW" altLang="en-US" sz="1600" i="0" dirty="0">
                <a:effectLst/>
                <a:latin typeface="system-ui"/>
              </a:rPr>
              <a:t>代碼</a:t>
            </a:r>
            <a:r>
              <a:rPr lang="zh-TW" altLang="en-US" sz="1600" dirty="0">
                <a:latin typeface="system-ui"/>
              </a:rPr>
              <a:t>化</a:t>
            </a:r>
            <a:r>
              <a:rPr lang="en-US" altLang="zh-TW" sz="1600" i="0" dirty="0">
                <a:effectLst/>
                <a:latin typeface="system-ui"/>
              </a:rPr>
              <a:t>): </a:t>
            </a:r>
            <a:r>
              <a:rPr lang="zh-TW" altLang="en-US" sz="1600" i="0" dirty="0">
                <a:effectLst/>
                <a:latin typeface="system-ui"/>
              </a:rPr>
              <a:t> </a:t>
            </a:r>
            <a:r>
              <a:rPr lang="zh-TW" altLang="en-US" sz="1600" dirty="0"/>
              <a:t>將 </a:t>
            </a:r>
            <a:r>
              <a:rPr lang="en-US" altLang="zh-TW" sz="1600" dirty="0"/>
              <a:t>pipeline </a:t>
            </a:r>
            <a:r>
              <a:rPr lang="zh-TW" altLang="en-US" sz="1600" dirty="0"/>
              <a:t>代碼化，讓團隊可以編輯、審閱並迭代。</a:t>
            </a:r>
          </a:p>
          <a:p>
            <a:r>
              <a:rPr lang="en-US" altLang="zh-TW" sz="1600" i="0" dirty="0">
                <a:effectLst/>
                <a:latin typeface="system-ui"/>
              </a:rPr>
              <a:t>Durable(</a:t>
            </a:r>
            <a:r>
              <a:rPr lang="zh-TW" altLang="en-US" sz="1600" i="0" dirty="0">
                <a:effectLst/>
                <a:latin typeface="system-ui"/>
              </a:rPr>
              <a:t>耐用</a:t>
            </a:r>
            <a:r>
              <a:rPr lang="en-US" altLang="zh-TW" sz="1600" i="0" dirty="0">
                <a:effectLst/>
                <a:latin typeface="system-ui"/>
              </a:rPr>
              <a:t>): </a:t>
            </a:r>
            <a:r>
              <a:rPr lang="zh-TW" altLang="en-US" sz="1600" dirty="0"/>
              <a:t> </a:t>
            </a:r>
            <a:r>
              <a:rPr lang="en-US" altLang="zh-TW" sz="1600" dirty="0" err="1"/>
              <a:t>jenkins</a:t>
            </a:r>
            <a:r>
              <a:rPr lang="en-US" altLang="zh-TW" sz="1600" dirty="0"/>
              <a:t> </a:t>
            </a:r>
            <a:r>
              <a:rPr lang="zh-TW" altLang="en-US" sz="1600" dirty="0"/>
              <a:t>伺服器重啟，</a:t>
            </a:r>
            <a:r>
              <a:rPr lang="en-US" altLang="zh-TW" sz="1600" dirty="0"/>
              <a:t>pipeline </a:t>
            </a:r>
            <a:r>
              <a:rPr lang="zh-TW" altLang="en-US" sz="1600" dirty="0"/>
              <a:t>會記住停止的那一個步驟。</a:t>
            </a:r>
          </a:p>
          <a:p>
            <a:r>
              <a:rPr lang="en-US" altLang="zh-TW" sz="1600" i="0" dirty="0" err="1">
                <a:effectLst/>
                <a:latin typeface="system-ui"/>
              </a:rPr>
              <a:t>Pausable</a:t>
            </a:r>
            <a:r>
              <a:rPr lang="en-US" altLang="zh-TW" sz="1600" i="0" dirty="0">
                <a:effectLst/>
                <a:latin typeface="system-ui"/>
              </a:rPr>
              <a:t>(</a:t>
            </a:r>
            <a:r>
              <a:rPr lang="zh-TW" altLang="en-US" sz="1600" i="0" dirty="0">
                <a:effectLst/>
                <a:latin typeface="system-ui"/>
              </a:rPr>
              <a:t>可暫停</a:t>
            </a:r>
            <a:r>
              <a:rPr lang="en-US" altLang="zh-TW" sz="1600" i="0" dirty="0">
                <a:effectLst/>
                <a:latin typeface="system-ui"/>
              </a:rPr>
              <a:t>):</a:t>
            </a:r>
            <a:r>
              <a:rPr lang="zh-TW" altLang="en-US" sz="1600" i="0" dirty="0">
                <a:effectLst/>
                <a:latin typeface="system-ui"/>
              </a:rPr>
              <a:t> </a:t>
            </a:r>
            <a:r>
              <a:rPr lang="zh-TW" altLang="en-US" sz="1600" dirty="0"/>
              <a:t>可在過程中安插中斷點，讓人為決定 </a:t>
            </a:r>
            <a:r>
              <a:rPr lang="en-US" altLang="zh-TW" sz="1600" dirty="0"/>
              <a:t>Pipeline </a:t>
            </a:r>
            <a:r>
              <a:rPr lang="zh-TW" altLang="en-US" sz="1600" dirty="0"/>
              <a:t>是否繼續執行。</a:t>
            </a:r>
          </a:p>
          <a:p>
            <a:r>
              <a:rPr lang="en-US" altLang="zh-TW" sz="1600" i="0" dirty="0">
                <a:effectLst/>
                <a:latin typeface="system-ui"/>
              </a:rPr>
              <a:t>Versatile(</a:t>
            </a:r>
            <a:r>
              <a:rPr lang="zh-TW" altLang="en-US" sz="1600" i="0" dirty="0">
                <a:effectLst/>
                <a:latin typeface="system-ui"/>
              </a:rPr>
              <a:t>多功能</a:t>
            </a:r>
            <a:r>
              <a:rPr lang="en-US" altLang="zh-TW" sz="1600" i="0" dirty="0">
                <a:effectLst/>
                <a:latin typeface="system-ui"/>
              </a:rPr>
              <a:t>):</a:t>
            </a:r>
            <a:r>
              <a:rPr lang="zh-TW" altLang="en-US" sz="1600" i="0" dirty="0">
                <a:effectLst/>
                <a:latin typeface="system-ui"/>
              </a:rPr>
              <a:t> </a:t>
            </a:r>
            <a:r>
              <a:rPr lang="en-US" altLang="zh-TW" sz="1600" i="0" dirty="0">
                <a:effectLst/>
                <a:latin typeface="system-ui"/>
              </a:rPr>
              <a:t>p</a:t>
            </a:r>
            <a:r>
              <a:rPr lang="en-US" altLang="zh-TW" sz="1600" dirty="0"/>
              <a:t>ipeline </a:t>
            </a:r>
            <a:r>
              <a:rPr lang="zh-TW" altLang="en-US" sz="1600" dirty="0"/>
              <a:t>可支援極複雜的持續交付流程需求，例如 </a:t>
            </a:r>
            <a:r>
              <a:rPr lang="en-US" altLang="zh-TW" sz="1600" dirty="0"/>
              <a:t>fork/join</a:t>
            </a:r>
            <a:r>
              <a:rPr lang="zh-TW" altLang="en-US" sz="1600" dirty="0"/>
              <a:t>、</a:t>
            </a:r>
            <a:r>
              <a:rPr lang="en-US" altLang="zh-TW" sz="1600" dirty="0"/>
              <a:t>loop </a:t>
            </a:r>
            <a:r>
              <a:rPr lang="zh-TW" altLang="en-US" sz="1600" dirty="0"/>
              <a:t>及平行多工。</a:t>
            </a:r>
          </a:p>
          <a:p>
            <a:r>
              <a:rPr lang="en-US" altLang="zh-TW" sz="1600" i="0" dirty="0">
                <a:effectLst/>
                <a:latin typeface="system-ui"/>
              </a:rPr>
              <a:t>Extensible(</a:t>
            </a:r>
            <a:r>
              <a:rPr lang="zh-TW" altLang="en-US" sz="1600" i="0" dirty="0">
                <a:effectLst/>
                <a:latin typeface="system-ui"/>
              </a:rPr>
              <a:t>可擴展</a:t>
            </a:r>
            <a:r>
              <a:rPr lang="en-US" altLang="zh-TW" sz="1600" i="0" dirty="0">
                <a:effectLst/>
                <a:latin typeface="system-ui"/>
              </a:rPr>
              <a:t>):</a:t>
            </a:r>
            <a:r>
              <a:rPr lang="zh-TW" altLang="en-US" sz="1600" i="0" dirty="0">
                <a:effectLst/>
                <a:latin typeface="system-ui"/>
              </a:rPr>
              <a:t> </a:t>
            </a:r>
            <a:r>
              <a:rPr lang="en-US" altLang="zh-TW" sz="1600" i="0" dirty="0">
                <a:effectLst/>
                <a:latin typeface="system-ui"/>
              </a:rPr>
              <a:t>p</a:t>
            </a:r>
            <a:r>
              <a:rPr lang="en-US" altLang="zh-TW" sz="1600" dirty="0"/>
              <a:t>ipeline </a:t>
            </a:r>
            <a:r>
              <a:rPr lang="zh-TW" altLang="en-US" sz="1600" dirty="0"/>
              <a:t>的插件支援對 </a:t>
            </a:r>
            <a:r>
              <a:rPr lang="en-US" altLang="zh-TW" sz="1600" dirty="0"/>
              <a:t>pipeline DSL(</a:t>
            </a:r>
            <a:r>
              <a:rPr lang="en-US" altLang="zh-TW" sz="1600" b="0" i="0" dirty="0">
                <a:effectLst/>
                <a:latin typeface="Menlo"/>
              </a:rPr>
              <a:t>Domain Specific Language</a:t>
            </a:r>
            <a:r>
              <a:rPr lang="en-US" altLang="zh-TW" sz="1600" dirty="0"/>
              <a:t>) </a:t>
            </a:r>
            <a:r>
              <a:rPr lang="zh-TW" altLang="en-US" sz="1600" dirty="0"/>
              <a:t>的客製擴展 </a:t>
            </a:r>
            <a:r>
              <a:rPr lang="en-US" altLang="zh-TW" sz="1600" dirty="0"/>
              <a:t>(custom extensions)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endParaRPr lang="zh-TW" altLang="en-US" sz="1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2D4671-3723-1255-9158-8CE78F90EB2C}"/>
              </a:ext>
            </a:extLst>
          </p:cNvPr>
          <p:cNvSpPr txBox="1"/>
          <p:nvPr/>
        </p:nvSpPr>
        <p:spPr>
          <a:xfrm>
            <a:off x="493205" y="5488181"/>
            <a:ext cx="45942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85000"/>
                  </a:schemeClr>
                </a:solidFill>
              </a:rPr>
              <a:t>http://www.slideshare.net/asotobu/jenkins-20-65705621</a:t>
            </a:r>
            <a:endParaRPr lang="zh-TW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450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31B15-EDD5-2F28-D71A-019377F7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+mj-lt"/>
              </a:rPr>
              <a:t>Pipeline Syntax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18C6CB-5A94-3705-2015-4B36E373A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0482"/>
            <a:ext cx="5023288" cy="4064654"/>
          </a:xfrm>
        </p:spPr>
        <p:txBody>
          <a:bodyPr>
            <a:normAutofit/>
          </a:bodyPr>
          <a:lstStyle/>
          <a:p>
            <a:pPr algn="l"/>
            <a:r>
              <a:rPr lang="en-US" altLang="zh-TW" sz="1800" dirty="0"/>
              <a:t>p</a:t>
            </a:r>
            <a:r>
              <a:rPr lang="en-US" altLang="zh-TW" sz="1800" i="0" dirty="0">
                <a:effectLst/>
              </a:rPr>
              <a:t>ipeline: </a:t>
            </a:r>
            <a:r>
              <a:rPr lang="en-US" altLang="zh-TW" sz="1800" i="0" dirty="0" err="1">
                <a:effectLst/>
              </a:rPr>
              <a:t>jenkinsfile</a:t>
            </a:r>
            <a:r>
              <a:rPr lang="en-US" altLang="zh-TW" sz="1800" i="0" dirty="0">
                <a:effectLst/>
              </a:rPr>
              <a:t> </a:t>
            </a:r>
            <a:r>
              <a:rPr lang="zh-TW" altLang="en-US" sz="1800" i="0" dirty="0">
                <a:effectLst/>
              </a:rPr>
              <a:t>的開頭宣告</a:t>
            </a:r>
          </a:p>
          <a:p>
            <a:r>
              <a:rPr lang="en-US" altLang="zh-TW" sz="1800" dirty="0"/>
              <a:t>agent: </a:t>
            </a:r>
            <a:r>
              <a:rPr lang="zh-TW" altLang="en-US" sz="1800" dirty="0"/>
              <a:t>指定什麼條件的 </a:t>
            </a:r>
            <a:r>
              <a:rPr lang="en-US" altLang="zh-TW" sz="1800" dirty="0"/>
              <a:t>agent </a:t>
            </a:r>
            <a:r>
              <a:rPr lang="zh-TW" altLang="en-US" sz="1800" dirty="0"/>
              <a:t>可以執行這個專案，</a:t>
            </a:r>
            <a:r>
              <a:rPr lang="en-US" altLang="zh-TW" sz="1800" dirty="0"/>
              <a:t>any </a:t>
            </a:r>
            <a:r>
              <a:rPr lang="zh-TW" altLang="en-US" sz="1800" dirty="0"/>
              <a:t>表示任意 </a:t>
            </a:r>
            <a:r>
              <a:rPr lang="en-US" altLang="zh-TW" sz="1800" dirty="0"/>
              <a:t>agent </a:t>
            </a:r>
            <a:r>
              <a:rPr lang="zh-TW" altLang="en-US" sz="1800" dirty="0"/>
              <a:t>都可以執行。</a:t>
            </a:r>
            <a:r>
              <a:rPr lang="en-US" altLang="zh-TW" sz="1800" dirty="0"/>
              <a:t>(An agent is typically a machine, or container, which connects to a Jenkins controller and executes tasks when directed by the controller</a:t>
            </a:r>
            <a:r>
              <a:rPr lang="en-US" altLang="zh-TW" sz="1800" b="0" i="0" dirty="0">
                <a:effectLst/>
              </a:rPr>
              <a:t>)</a:t>
            </a:r>
            <a:endParaRPr lang="en-US" altLang="zh-TW" sz="1800" dirty="0"/>
          </a:p>
          <a:p>
            <a:r>
              <a:rPr lang="en-US" altLang="zh-TW" sz="1800" dirty="0"/>
              <a:t>stages</a:t>
            </a:r>
            <a:r>
              <a:rPr lang="zh-TW" altLang="en-US" sz="1800" dirty="0"/>
              <a:t>、</a:t>
            </a:r>
            <a:r>
              <a:rPr lang="en-US" altLang="zh-TW" sz="1800" dirty="0"/>
              <a:t>stage: </a:t>
            </a:r>
            <a:r>
              <a:rPr lang="zh-TW" altLang="en-US" sz="1800" dirty="0"/>
              <a:t>代表管線的各個階段。</a:t>
            </a:r>
            <a:endParaRPr lang="en-US" altLang="zh-TW" sz="1800" dirty="0"/>
          </a:p>
          <a:p>
            <a:r>
              <a:rPr lang="en-US" altLang="zh-TW" sz="1800" dirty="0"/>
              <a:t>steps: </a:t>
            </a:r>
            <a:r>
              <a:rPr lang="zh-TW" altLang="en-US" sz="1800" dirty="0"/>
              <a:t>主要執行步驟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D3DE62BD-AE62-4232-2BD7-5020BF0B8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488" y="831548"/>
            <a:ext cx="3130711" cy="454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6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9D959-B728-47B3-B21E-E36EF639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Postman </a:t>
            </a:r>
            <a:r>
              <a:rPr lang="en-US" altLang="zh-TW" sz="2400" b="0" dirty="0"/>
              <a:t>integration in Jenkins (1/6)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D429B1-A4FF-33A9-2E4E-F4399B80F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J</a:t>
            </a:r>
            <a:r>
              <a:rPr lang="en-US" altLang="zh-TW" sz="1800" b="0" dirty="0"/>
              <a:t>enkins</a:t>
            </a:r>
            <a:r>
              <a:rPr lang="zh-TW" altLang="en-US" sz="1800" b="0" dirty="0"/>
              <a:t> 比較像是一個自動化環境，而 </a:t>
            </a:r>
            <a:r>
              <a:rPr lang="en-US" altLang="zh-TW" sz="1800" b="0" dirty="0"/>
              <a:t>postman </a:t>
            </a:r>
            <a:r>
              <a:rPr lang="zh-TW" altLang="en-US" sz="1800" b="0" dirty="0"/>
              <a:t>比較像是測試的方法。</a:t>
            </a:r>
            <a:endParaRPr lang="en-US" altLang="zh-TW" sz="1800" b="0" dirty="0"/>
          </a:p>
          <a:p>
            <a:endParaRPr lang="en-US" altLang="zh-TW" sz="1800" dirty="0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35EC48BB-409B-F506-EF13-9147DF213234}"/>
              </a:ext>
            </a:extLst>
          </p:cNvPr>
          <p:cNvGrpSpPr/>
          <p:nvPr/>
        </p:nvGrpSpPr>
        <p:grpSpPr>
          <a:xfrm>
            <a:off x="1439393" y="1622150"/>
            <a:ext cx="6034308" cy="3553967"/>
            <a:chOff x="1017738" y="1155819"/>
            <a:chExt cx="6034308" cy="3553967"/>
          </a:xfrm>
        </p:grpSpPr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C13630C8-9546-4E72-234B-6578CC85DC32}"/>
                </a:ext>
              </a:extLst>
            </p:cNvPr>
            <p:cNvSpPr/>
            <p:nvPr/>
          </p:nvSpPr>
          <p:spPr>
            <a:xfrm>
              <a:off x="2132871" y="1692769"/>
              <a:ext cx="962418" cy="36351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接口開發</a:t>
              </a:r>
            </a:p>
          </p:txBody>
        </p:sp>
        <p:sp>
          <p:nvSpPr>
            <p:cNvPr id="73" name="矩形: 圓角 72">
              <a:extLst>
                <a:ext uri="{FF2B5EF4-FFF2-40B4-BE49-F238E27FC236}">
                  <a16:creationId xmlns:a16="http://schemas.microsoft.com/office/drawing/2014/main" id="{FB2F4A8A-8B75-8103-1136-6C3D7541B7A0}"/>
                </a:ext>
              </a:extLst>
            </p:cNvPr>
            <p:cNvSpPr/>
            <p:nvPr/>
          </p:nvSpPr>
          <p:spPr>
            <a:xfrm>
              <a:off x="2138818" y="2358020"/>
              <a:ext cx="962418" cy="36351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匯出</a:t>
              </a:r>
              <a:r>
                <a:rPr lang="en-US" altLang="zh-TW" sz="1200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json</a:t>
              </a:r>
              <a:endPara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4" name="矩形: 圓角 73">
              <a:extLst>
                <a:ext uri="{FF2B5EF4-FFF2-40B4-BE49-F238E27FC236}">
                  <a16:creationId xmlns:a16="http://schemas.microsoft.com/office/drawing/2014/main" id="{0672AE68-5096-B0BE-7DCD-D9E24B83FC7C}"/>
                </a:ext>
              </a:extLst>
            </p:cNvPr>
            <p:cNvSpPr/>
            <p:nvPr/>
          </p:nvSpPr>
          <p:spPr>
            <a:xfrm>
              <a:off x="2147168" y="3035624"/>
              <a:ext cx="962418" cy="36351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上傳</a:t>
              </a:r>
              <a:r>
                <a:rPr lang="en-US" altLang="zh-TW" sz="12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git</a:t>
              </a:r>
              <a:endPara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5" name="矩形: 圓角 74">
              <a:extLst>
                <a:ext uri="{FF2B5EF4-FFF2-40B4-BE49-F238E27FC236}">
                  <a16:creationId xmlns:a16="http://schemas.microsoft.com/office/drawing/2014/main" id="{E3156847-36C4-E7B7-5275-56DD9372A192}"/>
                </a:ext>
              </a:extLst>
            </p:cNvPr>
            <p:cNvSpPr/>
            <p:nvPr/>
          </p:nvSpPr>
          <p:spPr>
            <a:xfrm>
              <a:off x="3417834" y="1692769"/>
              <a:ext cx="962418" cy="36351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版本控制</a:t>
              </a:r>
            </a:p>
          </p:txBody>
        </p:sp>
        <p:sp>
          <p:nvSpPr>
            <p:cNvPr id="76" name="矩形: 圓角 75">
              <a:extLst>
                <a:ext uri="{FF2B5EF4-FFF2-40B4-BE49-F238E27FC236}">
                  <a16:creationId xmlns:a16="http://schemas.microsoft.com/office/drawing/2014/main" id="{44411373-EC23-1CD6-A0A6-C56ECBB9F1CE}"/>
                </a:ext>
              </a:extLst>
            </p:cNvPr>
            <p:cNvSpPr/>
            <p:nvPr/>
          </p:nvSpPr>
          <p:spPr>
            <a:xfrm>
              <a:off x="4695806" y="1692769"/>
              <a:ext cx="962418" cy="36351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複製代碼</a:t>
              </a:r>
            </a:p>
          </p:txBody>
        </p:sp>
        <p:sp>
          <p:nvSpPr>
            <p:cNvPr id="77" name="矩形: 圓角 76">
              <a:extLst>
                <a:ext uri="{FF2B5EF4-FFF2-40B4-BE49-F238E27FC236}">
                  <a16:creationId xmlns:a16="http://schemas.microsoft.com/office/drawing/2014/main" id="{0F418D01-0F93-72FC-8480-51E3F3FEC948}"/>
                </a:ext>
              </a:extLst>
            </p:cNvPr>
            <p:cNvSpPr/>
            <p:nvPr/>
          </p:nvSpPr>
          <p:spPr>
            <a:xfrm>
              <a:off x="4695806" y="2358020"/>
              <a:ext cx="962418" cy="36351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選擇分支</a:t>
              </a:r>
            </a:p>
          </p:txBody>
        </p:sp>
        <p:sp>
          <p:nvSpPr>
            <p:cNvPr id="78" name="矩形: 圓角 77">
              <a:extLst>
                <a:ext uri="{FF2B5EF4-FFF2-40B4-BE49-F238E27FC236}">
                  <a16:creationId xmlns:a16="http://schemas.microsoft.com/office/drawing/2014/main" id="{04741B58-3C33-80DB-CC28-1A5447642036}"/>
                </a:ext>
              </a:extLst>
            </p:cNvPr>
            <p:cNvSpPr/>
            <p:nvPr/>
          </p:nvSpPr>
          <p:spPr>
            <a:xfrm>
              <a:off x="4695806" y="3026337"/>
              <a:ext cx="962418" cy="36351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執行</a:t>
              </a:r>
              <a:r>
                <a:rPr lang="en-US" altLang="zh-TW" sz="1200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jenkinsfile</a:t>
              </a:r>
              <a:endPara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9" name="矩形: 圓角 78">
              <a:extLst>
                <a:ext uri="{FF2B5EF4-FFF2-40B4-BE49-F238E27FC236}">
                  <a16:creationId xmlns:a16="http://schemas.microsoft.com/office/drawing/2014/main" id="{CF620826-57A4-5A2C-4C80-0389037F66AA}"/>
                </a:ext>
              </a:extLst>
            </p:cNvPr>
            <p:cNvSpPr/>
            <p:nvPr/>
          </p:nvSpPr>
          <p:spPr>
            <a:xfrm>
              <a:off x="5995792" y="3027423"/>
              <a:ext cx="962418" cy="36351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執行</a:t>
              </a:r>
              <a:r>
                <a:rPr lang="en-US" altLang="zh-TW" sz="1200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newman</a:t>
              </a:r>
              <a:endPara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0" name="矩形: 圓角 79">
              <a:extLst>
                <a:ext uri="{FF2B5EF4-FFF2-40B4-BE49-F238E27FC236}">
                  <a16:creationId xmlns:a16="http://schemas.microsoft.com/office/drawing/2014/main" id="{74CEBFBF-998E-63FD-1B9A-6C4693FBBA51}"/>
                </a:ext>
              </a:extLst>
            </p:cNvPr>
            <p:cNvSpPr/>
            <p:nvPr/>
          </p:nvSpPr>
          <p:spPr>
            <a:xfrm>
              <a:off x="5995792" y="3713811"/>
              <a:ext cx="962418" cy="36351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產生報告</a:t>
              </a:r>
            </a:p>
          </p:txBody>
        </p:sp>
        <p:sp>
          <p:nvSpPr>
            <p:cNvPr id="81" name="矩形: 圓角 80">
              <a:extLst>
                <a:ext uri="{FF2B5EF4-FFF2-40B4-BE49-F238E27FC236}">
                  <a16:creationId xmlns:a16="http://schemas.microsoft.com/office/drawing/2014/main" id="{DE52D162-EC54-1786-DB56-F0EB1553F4BE}"/>
                </a:ext>
              </a:extLst>
            </p:cNvPr>
            <p:cNvSpPr/>
            <p:nvPr/>
          </p:nvSpPr>
          <p:spPr>
            <a:xfrm>
              <a:off x="4703936" y="3714118"/>
              <a:ext cx="962418" cy="36351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解析</a:t>
              </a:r>
              <a:r>
                <a:rPr lang="en-US" altLang="zh-TW" sz="12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html</a:t>
              </a:r>
              <a:r>
                <a:rPr lang="zh-TW" altLang="en-US" sz="12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結果</a:t>
              </a:r>
            </a:p>
          </p:txBody>
        </p:sp>
        <p:sp>
          <p:nvSpPr>
            <p:cNvPr id="82" name="矩形: 圓角 81">
              <a:extLst>
                <a:ext uri="{FF2B5EF4-FFF2-40B4-BE49-F238E27FC236}">
                  <a16:creationId xmlns:a16="http://schemas.microsoft.com/office/drawing/2014/main" id="{83E95BEE-C5DE-076A-EB58-A40168DC2A55}"/>
                </a:ext>
              </a:extLst>
            </p:cNvPr>
            <p:cNvSpPr/>
            <p:nvPr/>
          </p:nvSpPr>
          <p:spPr>
            <a:xfrm>
              <a:off x="1017738" y="3713811"/>
              <a:ext cx="962418" cy="36351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瀏覽結果</a:t>
              </a:r>
            </a:p>
          </p:txBody>
        </p:sp>
        <p:sp>
          <p:nvSpPr>
            <p:cNvPr id="83" name="笑臉 82">
              <a:extLst>
                <a:ext uri="{FF2B5EF4-FFF2-40B4-BE49-F238E27FC236}">
                  <a16:creationId xmlns:a16="http://schemas.microsoft.com/office/drawing/2014/main" id="{D2D352AF-E3A3-241E-CEFE-C556CD2EC644}"/>
                </a:ext>
              </a:extLst>
            </p:cNvPr>
            <p:cNvSpPr/>
            <p:nvPr/>
          </p:nvSpPr>
          <p:spPr>
            <a:xfrm>
              <a:off x="1274973" y="1695023"/>
              <a:ext cx="447948" cy="363509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6627AE62-608E-159B-73E6-F4BDC20AE030}"/>
                </a:ext>
              </a:extLst>
            </p:cNvPr>
            <p:cNvCxnSpPr>
              <a:cxnSpLocks/>
            </p:cNvCxnSpPr>
            <p:nvPr/>
          </p:nvCxnSpPr>
          <p:spPr>
            <a:xfrm>
              <a:off x="2620027" y="2048133"/>
              <a:ext cx="0" cy="2834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0EC9F85B-4861-C7ED-97EA-47CCB9EBFA81}"/>
                </a:ext>
              </a:extLst>
            </p:cNvPr>
            <p:cNvCxnSpPr>
              <a:cxnSpLocks/>
            </p:cNvCxnSpPr>
            <p:nvPr/>
          </p:nvCxnSpPr>
          <p:spPr>
            <a:xfrm>
              <a:off x="2628377" y="2725006"/>
              <a:ext cx="0" cy="2834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F20E0CA1-2C71-87EB-96E2-89062EADE331}"/>
                </a:ext>
              </a:extLst>
            </p:cNvPr>
            <p:cNvCxnSpPr>
              <a:cxnSpLocks/>
            </p:cNvCxnSpPr>
            <p:nvPr/>
          </p:nvCxnSpPr>
          <p:spPr>
            <a:xfrm>
              <a:off x="5177015" y="2058532"/>
              <a:ext cx="0" cy="2834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id="{AD300BFC-1A17-CE22-62CA-486FF5927258}"/>
                </a:ext>
              </a:extLst>
            </p:cNvPr>
            <p:cNvCxnSpPr>
              <a:cxnSpLocks/>
            </p:cNvCxnSpPr>
            <p:nvPr/>
          </p:nvCxnSpPr>
          <p:spPr>
            <a:xfrm>
              <a:off x="5190583" y="2715780"/>
              <a:ext cx="0" cy="2834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5431C5E6-2D0C-4C45-887F-4B01FCE4E21C}"/>
                </a:ext>
              </a:extLst>
            </p:cNvPr>
            <p:cNvCxnSpPr>
              <a:cxnSpLocks/>
            </p:cNvCxnSpPr>
            <p:nvPr/>
          </p:nvCxnSpPr>
          <p:spPr>
            <a:xfrm>
              <a:off x="2079321" y="1521386"/>
              <a:ext cx="0" cy="31884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FC551CD7-6546-D8B6-D328-301D75AD3499}"/>
                </a:ext>
              </a:extLst>
            </p:cNvPr>
            <p:cNvCxnSpPr>
              <a:cxnSpLocks/>
            </p:cNvCxnSpPr>
            <p:nvPr/>
          </p:nvCxnSpPr>
          <p:spPr>
            <a:xfrm>
              <a:off x="3240066" y="1521386"/>
              <a:ext cx="0" cy="31884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FA3195C3-7E8D-AD67-C591-F1F1F4DD0C80}"/>
                </a:ext>
              </a:extLst>
            </p:cNvPr>
            <p:cNvCxnSpPr>
              <a:cxnSpLocks/>
            </p:cNvCxnSpPr>
            <p:nvPr/>
          </p:nvCxnSpPr>
          <p:spPr>
            <a:xfrm>
              <a:off x="4519809" y="1521386"/>
              <a:ext cx="0" cy="31884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7E293B4E-EC3B-CDCC-12AC-C0BA6460CA50}"/>
                </a:ext>
              </a:extLst>
            </p:cNvPr>
            <p:cNvCxnSpPr>
              <a:cxnSpLocks/>
            </p:cNvCxnSpPr>
            <p:nvPr/>
          </p:nvCxnSpPr>
          <p:spPr>
            <a:xfrm>
              <a:off x="5855919" y="1521386"/>
              <a:ext cx="0" cy="31884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44A546E6-649E-9F7F-AF30-C9D33C8D268D}"/>
                </a:ext>
              </a:extLst>
            </p:cNvPr>
            <p:cNvCxnSpPr/>
            <p:nvPr/>
          </p:nvCxnSpPr>
          <p:spPr>
            <a:xfrm>
              <a:off x="1772871" y="1874524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6E9CD24A-638D-997D-E893-B19A75FDF61C}"/>
                </a:ext>
              </a:extLst>
            </p:cNvPr>
            <p:cNvCxnSpPr/>
            <p:nvPr/>
          </p:nvCxnSpPr>
          <p:spPr>
            <a:xfrm>
              <a:off x="4385374" y="1874524"/>
              <a:ext cx="324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F2190375-D89E-E5F2-0124-59400B071BF6}"/>
                </a:ext>
              </a:extLst>
            </p:cNvPr>
            <p:cNvCxnSpPr/>
            <p:nvPr/>
          </p:nvCxnSpPr>
          <p:spPr>
            <a:xfrm>
              <a:off x="5671792" y="3217379"/>
              <a:ext cx="324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4D280B88-28CD-4F26-1FAD-BE5CB2EE4DFB}"/>
                </a:ext>
              </a:extLst>
            </p:cNvPr>
            <p:cNvCxnSpPr>
              <a:cxnSpLocks/>
            </p:cNvCxnSpPr>
            <p:nvPr/>
          </p:nvCxnSpPr>
          <p:spPr>
            <a:xfrm>
              <a:off x="6457799" y="3399134"/>
              <a:ext cx="0" cy="2834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E3A835FB-47FE-C43D-857F-FDC57ECEB8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8224" y="3895873"/>
              <a:ext cx="324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單箭頭接點 96">
              <a:extLst>
                <a:ext uri="{FF2B5EF4-FFF2-40B4-BE49-F238E27FC236}">
                  <a16:creationId xmlns:a16="http://schemas.microsoft.com/office/drawing/2014/main" id="{15056294-68F3-C839-65BE-86FCD23D6F0C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 flipH="1">
              <a:off x="1985168" y="3895873"/>
              <a:ext cx="27187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接點: 肘形 97">
              <a:extLst>
                <a:ext uri="{FF2B5EF4-FFF2-40B4-BE49-F238E27FC236}">
                  <a16:creationId xmlns:a16="http://schemas.microsoft.com/office/drawing/2014/main" id="{948FF7CC-8847-C5E7-FCB1-6898A7FDF5BE}"/>
                </a:ext>
              </a:extLst>
            </p:cNvPr>
            <p:cNvCxnSpPr>
              <a:cxnSpLocks/>
              <a:stCxn id="74" idx="2"/>
              <a:endCxn id="75" idx="1"/>
            </p:cNvCxnSpPr>
            <p:nvPr/>
          </p:nvCxnSpPr>
          <p:spPr>
            <a:xfrm rot="5400000" flipH="1" flipV="1">
              <a:off x="2260800" y="2242100"/>
              <a:ext cx="1524610" cy="789457"/>
            </a:xfrm>
            <a:prstGeom prst="bentConnector4">
              <a:avLst>
                <a:gd name="adj1" fmla="val -14994"/>
                <a:gd name="adj2" fmla="val 80477"/>
              </a:avLst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7F42D6C0-712D-4355-8711-EE2FD1A74924}"/>
                </a:ext>
              </a:extLst>
            </p:cNvPr>
            <p:cNvSpPr txBox="1"/>
            <p:nvPr/>
          </p:nvSpPr>
          <p:spPr>
            <a:xfrm>
              <a:off x="1017738" y="1163479"/>
              <a:ext cx="10615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solidFill>
                    <a:srgbClr val="7F7F7F"/>
                  </a:solidFill>
                </a:rPr>
                <a:t>Developer</a:t>
              </a:r>
              <a:endParaRPr lang="zh-TW" alt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80EAD728-E1CE-E0A2-F76C-E56FBEA97F5E}"/>
                </a:ext>
              </a:extLst>
            </p:cNvPr>
            <p:cNvSpPr txBox="1"/>
            <p:nvPr/>
          </p:nvSpPr>
          <p:spPr>
            <a:xfrm>
              <a:off x="2138818" y="1159010"/>
              <a:ext cx="10615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solidFill>
                    <a:srgbClr val="7F7F7F"/>
                  </a:solidFill>
                </a:rPr>
                <a:t>Postman</a:t>
              </a:r>
              <a:endParaRPr lang="zh-TW" alt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DFD445D8-649D-D7E6-A8E7-877582AC1334}"/>
                </a:ext>
              </a:extLst>
            </p:cNvPr>
            <p:cNvSpPr txBox="1"/>
            <p:nvPr/>
          </p:nvSpPr>
          <p:spPr>
            <a:xfrm>
              <a:off x="3394964" y="1159010"/>
              <a:ext cx="10615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solidFill>
                    <a:srgbClr val="7F7F7F"/>
                  </a:solidFill>
                </a:rPr>
                <a:t>GitHub</a:t>
              </a:r>
              <a:endParaRPr lang="zh-TW" alt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FBD2841D-3330-1768-9B1A-DAD4B5D202D9}"/>
                </a:ext>
              </a:extLst>
            </p:cNvPr>
            <p:cNvSpPr txBox="1"/>
            <p:nvPr/>
          </p:nvSpPr>
          <p:spPr>
            <a:xfrm>
              <a:off x="4772209" y="1155819"/>
              <a:ext cx="10615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solidFill>
                    <a:srgbClr val="7F7F7F"/>
                  </a:solidFill>
                </a:rPr>
                <a:t>Jenkins</a:t>
              </a:r>
              <a:endParaRPr lang="zh-TW" alt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5AD32674-7738-7265-6478-708783675BF3}"/>
                </a:ext>
              </a:extLst>
            </p:cNvPr>
            <p:cNvSpPr txBox="1"/>
            <p:nvPr/>
          </p:nvSpPr>
          <p:spPr>
            <a:xfrm>
              <a:off x="5990463" y="1159010"/>
              <a:ext cx="10615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solidFill>
                    <a:srgbClr val="7F7F7F"/>
                  </a:solidFill>
                </a:rPr>
                <a:t>Newman</a:t>
              </a:r>
              <a:endParaRPr lang="zh-TW" altLang="en-US" sz="1600" dirty="0">
                <a:solidFill>
                  <a:srgbClr val="7F7F7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13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98C6-2902-E71A-C4CC-F2E67C93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Postman </a:t>
            </a:r>
            <a:r>
              <a:rPr lang="en-US" altLang="zh-TW" sz="2400" b="0" dirty="0"/>
              <a:t>integration in Jenkins</a:t>
            </a:r>
            <a:r>
              <a:rPr lang="zh-TW" altLang="en-US" sz="2400" b="0" dirty="0"/>
              <a:t> </a:t>
            </a:r>
            <a:r>
              <a:rPr lang="en-US" altLang="zh-TW" sz="2400" b="0" dirty="0"/>
              <a:t>(2/6)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1BF7FB-530F-2F60-F2BE-4AA60182D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Create a Collection of requests in Postman.</a:t>
            </a:r>
          </a:p>
          <a:p>
            <a:r>
              <a:rPr lang="en-US" altLang="zh-TW" sz="1800" dirty="0"/>
              <a:t>Create a node project which stores Postman collection.</a:t>
            </a:r>
          </a:p>
          <a:p>
            <a:r>
              <a:rPr lang="en-US" altLang="zh-TW" sz="1800" dirty="0"/>
              <a:t>Add </a:t>
            </a:r>
            <a:r>
              <a:rPr lang="en-US" altLang="zh-TW" sz="1800" dirty="0" err="1"/>
              <a:t>newman</a:t>
            </a:r>
            <a:r>
              <a:rPr lang="en-US" altLang="zh-TW" sz="1800" dirty="0"/>
              <a:t> dependency to the project.</a:t>
            </a:r>
          </a:p>
          <a:p>
            <a:r>
              <a:rPr lang="en-US" altLang="zh-TW" sz="1800" dirty="0"/>
              <a:t>Create a git repository and push the node project’s folder to git.</a:t>
            </a:r>
          </a:p>
          <a:p>
            <a:r>
              <a:rPr lang="en-US" altLang="zh-TW" sz="1800" dirty="0"/>
              <a:t>Use Jenkins pipeline DSL to run the Postman collection</a:t>
            </a:r>
          </a:p>
          <a:p>
            <a:r>
              <a:rPr lang="en-US" altLang="zh-TW" sz="1800" dirty="0"/>
              <a:t>Configure reporters on </a:t>
            </a:r>
            <a:r>
              <a:rPr lang="en-US" altLang="zh-TW" sz="1800" dirty="0" err="1"/>
              <a:t>newman</a:t>
            </a:r>
            <a:r>
              <a:rPr lang="en-US" altLang="zh-TW" sz="1800" dirty="0"/>
              <a:t>, to show results.</a:t>
            </a:r>
            <a:endParaRPr lang="zh-TW" altLang="en-US" sz="1800" dirty="0"/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8205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98C6-2902-E71A-C4CC-F2E67C93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Postman </a:t>
            </a:r>
            <a:r>
              <a:rPr lang="en-US" altLang="zh-TW" sz="2400" b="0" dirty="0"/>
              <a:t>integration in Jenkins</a:t>
            </a:r>
            <a:r>
              <a:rPr lang="zh-TW" altLang="en-US" sz="2400" b="0" dirty="0"/>
              <a:t> </a:t>
            </a:r>
            <a:r>
              <a:rPr lang="en-US" altLang="zh-TW" sz="2400" b="0" dirty="0"/>
              <a:t>(3/6)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1AE259B-725F-1D18-1052-F34A5017A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04148" y="1206994"/>
            <a:ext cx="4008329" cy="837080"/>
          </a:xfrm>
        </p:spPr>
      </p:pic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4D4ACEEE-A9E9-1D2E-35AA-FA33F1963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232" y="3151878"/>
            <a:ext cx="6359205" cy="197753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6F64179-2292-835B-1A80-619717197364}"/>
              </a:ext>
            </a:extLst>
          </p:cNvPr>
          <p:cNvSpPr txBox="1"/>
          <p:nvPr/>
        </p:nvSpPr>
        <p:spPr>
          <a:xfrm>
            <a:off x="4813124" y="2397090"/>
            <a:ext cx="202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7F7F7F"/>
                </a:solidFill>
              </a:rPr>
              <a:t>Nodejs</a:t>
            </a:r>
            <a:r>
              <a:rPr lang="zh-TW" altLang="en-US" sz="1800" dirty="0">
                <a:solidFill>
                  <a:srgbClr val="7F7F7F"/>
                </a:solidFill>
              </a:rPr>
              <a:t>產生的 </a:t>
            </a:r>
            <a:r>
              <a:rPr lang="en-US" altLang="zh-TW" dirty="0" err="1">
                <a:solidFill>
                  <a:srgbClr val="7F7F7F"/>
                </a:solidFill>
              </a:rPr>
              <a:t>json</a:t>
            </a:r>
            <a:endParaRPr lang="zh-TW" altLang="en-US" dirty="0">
              <a:solidFill>
                <a:srgbClr val="7F7F7F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41EBFA2-E6DF-EC85-72F2-5D3B1A6720BC}"/>
              </a:ext>
            </a:extLst>
          </p:cNvPr>
          <p:cNvCxnSpPr>
            <a:cxnSpLocks/>
          </p:cNvCxnSpPr>
          <p:nvPr/>
        </p:nvCxnSpPr>
        <p:spPr>
          <a:xfrm>
            <a:off x="5520968" y="1961782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圖片 15" descr="一張含有 文字 的圖片&#10;&#10;自動產生的描述">
            <a:extLst>
              <a:ext uri="{FF2B5EF4-FFF2-40B4-BE49-F238E27FC236}">
                <a16:creationId xmlns:a16="http://schemas.microsoft.com/office/drawing/2014/main" id="{1CD2D80D-E6AD-2F7B-B968-C1B09D8C1D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49" b="26644"/>
          <a:stretch/>
        </p:blipFill>
        <p:spPr>
          <a:xfrm>
            <a:off x="426401" y="1206994"/>
            <a:ext cx="4145599" cy="1190096"/>
          </a:xfrm>
          <a:prstGeom prst="rect">
            <a:avLst/>
          </a:prstGeom>
        </p:spPr>
      </p:pic>
      <p:sp>
        <p:nvSpPr>
          <p:cNvPr id="19" name="橢圓 18">
            <a:extLst>
              <a:ext uri="{FF2B5EF4-FFF2-40B4-BE49-F238E27FC236}">
                <a16:creationId xmlns:a16="http://schemas.microsoft.com/office/drawing/2014/main" id="{723F3A45-C9A7-4FD1-9E0E-930EF75C2AB1}"/>
              </a:ext>
            </a:extLst>
          </p:cNvPr>
          <p:cNvSpPr/>
          <p:nvPr/>
        </p:nvSpPr>
        <p:spPr>
          <a:xfrm>
            <a:off x="244812" y="1028942"/>
            <a:ext cx="360000" cy="360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E1785CE-D5C2-CDAC-66C8-6B09FE7EF61B}"/>
              </a:ext>
            </a:extLst>
          </p:cNvPr>
          <p:cNvSpPr/>
          <p:nvPr/>
        </p:nvSpPr>
        <p:spPr>
          <a:xfrm>
            <a:off x="4824148" y="989340"/>
            <a:ext cx="360000" cy="360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EE57A723-0708-05CB-5D16-8832BE8AB776}"/>
              </a:ext>
            </a:extLst>
          </p:cNvPr>
          <p:cNvSpPr/>
          <p:nvPr/>
        </p:nvSpPr>
        <p:spPr>
          <a:xfrm>
            <a:off x="1035024" y="2857500"/>
            <a:ext cx="360000" cy="360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7652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98C6-2902-E71A-C4CC-F2E67C93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Postman </a:t>
            </a:r>
            <a:r>
              <a:rPr lang="en-US" altLang="zh-TW" sz="2400" b="0" dirty="0"/>
              <a:t>integration in Jenkins</a:t>
            </a:r>
            <a:r>
              <a:rPr lang="zh-TW" altLang="en-US" sz="2400" b="0" dirty="0"/>
              <a:t> </a:t>
            </a:r>
            <a:r>
              <a:rPr lang="en-US" altLang="zh-TW" sz="2400" b="0" dirty="0"/>
              <a:t>(4/6)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A4EC36D-DAFC-B75D-A9DC-3DA4EA245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Write </a:t>
            </a:r>
            <a:r>
              <a:rPr lang="en-US" altLang="zh-TW" sz="2000" dirty="0" err="1"/>
              <a:t>jenkinsfile</a:t>
            </a:r>
            <a:endParaRPr lang="zh-TW" altLang="en-US" sz="2000" dirty="0"/>
          </a:p>
        </p:txBody>
      </p:sp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B893531D-969D-792C-BA3E-7E3D44DA5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80" y="1789040"/>
            <a:ext cx="6632872" cy="29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47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98C6-2902-E71A-C4CC-F2E67C93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Postman </a:t>
            </a:r>
            <a:r>
              <a:rPr lang="en-US" altLang="zh-TW" sz="2400" b="0" dirty="0"/>
              <a:t>integration in Jenkins</a:t>
            </a:r>
            <a:r>
              <a:rPr lang="zh-TW" altLang="en-US" sz="2400" b="0" dirty="0"/>
              <a:t> </a:t>
            </a:r>
            <a:r>
              <a:rPr lang="en-US" altLang="zh-TW" sz="2400" b="0" dirty="0"/>
              <a:t>(5/6)</a:t>
            </a:r>
            <a:endParaRPr lang="zh-TW" altLang="en-US" dirty="0"/>
          </a:p>
        </p:txBody>
      </p:sp>
      <p:pic>
        <p:nvPicPr>
          <p:cNvPr id="7" name="內容版面配置區 6" descr="一張含有 文字 的圖片&#10;&#10;自動產生的描述">
            <a:extLst>
              <a:ext uri="{FF2B5EF4-FFF2-40B4-BE49-F238E27FC236}">
                <a16:creationId xmlns:a16="http://schemas.microsoft.com/office/drawing/2014/main" id="{1F8A719C-4940-8215-A6E5-85C00604D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2975" y="752029"/>
            <a:ext cx="5498050" cy="4824820"/>
          </a:xfrm>
        </p:spPr>
      </p:pic>
    </p:spTree>
    <p:extLst>
      <p:ext uri="{BB962C8B-B14F-4D97-AF65-F5344CB8AC3E}">
        <p14:creationId xmlns:p14="http://schemas.microsoft.com/office/powerpoint/2010/main" val="1949790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98C6-2902-E71A-C4CC-F2E67C93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Postman </a:t>
            </a:r>
            <a:r>
              <a:rPr lang="en-US" altLang="zh-TW" sz="2400" b="0" dirty="0"/>
              <a:t>integration in Jenkins</a:t>
            </a:r>
            <a:r>
              <a:rPr lang="zh-TW" altLang="en-US" sz="2400" b="0" dirty="0"/>
              <a:t> </a:t>
            </a:r>
            <a:r>
              <a:rPr lang="en-US" altLang="zh-TW" sz="2400" b="0" dirty="0"/>
              <a:t>(6/6)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AE7DF7F-EE7E-AF00-FF19-5A1BAB8D4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133932"/>
            <a:ext cx="8229600" cy="3877349"/>
          </a:xfrm>
        </p:spPr>
      </p:pic>
      <p:pic>
        <p:nvPicPr>
          <p:cNvPr id="9" name="圖片 8" descr="一張含有 桌 的圖片&#10;&#10;自動產生的描述">
            <a:extLst>
              <a:ext uri="{FF2B5EF4-FFF2-40B4-BE49-F238E27FC236}">
                <a16:creationId xmlns:a16="http://schemas.microsoft.com/office/drawing/2014/main" id="{E066C5CD-BE62-4C9A-C610-876E0CA88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92" y="3122198"/>
            <a:ext cx="5041727" cy="228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B47C2-7F75-CEAD-A386-AAEC8A46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2C366D-32E2-766E-3B86-A9C2E5F30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Lato" panose="020F0502020204030203" pitchFamily="34" charset="0"/>
              </a:rPr>
              <a:t>使用 </a:t>
            </a:r>
            <a:r>
              <a:rPr lang="en-US" altLang="zh-TW" sz="2000" dirty="0" err="1">
                <a:latin typeface="Lato" panose="020F0502020204030203" pitchFamily="34" charset="0"/>
              </a:rPr>
              <a:t>jenkins</a:t>
            </a:r>
            <a:r>
              <a:rPr lang="zh-TW" altLang="en-US" sz="2000" dirty="0">
                <a:latin typeface="Lato" panose="020F0502020204030203" pitchFamily="34" charset="0"/>
              </a:rPr>
              <a:t> </a:t>
            </a:r>
            <a:r>
              <a:rPr lang="zh-TW" altLang="en-US" sz="2000" b="0" i="0" dirty="0">
                <a:effectLst/>
                <a:latin typeface="Lato" panose="020F0502020204030203" pitchFamily="34" charset="0"/>
              </a:rPr>
              <a:t>，</a:t>
            </a:r>
            <a:r>
              <a:rPr lang="zh-TW" altLang="en-US" sz="2000" dirty="0">
                <a:latin typeface="Lato" panose="020F0502020204030203" pitchFamily="34" charset="0"/>
              </a:rPr>
              <a:t>不用擔心</a:t>
            </a:r>
            <a:r>
              <a:rPr lang="zh-TW" altLang="en-US" sz="2000" b="0" i="0" dirty="0">
                <a:effectLst/>
                <a:latin typeface="Lato" panose="020F0502020204030203" pitchFamily="34" charset="0"/>
              </a:rPr>
              <a:t>更新網站後沒辦法馬上發現問題，而是在一部署完畢馬上就能得到一份測試報告，驗證網站的穩定性，也可以在每日建置加入自動化測試，確保每天的修改沒有影響正常的功能運作。</a:t>
            </a:r>
            <a:endParaRPr lang="en-US" altLang="zh-TW" sz="2000" b="0" i="0" dirty="0"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67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CI/CD</a:t>
            </a:r>
          </a:p>
          <a:p>
            <a:r>
              <a:rPr lang="en-US" altLang="zh-TW" sz="2000" dirty="0"/>
              <a:t>Jenkins Introduction</a:t>
            </a:r>
          </a:p>
          <a:p>
            <a:r>
              <a:rPr lang="en-US" altLang="zh-TW" sz="2000" dirty="0"/>
              <a:t>Jenkins Install</a:t>
            </a:r>
          </a:p>
          <a:p>
            <a:r>
              <a:rPr lang="en-US" altLang="zh-TW" sz="2000" dirty="0"/>
              <a:t>Jenkins Freestyle</a:t>
            </a:r>
          </a:p>
          <a:p>
            <a:r>
              <a:rPr lang="en-US" altLang="zh-TW" sz="2000" dirty="0"/>
              <a:t>Jenkins Pipeline</a:t>
            </a:r>
          </a:p>
          <a:p>
            <a:r>
              <a:rPr lang="en-US" altLang="zh-TW" sz="2000" b="0" i="0" dirty="0">
                <a:effectLst/>
                <a:latin typeface="+mj-lt"/>
              </a:rPr>
              <a:t>Pipeline Syntax</a:t>
            </a:r>
            <a:endParaRPr lang="en-US" altLang="zh-TW" sz="2000" dirty="0"/>
          </a:p>
          <a:p>
            <a:r>
              <a:rPr lang="en-US" altLang="zh-TW" sz="2000" dirty="0"/>
              <a:t>Postman </a:t>
            </a:r>
            <a:r>
              <a:rPr lang="en-US" altLang="zh-TW" sz="2000" b="0" dirty="0"/>
              <a:t>integration in Jenkins</a:t>
            </a:r>
            <a:endParaRPr lang="en-US" altLang="zh-TW" sz="2000" dirty="0"/>
          </a:p>
          <a:p>
            <a:r>
              <a:rPr lang="en-US" altLang="zh-TW" sz="2000" dirty="0"/>
              <a:t>Summary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3144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C83A54-BE25-1771-694F-43591486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補充其他架構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236ACD6-B228-52CA-A88C-58854143A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1326" y="2892066"/>
            <a:ext cx="4408366" cy="232042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1A9CE4D-CAEC-EC13-FC95-5D22E918A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74" y="912967"/>
            <a:ext cx="4012662" cy="240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3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CI/CD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1800" i="0" dirty="0">
                <a:effectLst/>
              </a:rPr>
              <a:t>CI(Continuous Integration)</a:t>
            </a:r>
            <a:r>
              <a:rPr lang="zh-TW" altLang="en-US" sz="1800" i="0" dirty="0">
                <a:effectLst/>
              </a:rPr>
              <a:t>，即是「持續整合」</a:t>
            </a:r>
            <a:endParaRPr lang="en-US" altLang="zh-TW" sz="1800" b="0" i="0" dirty="0">
              <a:effectLst/>
            </a:endParaRPr>
          </a:p>
          <a:p>
            <a:pPr lvl="1"/>
            <a:r>
              <a:rPr lang="zh-TW" altLang="en-US" sz="1600" b="0" i="0" dirty="0">
                <a:effectLst/>
              </a:rPr>
              <a:t>程式建置</a:t>
            </a:r>
            <a:endParaRPr lang="en-US" altLang="zh-TW" sz="1600" b="0" i="0" dirty="0">
              <a:effectLst/>
            </a:endParaRPr>
          </a:p>
          <a:p>
            <a:pPr lvl="2"/>
            <a:r>
              <a:rPr lang="zh-TW" altLang="en-US" sz="1400" b="0" i="0" dirty="0">
                <a:effectLst/>
                <a:latin typeface="Lato" panose="020F0502020204030203" pitchFamily="34" charset="0"/>
              </a:rPr>
              <a:t>開發人員在每一次的 </a:t>
            </a:r>
            <a:r>
              <a:rPr lang="en-US" altLang="zh-TW" sz="1400" b="0" i="0" dirty="0">
                <a:effectLst/>
                <a:latin typeface="Lato" panose="020F0502020204030203" pitchFamily="34" charset="0"/>
              </a:rPr>
              <a:t>Commit &amp; Push </a:t>
            </a:r>
            <a:r>
              <a:rPr lang="zh-TW" altLang="en-US" sz="1400" b="0" i="0" dirty="0">
                <a:effectLst/>
                <a:latin typeface="Lato" panose="020F0502020204030203" pitchFamily="34" charset="0"/>
              </a:rPr>
              <a:t>後，都能夠於統一的環境自動 </a:t>
            </a:r>
            <a:r>
              <a:rPr lang="en-US" altLang="zh-TW" sz="1400" b="0" i="0" dirty="0">
                <a:effectLst/>
                <a:latin typeface="Lato" panose="020F0502020204030203" pitchFamily="34" charset="0"/>
              </a:rPr>
              <a:t>Build </a:t>
            </a:r>
            <a:r>
              <a:rPr lang="zh-TW" altLang="en-US" sz="1400" b="0" i="0" dirty="0">
                <a:effectLst/>
                <a:latin typeface="Lato" panose="020F0502020204030203" pitchFamily="34" charset="0"/>
              </a:rPr>
              <a:t>程式，透過此一步驟可以避免每個開發人員因本機的環境＆套件版本不相同，造成 </a:t>
            </a:r>
            <a:r>
              <a:rPr lang="en-US" altLang="zh-TW" sz="1400" b="0" i="0" dirty="0">
                <a:effectLst/>
                <a:latin typeface="Lato" panose="020F0502020204030203" pitchFamily="34" charset="0"/>
              </a:rPr>
              <a:t>Service </a:t>
            </a:r>
            <a:r>
              <a:rPr lang="zh-TW" altLang="en-US" sz="1400" b="0" i="0" dirty="0">
                <a:effectLst/>
                <a:latin typeface="Lato" panose="020F0502020204030203" pitchFamily="34" charset="0"/>
              </a:rPr>
              <a:t>異常。</a:t>
            </a:r>
            <a:endParaRPr lang="en-US" altLang="zh-TW" sz="3200" dirty="0"/>
          </a:p>
          <a:p>
            <a:pPr lvl="1"/>
            <a:r>
              <a:rPr lang="zh-TW" altLang="en-US" sz="1600" b="0" i="0" dirty="0">
                <a:effectLst/>
              </a:rPr>
              <a:t>程式測試</a:t>
            </a:r>
            <a:endParaRPr lang="en-US" altLang="zh-TW" sz="1600" b="0" i="0" dirty="0">
              <a:effectLst/>
            </a:endParaRPr>
          </a:p>
          <a:p>
            <a:pPr lvl="2"/>
            <a:r>
              <a:rPr lang="zh-TW" altLang="en-US" sz="1400" b="0" i="0" dirty="0">
                <a:effectLst/>
                <a:latin typeface="Lato" panose="020F0502020204030203" pitchFamily="34" charset="0"/>
              </a:rPr>
              <a:t>當程式編譯完成後，將會透過「單元測試」測試新寫的功能是否正確，或者確認是否有影響到現有功能</a:t>
            </a:r>
            <a:endParaRPr lang="en-US" altLang="zh-TW" sz="3200" b="0" i="0" dirty="0">
              <a:effectLst/>
            </a:endParaRPr>
          </a:p>
          <a:p>
            <a:r>
              <a:rPr lang="zh-TW" altLang="en-US" sz="1800" b="0" i="0" dirty="0">
                <a:effectLst/>
              </a:rPr>
              <a:t>目的</a:t>
            </a:r>
            <a:endParaRPr lang="en-US" altLang="zh-TW" sz="1800" dirty="0"/>
          </a:p>
          <a:p>
            <a:pPr lvl="1"/>
            <a:r>
              <a:rPr lang="zh-TW" altLang="en-US" sz="1400" b="0" i="0" dirty="0">
                <a:effectLst/>
              </a:rPr>
              <a:t>將低人為疏失風險</a:t>
            </a:r>
            <a:endParaRPr lang="en-US" altLang="zh-TW" sz="1400" b="0" i="0" dirty="0">
              <a:effectLst/>
            </a:endParaRPr>
          </a:p>
          <a:p>
            <a:pPr lvl="1"/>
            <a:r>
              <a:rPr lang="zh-TW" altLang="en-US" sz="1400" b="0" i="0" dirty="0">
                <a:effectLst/>
              </a:rPr>
              <a:t>減少人工手動的反覆步驟</a:t>
            </a:r>
            <a:endParaRPr lang="en-US" altLang="zh-TW" sz="1400" b="0" i="0" dirty="0">
              <a:effectLst/>
            </a:endParaRPr>
          </a:p>
          <a:p>
            <a:pPr lvl="1"/>
            <a:r>
              <a:rPr lang="zh-TW" altLang="en-US" sz="1400" b="0" i="0" dirty="0">
                <a:effectLst/>
              </a:rPr>
              <a:t>進行版控管制</a:t>
            </a:r>
            <a:endParaRPr lang="en-US" altLang="zh-TW" sz="1400" b="0" i="0" dirty="0">
              <a:effectLst/>
            </a:endParaRPr>
          </a:p>
          <a:p>
            <a:pPr lvl="1"/>
            <a:r>
              <a:rPr lang="zh-TW" altLang="en-US" sz="1400" b="0" i="0" dirty="0">
                <a:effectLst/>
              </a:rPr>
              <a:t>增加系統一致性與透明化</a:t>
            </a:r>
            <a:endParaRPr lang="en-US" altLang="zh-TW" sz="1400" b="0" i="0" dirty="0">
              <a:effectLst/>
            </a:endParaRPr>
          </a:p>
          <a:p>
            <a:pPr lvl="1"/>
            <a:r>
              <a:rPr lang="zh-TW" altLang="en-US" sz="1400" b="0" i="0" dirty="0">
                <a:effectLst/>
              </a:rPr>
              <a:t>減少團隊 </a:t>
            </a:r>
            <a:r>
              <a:rPr lang="en-US" altLang="zh-TW" sz="1400" b="0" i="0" dirty="0">
                <a:effectLst/>
              </a:rPr>
              <a:t>Loading</a:t>
            </a:r>
          </a:p>
          <a:p>
            <a:endParaRPr lang="en-US" altLang="zh-TW" sz="1600" i="0" dirty="0"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585E842-3020-9291-65EA-FF1A4C110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004" y="2747132"/>
            <a:ext cx="4682908" cy="280974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CI/CD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i="0" dirty="0">
                <a:effectLst/>
                <a:latin typeface="Lato" panose="020F0502020204030203" pitchFamily="34" charset="0"/>
              </a:rPr>
              <a:t>CD(Continuous Deployment)</a:t>
            </a:r>
            <a:r>
              <a:rPr lang="zh-TW" altLang="en-US" sz="1800" i="0" dirty="0">
                <a:effectLst/>
                <a:latin typeface="Lato" panose="020F0502020204030203" pitchFamily="34" charset="0"/>
              </a:rPr>
              <a:t>，即是「持續佈署」</a:t>
            </a:r>
            <a:endParaRPr lang="en-US" altLang="zh-TW" sz="1800" b="0" i="0" dirty="0">
              <a:effectLst/>
            </a:endParaRPr>
          </a:p>
          <a:p>
            <a:pPr lvl="1"/>
            <a:r>
              <a:rPr lang="zh-TW" altLang="en-US" sz="1600" b="0" i="0" dirty="0">
                <a:effectLst/>
                <a:latin typeface="Lato" panose="020F0502020204030203" pitchFamily="34" charset="0"/>
              </a:rPr>
              <a:t>部署服務</a:t>
            </a:r>
            <a:endParaRPr lang="en-US" altLang="zh-TW" sz="1600" b="0" i="0" dirty="0">
              <a:effectLst/>
              <a:latin typeface="Lato" panose="020F0502020204030203" pitchFamily="34" charset="0"/>
            </a:endParaRPr>
          </a:p>
          <a:p>
            <a:pPr lvl="2"/>
            <a:r>
              <a:rPr lang="zh-TW" altLang="en-US" sz="1400" b="0" i="0" dirty="0">
                <a:effectLst/>
                <a:latin typeface="Lato" panose="020F0502020204030203" pitchFamily="34" charset="0"/>
              </a:rPr>
              <a:t>透過自動化方式，將寫好的程式碼更新到機器上並公開對外服務，另外需要確保套件版本</a:t>
            </a:r>
            <a:r>
              <a:rPr lang="zh-TW" altLang="en-US" sz="1400" dirty="0">
                <a:latin typeface="Lato" panose="020F0502020204030203" pitchFamily="34" charset="0"/>
              </a:rPr>
              <a:t>和</a:t>
            </a:r>
            <a:r>
              <a:rPr lang="zh-TW" altLang="en-US" sz="1400" b="0" i="0" dirty="0">
                <a:effectLst/>
                <a:latin typeface="Lato" panose="020F0502020204030203" pitchFamily="34" charset="0"/>
              </a:rPr>
              <a:t>資料庫資料完整性，也會透過監控系統進行服務存活檢查，若服務異常時會即時發送通知告至開發人員</a:t>
            </a:r>
            <a:r>
              <a:rPr lang="zh-TW" altLang="en-US" sz="1400" b="0" i="0" dirty="0">
                <a:effectLst/>
              </a:rPr>
              <a:t>程式測試</a:t>
            </a:r>
            <a:endParaRPr lang="en-US" altLang="zh-TW" sz="1400" b="0" i="0" dirty="0">
              <a:effectLst/>
            </a:endParaRPr>
          </a:p>
          <a:p>
            <a:r>
              <a:rPr lang="zh-TW" altLang="en-US" sz="1800" b="0" i="0" dirty="0">
                <a:effectLst/>
              </a:rPr>
              <a:t>目的</a:t>
            </a:r>
            <a:endParaRPr lang="en-US" altLang="zh-TW" sz="1600" dirty="0"/>
          </a:p>
          <a:p>
            <a:pPr lvl="1"/>
            <a:r>
              <a:rPr lang="zh-TW" altLang="en-US" sz="1400" b="0" i="0" dirty="0">
                <a:effectLst/>
                <a:latin typeface="Lato" panose="020F0502020204030203" pitchFamily="34" charset="0"/>
              </a:rPr>
              <a:t>每次更新程式都可順暢完成</a:t>
            </a:r>
            <a:endParaRPr lang="en-US" altLang="zh-TW" sz="1400" b="0" i="0" dirty="0">
              <a:effectLst/>
              <a:latin typeface="Lato" panose="020F0502020204030203" pitchFamily="34" charset="0"/>
            </a:endParaRPr>
          </a:p>
          <a:p>
            <a:pPr lvl="1"/>
            <a:r>
              <a:rPr lang="zh-TW" altLang="en-US" sz="1400" b="0" i="0" dirty="0">
                <a:effectLst/>
                <a:latin typeface="Lato" panose="020F0502020204030203" pitchFamily="34" charset="0"/>
              </a:rPr>
              <a:t>確保服務存活</a:t>
            </a:r>
          </a:p>
          <a:p>
            <a:pPr lvl="1"/>
            <a:endParaRPr lang="en-US" altLang="zh-TW" sz="1600" b="0" i="0" dirty="0">
              <a:effectLst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61CBA43-71A6-DABF-2679-D349E5E3E42F}"/>
              </a:ext>
            </a:extLst>
          </p:cNvPr>
          <p:cNvSpPr txBox="1"/>
          <p:nvPr/>
        </p:nvSpPr>
        <p:spPr>
          <a:xfrm>
            <a:off x="549579" y="5449155"/>
            <a:ext cx="45939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00" dirty="0">
                <a:solidFill>
                  <a:schemeClr val="bg1">
                    <a:lumMod val="85000"/>
                  </a:schemeClr>
                </a:solidFill>
              </a:rPr>
              <a:t>https://www.wallarm.com/what/what-is-ci-cd-concept-how-can-it-work</a:t>
            </a:r>
          </a:p>
        </p:txBody>
      </p:sp>
    </p:spTree>
    <p:extLst>
      <p:ext uri="{BB962C8B-B14F-4D97-AF65-F5344CB8AC3E}">
        <p14:creationId xmlns:p14="http://schemas.microsoft.com/office/powerpoint/2010/main" val="230238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Jenkins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b="0" i="0" dirty="0">
                <a:effectLst/>
              </a:rPr>
              <a:t>Jenkins</a:t>
            </a:r>
            <a:r>
              <a:rPr lang="zh-TW" altLang="en-US" sz="1800" b="0" i="0" dirty="0">
                <a:effectLst/>
              </a:rPr>
              <a:t> 是個（提供）自動化的伺服器</a:t>
            </a:r>
            <a:r>
              <a:rPr lang="en-US" altLang="zh-TW" sz="1800" b="0" i="0" dirty="0">
                <a:effectLst/>
              </a:rPr>
              <a:t>(</a:t>
            </a:r>
            <a:r>
              <a:rPr lang="zh-TW" altLang="en-US" sz="1800" b="0" i="0" dirty="0">
                <a:effectLst/>
              </a:rPr>
              <a:t>也是一套</a:t>
            </a:r>
            <a:r>
              <a:rPr lang="en-US" altLang="zh-TW" sz="1800" b="0" i="0" dirty="0">
                <a:effectLst/>
              </a:rPr>
              <a:t>CI/CD)</a:t>
            </a:r>
            <a:r>
              <a:rPr lang="zh-TW" altLang="en-US" sz="1800" b="0" i="0" dirty="0">
                <a:effectLst/>
              </a:rPr>
              <a:t>，可以幫忙跑專案測試，測試完成後部署到相對應的伺服器，也可以自動寄信給開發者或者是指定的內部人員。</a:t>
            </a:r>
            <a:endParaRPr lang="en-US" altLang="zh-TW" sz="1800" b="0" i="0" dirty="0">
              <a:effectLst/>
            </a:endParaRPr>
          </a:p>
          <a:p>
            <a:pPr lvl="1"/>
            <a:r>
              <a:rPr lang="en-US" altLang="zh-TW" sz="1400" dirty="0"/>
              <a:t>GitLab (</a:t>
            </a:r>
            <a:r>
              <a:rPr lang="zh-TW" altLang="en-US" sz="1400" dirty="0"/>
              <a:t>版控工具</a:t>
            </a:r>
            <a:r>
              <a:rPr lang="en-US" altLang="zh-TW" sz="1400" dirty="0"/>
              <a:t>)</a:t>
            </a:r>
            <a:r>
              <a:rPr lang="zh-TW" altLang="en-US" sz="1400" dirty="0"/>
              <a:t>、</a:t>
            </a:r>
            <a:r>
              <a:rPr lang="en-US" altLang="zh-TW" sz="1400" dirty="0"/>
              <a:t>GitHub (</a:t>
            </a:r>
            <a:r>
              <a:rPr lang="zh-TW" altLang="en-US" sz="1400" dirty="0"/>
              <a:t>版控工具</a:t>
            </a:r>
            <a:r>
              <a:rPr lang="en-US" altLang="zh-TW" sz="1400" dirty="0"/>
              <a:t>)</a:t>
            </a:r>
          </a:p>
          <a:p>
            <a:pPr lvl="1"/>
            <a:r>
              <a:rPr lang="en-US" altLang="zh-TW" sz="1400" b="1" dirty="0">
                <a:solidFill>
                  <a:schemeClr val="tx1"/>
                </a:solidFill>
              </a:rPr>
              <a:t>Jenkins (</a:t>
            </a:r>
            <a:r>
              <a:rPr lang="zh-TW" altLang="en-US" sz="1400" b="1" dirty="0">
                <a:solidFill>
                  <a:schemeClr val="tx1"/>
                </a:solidFill>
              </a:rPr>
              <a:t>自動化建置工具</a:t>
            </a:r>
            <a:r>
              <a:rPr lang="en-US" altLang="zh-TW" sz="1400" b="1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zh-TW" sz="1400" dirty="0">
                <a:solidFill>
                  <a:schemeClr val="tx1"/>
                </a:solidFill>
              </a:rPr>
              <a:t>Drone (</a:t>
            </a:r>
            <a:r>
              <a:rPr lang="zh-TW" altLang="en-US" sz="1400" dirty="0">
                <a:solidFill>
                  <a:schemeClr val="tx1"/>
                </a:solidFill>
              </a:rPr>
              <a:t>自動化建置工具</a:t>
            </a:r>
            <a:r>
              <a:rPr lang="en-US" altLang="zh-TW" sz="14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zh-TW" sz="1400" dirty="0">
                <a:solidFill>
                  <a:schemeClr val="tx1"/>
                </a:solidFill>
              </a:rPr>
              <a:t>Circle (</a:t>
            </a:r>
            <a:r>
              <a:rPr lang="zh-TW" altLang="en-US" sz="1400" dirty="0">
                <a:solidFill>
                  <a:schemeClr val="tx1"/>
                </a:solidFill>
              </a:rPr>
              <a:t>自動化建置工具</a:t>
            </a:r>
            <a:r>
              <a:rPr lang="en-US" altLang="zh-TW" sz="14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zh-TW" sz="1400" dirty="0"/>
              <a:t>Docker (</a:t>
            </a:r>
            <a:r>
              <a:rPr lang="zh-TW" altLang="en-US" sz="1400" dirty="0"/>
              <a:t>迅速佈署環境工具</a:t>
            </a:r>
            <a:r>
              <a:rPr lang="en-US" altLang="zh-TW" sz="1400" dirty="0"/>
              <a:t>)</a:t>
            </a:r>
          </a:p>
          <a:p>
            <a:pPr lvl="1"/>
            <a:r>
              <a:rPr lang="en-US" altLang="zh-TW" sz="1400" dirty="0"/>
              <a:t>K8S (</a:t>
            </a:r>
            <a:r>
              <a:rPr lang="zh-TW" altLang="en-US" sz="1400" dirty="0"/>
              <a:t>管理 </a:t>
            </a:r>
            <a:r>
              <a:rPr lang="en-US" altLang="zh-TW" sz="1400" dirty="0"/>
              <a:t>Docker Container </a:t>
            </a:r>
            <a:r>
              <a:rPr lang="zh-TW" altLang="en-US" sz="1400" dirty="0"/>
              <a:t>工具</a:t>
            </a:r>
            <a:r>
              <a:rPr lang="en-US" altLang="zh-TW" sz="1400" dirty="0"/>
              <a:t>)</a:t>
            </a:r>
          </a:p>
          <a:p>
            <a:pPr lvl="1"/>
            <a:r>
              <a:rPr lang="en-US" altLang="zh-TW" sz="1400" dirty="0"/>
              <a:t>Helm (</a:t>
            </a:r>
            <a:r>
              <a:rPr lang="zh-TW" altLang="en-US" sz="1400" dirty="0"/>
              <a:t>快速建置各環境 </a:t>
            </a:r>
            <a:r>
              <a:rPr lang="en-US" altLang="zh-TW" sz="1400" dirty="0"/>
              <a:t>K8S </a:t>
            </a:r>
            <a:r>
              <a:rPr lang="zh-TW" altLang="en-US" sz="1400" dirty="0"/>
              <a:t>工具</a:t>
            </a:r>
            <a:r>
              <a:rPr lang="en-US" altLang="zh-TW" sz="1400" dirty="0"/>
              <a:t>)</a:t>
            </a:r>
          </a:p>
          <a:p>
            <a:pPr lvl="1"/>
            <a:r>
              <a:rPr lang="en-US" altLang="zh-TW" sz="1400" dirty="0"/>
              <a:t>Grafana (</a:t>
            </a:r>
            <a:r>
              <a:rPr lang="zh-TW" altLang="en-US" sz="1400" dirty="0"/>
              <a:t>機器數據監控工具</a:t>
            </a:r>
            <a:r>
              <a:rPr lang="en-US" altLang="zh-TW" sz="1400" dirty="0"/>
              <a:t>)</a:t>
            </a:r>
          </a:p>
          <a:p>
            <a:pPr lvl="1"/>
            <a:r>
              <a:rPr lang="en-US" altLang="zh-TW" sz="1400" dirty="0"/>
              <a:t>ELK (Log </a:t>
            </a:r>
            <a:r>
              <a:rPr lang="zh-TW" altLang="en-US" sz="1400" dirty="0"/>
              <a:t>蒐集工具</a:t>
            </a:r>
            <a:r>
              <a:rPr lang="en-US" altLang="zh-TW" sz="1400" dirty="0"/>
              <a:t>)</a:t>
            </a:r>
          </a:p>
          <a:p>
            <a:pPr lvl="1"/>
            <a:r>
              <a:rPr lang="en-US" altLang="zh-TW" sz="1400" dirty="0"/>
              <a:t>Telegram (</a:t>
            </a:r>
            <a:r>
              <a:rPr lang="zh-TW" altLang="en-US" sz="1400" dirty="0"/>
              <a:t>通訊、錯誤通知工具</a:t>
            </a:r>
            <a:r>
              <a:rPr lang="en-US" altLang="zh-TW" sz="1400" dirty="0"/>
              <a:t>)</a:t>
            </a:r>
          </a:p>
          <a:p>
            <a:pPr lvl="1"/>
            <a:r>
              <a:rPr lang="en-US" altLang="zh-TW" sz="1400" dirty="0"/>
              <a:t>Slack (</a:t>
            </a:r>
            <a:r>
              <a:rPr lang="zh-TW" altLang="en-US" sz="1400" dirty="0"/>
              <a:t>通訊、錯誤通知工具</a:t>
            </a:r>
            <a:r>
              <a:rPr lang="en-US" altLang="zh-TW" sz="1400" dirty="0"/>
              <a:t>)</a:t>
            </a:r>
          </a:p>
          <a:p>
            <a:endParaRPr lang="zh-TW" altLang="en-US" sz="1800" b="0" i="0" dirty="0">
              <a:effectLst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DD81C8-0542-783A-1686-BA0F1648D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059" y="1700757"/>
            <a:ext cx="3721101" cy="4014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Jenkins Install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b="0" i="0" dirty="0">
                <a:effectLst/>
              </a:rPr>
              <a:t>$</a:t>
            </a:r>
            <a:r>
              <a:rPr lang="en-US" altLang="zh-TW" sz="1600" b="0" i="0" dirty="0" err="1">
                <a:effectLst/>
              </a:rPr>
              <a:t>sudo</a:t>
            </a:r>
            <a:r>
              <a:rPr lang="en-US" altLang="zh-TW" sz="1600" b="0" i="0" dirty="0">
                <a:effectLst/>
              </a:rPr>
              <a:t> apt update</a:t>
            </a:r>
          </a:p>
          <a:p>
            <a:r>
              <a:rPr lang="en-US" altLang="zh-TW" sz="1600" dirty="0"/>
              <a:t>$</a:t>
            </a:r>
            <a:r>
              <a:rPr lang="en-US" altLang="zh-TW" sz="1600" b="0" i="0" dirty="0" err="1">
                <a:effectLst/>
              </a:rPr>
              <a:t>sudo</a:t>
            </a:r>
            <a:r>
              <a:rPr lang="en-US" altLang="zh-TW" sz="1600" b="0" i="0" dirty="0">
                <a:effectLst/>
              </a:rPr>
              <a:t> apt install openjdk-11-jdk</a:t>
            </a:r>
          </a:p>
          <a:p>
            <a:r>
              <a:rPr lang="pt-BR" altLang="zh-TW" sz="1600" b="0" i="0" dirty="0">
                <a:effectLst/>
              </a:rPr>
              <a:t>$wget -p -O - https://pkg.jenkins.io/debian/jenkins.io.key | sudo apt-key add -</a:t>
            </a:r>
          </a:p>
          <a:p>
            <a:r>
              <a:rPr lang="pt-BR" altLang="zh-TW" sz="1600" dirty="0"/>
              <a:t>$</a:t>
            </a:r>
            <a:r>
              <a:rPr lang="en-US" altLang="zh-TW" sz="1600" b="0" i="0" dirty="0" err="1">
                <a:effectLst/>
              </a:rPr>
              <a:t>sudo</a:t>
            </a:r>
            <a:r>
              <a:rPr lang="en-US" altLang="zh-TW" sz="1600" b="0" i="0" dirty="0">
                <a:effectLst/>
              </a:rPr>
              <a:t> </a:t>
            </a:r>
            <a:r>
              <a:rPr lang="en-US" altLang="zh-TW" sz="1600" b="0" i="0" dirty="0" err="1">
                <a:effectLst/>
              </a:rPr>
              <a:t>sh</a:t>
            </a:r>
            <a:r>
              <a:rPr lang="en-US" altLang="zh-TW" sz="1600" b="0" i="0" dirty="0">
                <a:effectLst/>
              </a:rPr>
              <a:t> -c 'echo deb http://pkg.jenkins.io/debian-stable binary/ &gt; /</a:t>
            </a:r>
            <a:r>
              <a:rPr lang="en-US" altLang="zh-TW" sz="1600" b="0" i="0" dirty="0" err="1">
                <a:effectLst/>
              </a:rPr>
              <a:t>etc</a:t>
            </a:r>
            <a:r>
              <a:rPr lang="en-US" altLang="zh-TW" sz="1600" b="0" i="0" dirty="0">
                <a:effectLst/>
              </a:rPr>
              <a:t>/apt/</a:t>
            </a:r>
            <a:r>
              <a:rPr lang="en-US" altLang="zh-TW" sz="1600" b="0" i="0" dirty="0" err="1">
                <a:effectLst/>
              </a:rPr>
              <a:t>sources.list.d</a:t>
            </a:r>
            <a:r>
              <a:rPr lang="en-US" altLang="zh-TW" sz="1600" b="0" i="0" dirty="0">
                <a:effectLst/>
              </a:rPr>
              <a:t>/</a:t>
            </a:r>
            <a:r>
              <a:rPr lang="en-US" altLang="zh-TW" sz="1600" b="0" i="0" dirty="0" err="1">
                <a:effectLst/>
              </a:rPr>
              <a:t>jenkins.list</a:t>
            </a:r>
            <a:r>
              <a:rPr lang="en-US" altLang="zh-TW" sz="1600" b="0" i="0" dirty="0">
                <a:effectLst/>
              </a:rPr>
              <a:t>’</a:t>
            </a:r>
            <a:endParaRPr lang="pt-BR" altLang="zh-TW" sz="1600" dirty="0"/>
          </a:p>
          <a:p>
            <a:r>
              <a:rPr lang="pt-BR" altLang="zh-TW" sz="1600" dirty="0"/>
              <a:t>$</a:t>
            </a:r>
            <a:r>
              <a:rPr lang="en-US" altLang="zh-TW" sz="1600" b="0" i="0" dirty="0" err="1">
                <a:effectLst/>
              </a:rPr>
              <a:t>sudo</a:t>
            </a:r>
            <a:r>
              <a:rPr lang="en-US" altLang="zh-TW" sz="1600" b="0" i="0" dirty="0">
                <a:effectLst/>
              </a:rPr>
              <a:t> apt update</a:t>
            </a:r>
          </a:p>
          <a:p>
            <a:r>
              <a:rPr lang="en-US" altLang="zh-TW" sz="1600" dirty="0"/>
              <a:t>$</a:t>
            </a:r>
            <a:r>
              <a:rPr lang="en-US" altLang="zh-TW" sz="1600" b="0" i="0" dirty="0" err="1">
                <a:effectLst/>
              </a:rPr>
              <a:t>sudo</a:t>
            </a:r>
            <a:r>
              <a:rPr lang="en-US" altLang="zh-TW" sz="1600" b="0" i="0" dirty="0">
                <a:effectLst/>
              </a:rPr>
              <a:t> apt install Jenkins</a:t>
            </a:r>
          </a:p>
          <a:p>
            <a:r>
              <a:rPr lang="en-US" altLang="zh-TW" sz="1600" b="0" i="0" dirty="0">
                <a:effectLst/>
              </a:rPr>
              <a:t>$</a:t>
            </a:r>
            <a:r>
              <a:rPr lang="en-US" altLang="zh-TW" sz="1600" b="0" i="0" dirty="0" err="1">
                <a:effectLst/>
              </a:rPr>
              <a:t>sudo</a:t>
            </a:r>
            <a:r>
              <a:rPr lang="en-US" altLang="zh-TW" sz="1600" b="0" i="0" dirty="0">
                <a:effectLst/>
              </a:rPr>
              <a:t> </a:t>
            </a:r>
            <a:r>
              <a:rPr lang="en-US" altLang="zh-TW" sz="1600" b="0" i="0" dirty="0" err="1">
                <a:effectLst/>
              </a:rPr>
              <a:t>systemctl</a:t>
            </a:r>
            <a:r>
              <a:rPr lang="en-US" altLang="zh-TW" sz="1600" b="0" i="0" dirty="0">
                <a:effectLst/>
              </a:rPr>
              <a:t> status </a:t>
            </a:r>
            <a:r>
              <a:rPr lang="en-US" altLang="zh-TW" sz="1600" dirty="0" err="1"/>
              <a:t>j</a:t>
            </a:r>
            <a:r>
              <a:rPr lang="en-US" altLang="zh-TW" sz="1600" b="0" i="0" dirty="0" err="1">
                <a:effectLst/>
              </a:rPr>
              <a:t>enkins</a:t>
            </a:r>
            <a:r>
              <a:rPr lang="en-US" altLang="zh-TW" sz="1600" dirty="0"/>
              <a:t> </a:t>
            </a:r>
          </a:p>
          <a:p>
            <a:pPr lvl="1"/>
            <a:r>
              <a:rPr lang="en-US" altLang="zh-TW" sz="1400" b="0" i="0" dirty="0">
                <a:effectLst/>
              </a:rPr>
              <a:t>If Active is not active(running)</a:t>
            </a:r>
          </a:p>
          <a:p>
            <a:pPr lvl="2"/>
            <a:r>
              <a:rPr lang="en-US" altLang="zh-TW" sz="1050" b="0" i="0" dirty="0">
                <a:effectLst/>
              </a:rPr>
              <a:t>$</a:t>
            </a:r>
            <a:r>
              <a:rPr lang="en-US" altLang="zh-TW" sz="1050" b="0" i="0" dirty="0" err="1">
                <a:effectLst/>
              </a:rPr>
              <a:t>sudo</a:t>
            </a:r>
            <a:r>
              <a:rPr lang="en-US" altLang="zh-TW" sz="1050" b="0" i="0" dirty="0">
                <a:effectLst/>
              </a:rPr>
              <a:t> </a:t>
            </a:r>
            <a:r>
              <a:rPr lang="en-US" altLang="zh-TW" sz="1050" b="0" i="0" dirty="0" err="1">
                <a:effectLst/>
              </a:rPr>
              <a:t>systemctl</a:t>
            </a:r>
            <a:r>
              <a:rPr lang="en-US" altLang="zh-TW" sz="1050" b="0" i="0" dirty="0">
                <a:effectLst/>
              </a:rPr>
              <a:t> start </a:t>
            </a:r>
            <a:r>
              <a:rPr lang="en-US" altLang="zh-TW" sz="1050" b="0" i="0" dirty="0" err="1">
                <a:effectLst/>
              </a:rPr>
              <a:t>jenkins</a:t>
            </a:r>
            <a:endParaRPr lang="en-US" altLang="zh-TW" sz="1050" b="0" i="0" dirty="0">
              <a:effectLst/>
            </a:endParaRPr>
          </a:p>
          <a:p>
            <a:r>
              <a:rPr lang="en-US" altLang="zh-TW" sz="1600" dirty="0"/>
              <a:t>$</a:t>
            </a:r>
            <a:r>
              <a:rPr lang="en-US" altLang="zh-TW" sz="1600" b="0" i="0" dirty="0" err="1">
                <a:effectLst/>
              </a:rPr>
              <a:t>sudo</a:t>
            </a:r>
            <a:r>
              <a:rPr lang="en-US" altLang="zh-TW" sz="1600" b="0" i="0" dirty="0">
                <a:effectLst/>
              </a:rPr>
              <a:t> </a:t>
            </a:r>
            <a:r>
              <a:rPr lang="en-US" altLang="zh-TW" sz="1600" b="0" i="0" dirty="0" err="1">
                <a:effectLst/>
              </a:rPr>
              <a:t>ufw</a:t>
            </a:r>
            <a:r>
              <a:rPr lang="en-US" altLang="zh-TW" sz="1600" b="0" i="0" dirty="0">
                <a:effectLst/>
              </a:rPr>
              <a:t> allow 8080</a:t>
            </a:r>
          </a:p>
          <a:p>
            <a:r>
              <a:rPr lang="en-US" altLang="zh-TW" sz="1600" b="0" i="0" dirty="0">
                <a:effectLst/>
              </a:rPr>
              <a:t>$</a:t>
            </a:r>
            <a:r>
              <a:rPr lang="en-US" altLang="zh-TW" sz="1600" b="0" i="0" dirty="0" err="1">
                <a:effectLst/>
              </a:rPr>
              <a:t>sudo</a:t>
            </a:r>
            <a:r>
              <a:rPr lang="en-US" altLang="zh-TW" sz="1600" b="0" i="0" dirty="0">
                <a:effectLst/>
              </a:rPr>
              <a:t> </a:t>
            </a:r>
            <a:r>
              <a:rPr lang="en-US" altLang="zh-TW" sz="1600" b="0" i="0" dirty="0" err="1">
                <a:effectLst/>
              </a:rPr>
              <a:t>ufw</a:t>
            </a:r>
            <a:r>
              <a:rPr lang="en-US" altLang="zh-TW" sz="1600" b="0" i="0" dirty="0">
                <a:effectLst/>
              </a:rPr>
              <a:t> status</a:t>
            </a:r>
            <a:endParaRPr lang="en-US" altLang="zh-TW" sz="1600" dirty="0"/>
          </a:p>
          <a:p>
            <a:r>
              <a:rPr lang="en-US" altLang="zh-TW" sz="1600" b="0" i="0" dirty="0">
                <a:effectLst/>
              </a:rPr>
              <a:t>$</a:t>
            </a:r>
            <a:r>
              <a:rPr lang="en-US" altLang="zh-TW" sz="1600" b="0" i="0" dirty="0" err="1">
                <a:effectLst/>
              </a:rPr>
              <a:t>sudo</a:t>
            </a:r>
            <a:r>
              <a:rPr lang="en-US" altLang="zh-TW" sz="1600" b="0" i="0" dirty="0">
                <a:effectLst/>
              </a:rPr>
              <a:t> </a:t>
            </a:r>
            <a:r>
              <a:rPr lang="en-US" altLang="zh-TW" sz="1600" b="0" i="0" dirty="0" err="1">
                <a:effectLst/>
              </a:rPr>
              <a:t>ufw</a:t>
            </a:r>
            <a:r>
              <a:rPr lang="en-US" altLang="zh-TW" sz="1600" b="0" i="0" dirty="0">
                <a:effectLst/>
              </a:rPr>
              <a:t> enable</a:t>
            </a:r>
          </a:p>
          <a:p>
            <a:r>
              <a:rPr lang="en-US" altLang="zh-TW" sz="1600" b="0" i="0" dirty="0">
                <a:effectLst/>
              </a:rPr>
              <a:t>$</a:t>
            </a:r>
            <a:r>
              <a:rPr lang="en-US" altLang="zh-TW" sz="1600" b="0" i="0" dirty="0" err="1">
                <a:effectLst/>
              </a:rPr>
              <a:t>sudo</a:t>
            </a:r>
            <a:r>
              <a:rPr lang="en-US" altLang="zh-TW" sz="1600" b="0" i="0" dirty="0">
                <a:effectLst/>
              </a:rPr>
              <a:t> </a:t>
            </a:r>
            <a:r>
              <a:rPr lang="en-US" altLang="zh-TW" sz="1600" b="0" i="0" dirty="0" err="1">
                <a:effectLst/>
              </a:rPr>
              <a:t>ufw</a:t>
            </a:r>
            <a:r>
              <a:rPr lang="en-US" altLang="zh-TW" sz="1600" b="0" i="0" dirty="0">
                <a:effectLst/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38572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7959F294-906E-D8E3-93A6-2E8D6D295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180" y="484849"/>
            <a:ext cx="3779820" cy="289549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Jenkins Install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b="0" i="0" dirty="0">
                <a:effectLst/>
              </a:rPr>
              <a:t>Setup Jenkins</a:t>
            </a:r>
            <a:r>
              <a:rPr lang="zh-TW" altLang="en-US" sz="1600" b="0" i="0" dirty="0">
                <a:effectLst/>
              </a:rPr>
              <a:t> </a:t>
            </a:r>
            <a:r>
              <a:rPr lang="en-US" altLang="zh-TW" sz="1600" dirty="0"/>
              <a:t>(open browser)</a:t>
            </a:r>
            <a:endParaRPr lang="en-US" altLang="zh-TW" sz="1600" b="0" i="0" dirty="0">
              <a:effectLst/>
            </a:endParaRPr>
          </a:p>
          <a:p>
            <a:r>
              <a:rPr lang="en-US" altLang="zh-TW" sz="1600" dirty="0"/>
              <a:t>localhost:8080</a:t>
            </a:r>
          </a:p>
          <a:p>
            <a:r>
              <a:rPr lang="en-US" altLang="zh-TW" sz="1600" b="0" i="0" dirty="0">
                <a:effectLst/>
              </a:rPr>
              <a:t>$</a:t>
            </a:r>
            <a:r>
              <a:rPr lang="en-US" altLang="zh-TW" sz="1600" b="0" i="0" dirty="0" err="1">
                <a:effectLst/>
              </a:rPr>
              <a:t>sudo</a:t>
            </a:r>
            <a:r>
              <a:rPr lang="en-US" altLang="zh-TW" sz="1600" b="0" i="0" dirty="0">
                <a:effectLst/>
              </a:rPr>
              <a:t> cat /var/lib/</a:t>
            </a:r>
            <a:r>
              <a:rPr lang="en-US" altLang="zh-TW" sz="1600" b="0" i="0" dirty="0" err="1">
                <a:effectLst/>
              </a:rPr>
              <a:t>jenkins</a:t>
            </a:r>
            <a:r>
              <a:rPr lang="en-US" altLang="zh-TW" sz="1600" b="0" i="0" dirty="0">
                <a:effectLst/>
              </a:rPr>
              <a:t>/secrets/</a:t>
            </a:r>
            <a:r>
              <a:rPr lang="en-US" altLang="zh-TW" sz="1600" b="0" i="0" dirty="0" err="1">
                <a:effectLst/>
              </a:rPr>
              <a:t>initialAdminPassword</a:t>
            </a:r>
            <a:endParaRPr lang="en-US" altLang="zh-TW" sz="1600" dirty="0"/>
          </a:p>
          <a:p>
            <a:r>
              <a:rPr lang="en-US" altLang="zh-TW" sz="1600" b="0" i="0" dirty="0">
                <a:effectLst/>
              </a:rPr>
              <a:t>next screen, Select the “Install suggested plugins”.</a:t>
            </a:r>
          </a:p>
          <a:p>
            <a:endParaRPr lang="en-US" altLang="zh-TW" sz="1600" dirty="0"/>
          </a:p>
          <a:p>
            <a:endParaRPr lang="en-US" altLang="zh-TW" sz="1600" b="0" i="0" dirty="0">
              <a:effectLst/>
            </a:endParaRPr>
          </a:p>
          <a:p>
            <a:endParaRPr lang="en-US" altLang="zh-TW" sz="1600" dirty="0"/>
          </a:p>
          <a:p>
            <a:endParaRPr lang="en-US" altLang="zh-TW" sz="1600" b="0" i="0" dirty="0">
              <a:effectLst/>
            </a:endParaRPr>
          </a:p>
          <a:p>
            <a:endParaRPr lang="en-US" altLang="zh-TW" sz="1600" b="0" i="0" dirty="0">
              <a:effectLst/>
            </a:endParaRPr>
          </a:p>
          <a:p>
            <a:endParaRPr lang="en-US" altLang="zh-TW" sz="1600" dirty="0"/>
          </a:p>
          <a:p>
            <a:endParaRPr lang="en-US" altLang="zh-TW" sz="1600" b="0" i="0" dirty="0">
              <a:effectLst/>
            </a:endParaRPr>
          </a:p>
          <a:p>
            <a:r>
              <a:rPr lang="en-US" altLang="zh-TW" sz="1600" b="0" i="0" dirty="0">
                <a:effectLst/>
              </a:rPr>
              <a:t>After the successful installation of plugins, it will ask for the setting of the admin user’s user name, password, and email address. 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92768920-DE50-A9CD-B5D4-A70720D4A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682" y="2278304"/>
            <a:ext cx="2696251" cy="193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1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1C051-8E3A-B3E2-FCEE-D11356B7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Jenkins Freestyle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C96732-1A5F-75CA-2917-A2078BF80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05" y="1040482"/>
            <a:ext cx="8229600" cy="4064654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Jenkins</a:t>
            </a:r>
            <a:r>
              <a:rPr lang="zh-TW" altLang="en-US" sz="1800" dirty="0"/>
              <a:t> 可以將多個功能</a:t>
            </a:r>
            <a:r>
              <a:rPr lang="en-US" altLang="zh-TW" sz="1800" dirty="0"/>
              <a:t>(</a:t>
            </a:r>
            <a:r>
              <a:rPr lang="zh-TW" altLang="en-US" sz="1800" dirty="0"/>
              <a:t>編譯、測試、部署</a:t>
            </a:r>
            <a:r>
              <a:rPr lang="en-US" altLang="zh-TW" sz="1800" dirty="0"/>
              <a:t>)</a:t>
            </a:r>
            <a:r>
              <a:rPr lang="zh-TW" altLang="en-US" sz="1800" dirty="0"/>
              <a:t>串在在一起，透過觸發的方式。</a:t>
            </a:r>
            <a:endParaRPr lang="en-US" altLang="zh-TW" sz="1800" dirty="0"/>
          </a:p>
          <a:p>
            <a:r>
              <a:rPr lang="en-US" altLang="zh-TW" sz="1800" dirty="0"/>
              <a:t>Add Jenkins test</a:t>
            </a:r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r>
              <a:rPr lang="en-US" altLang="zh-TW" sz="1800" dirty="0"/>
              <a:t> New item</a:t>
            </a:r>
          </a:p>
          <a:p>
            <a:endParaRPr lang="zh-TW" altLang="en-US" sz="1800" dirty="0"/>
          </a:p>
        </p:txBody>
      </p:sp>
      <p:pic>
        <p:nvPicPr>
          <p:cNvPr id="6" name="圖片 5" descr="一張含有 桌 的圖片&#10;&#10;自動產生的描述">
            <a:extLst>
              <a:ext uri="{FF2B5EF4-FFF2-40B4-BE49-F238E27FC236}">
                <a16:creationId xmlns:a16="http://schemas.microsoft.com/office/drawing/2014/main" id="{80431EF3-2169-0425-56D2-E24F24CB7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33" y="1760093"/>
            <a:ext cx="5796424" cy="1375422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893E87F7-7FC9-D0B0-CAC7-BB064D616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12" y="3888751"/>
            <a:ext cx="2533389" cy="1608824"/>
          </a:xfrm>
          <a:prstGeom prst="rect">
            <a:avLst/>
          </a:prstGeom>
        </p:spPr>
      </p:pic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95CD5DF5-6D2C-0403-0A31-373C07BAE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359" y="3344449"/>
            <a:ext cx="3183192" cy="234263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E1841EE-EEAE-1690-E885-025AB702C465}"/>
              </a:ext>
            </a:extLst>
          </p:cNvPr>
          <p:cNvSpPr/>
          <p:nvPr/>
        </p:nvSpPr>
        <p:spPr>
          <a:xfrm>
            <a:off x="908137" y="1847588"/>
            <a:ext cx="601249" cy="163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2F167C3-0ABD-1923-A8B4-CEBD8A863387}"/>
              </a:ext>
            </a:extLst>
          </p:cNvPr>
          <p:cNvCxnSpPr/>
          <p:nvPr/>
        </p:nvCxnSpPr>
        <p:spPr>
          <a:xfrm>
            <a:off x="6564457" y="4052170"/>
            <a:ext cx="18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A2BF5B1-669D-8ECC-37D1-E77C4B2BE0F2}"/>
              </a:ext>
            </a:extLst>
          </p:cNvPr>
          <p:cNvCxnSpPr/>
          <p:nvPr/>
        </p:nvCxnSpPr>
        <p:spPr>
          <a:xfrm>
            <a:off x="5137758" y="5039639"/>
            <a:ext cx="18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78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1C051-8E3A-B3E2-FCEE-D11356B7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Jenkins Pipeline</a:t>
            </a:r>
            <a:r>
              <a:rPr lang="zh-TW" altLang="en-US" dirty="0"/>
              <a:t>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C96732-1A5F-75CA-2917-A2078BF80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05" y="1040482"/>
            <a:ext cx="8229600" cy="4064654"/>
          </a:xfrm>
        </p:spPr>
        <p:txBody>
          <a:bodyPr>
            <a:normAutofit/>
          </a:bodyPr>
          <a:lstStyle/>
          <a:p>
            <a:r>
              <a:rPr lang="en-US" altLang="zh-TW" sz="1800" b="0" i="0" dirty="0">
                <a:effectLst/>
              </a:rPr>
              <a:t>A Pipeline’s code defines your entire build process, which typically includes stages for building an application, testing it and then delivering it.</a:t>
            </a:r>
            <a:endParaRPr lang="en-US" altLang="zh-TW" sz="1800" dirty="0"/>
          </a:p>
          <a:p>
            <a:endParaRPr lang="zh-TW" altLang="en-US" sz="1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2D4671-3723-1255-9158-8CE78F90EB2C}"/>
              </a:ext>
            </a:extLst>
          </p:cNvPr>
          <p:cNvSpPr txBox="1"/>
          <p:nvPr/>
        </p:nvSpPr>
        <p:spPr>
          <a:xfrm>
            <a:off x="493205" y="5361405"/>
            <a:ext cx="45942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85000"/>
                  </a:schemeClr>
                </a:solidFill>
              </a:rPr>
              <a:t>https://www.jenkins.io/doc/book/pipeline/</a:t>
            </a:r>
            <a:endParaRPr lang="zh-TW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E4282E6-46E8-445D-96BC-C19959411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22" y="1847999"/>
            <a:ext cx="8145873" cy="307472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7D83628-EC21-59FE-0B13-F2F1F0DBEB28}"/>
              </a:ext>
            </a:extLst>
          </p:cNvPr>
          <p:cNvSpPr txBox="1"/>
          <p:nvPr/>
        </p:nvSpPr>
        <p:spPr>
          <a:xfrm>
            <a:off x="604812" y="4944738"/>
            <a:ext cx="45939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7F7F7F"/>
                </a:solidFill>
                <a:effectLst/>
              </a:rPr>
              <a:t>SCM: Source Control Managers</a:t>
            </a:r>
            <a:endParaRPr lang="zh-TW" alt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4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佈景主題</Template>
  <TotalTime>2464</TotalTime>
  <Words>1473</Words>
  <Application>Microsoft Office PowerPoint</Application>
  <PresentationFormat>如螢幕大小 (16:10)</PresentationFormat>
  <Paragraphs>166</Paragraphs>
  <Slides>20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Menlo</vt:lpstr>
      <vt:lpstr>system-ui</vt:lpstr>
      <vt:lpstr>微軟正黑體</vt:lpstr>
      <vt:lpstr>Arial</vt:lpstr>
      <vt:lpstr>Calibri</vt:lpstr>
      <vt:lpstr>Candara</vt:lpstr>
      <vt:lpstr>Lato</vt:lpstr>
      <vt:lpstr>Segoe UI</vt:lpstr>
      <vt:lpstr>Wingdings</vt:lpstr>
      <vt:lpstr>Office 佈景主題</vt:lpstr>
      <vt:lpstr>Jenkins</vt:lpstr>
      <vt:lpstr>Outline</vt:lpstr>
      <vt:lpstr>CI/CD (1/2)</vt:lpstr>
      <vt:lpstr>CI/CD (2/2)</vt:lpstr>
      <vt:lpstr>Jenkins Introduction</vt:lpstr>
      <vt:lpstr>Jenkins Install (1/2)</vt:lpstr>
      <vt:lpstr>Jenkins Install (2/2)</vt:lpstr>
      <vt:lpstr>Jenkins Freestyle</vt:lpstr>
      <vt:lpstr>Jenkins Pipeline (1/2)</vt:lpstr>
      <vt:lpstr>Jenkins Pipeline (2/2)</vt:lpstr>
      <vt:lpstr>Pipeline Syntax</vt:lpstr>
      <vt:lpstr>Postman integration in Jenkins (1/6)</vt:lpstr>
      <vt:lpstr>Postman integration in Jenkins (2/6)</vt:lpstr>
      <vt:lpstr>Postman integration in Jenkins (3/6)</vt:lpstr>
      <vt:lpstr>Postman integration in Jenkins (4/6)</vt:lpstr>
      <vt:lpstr>Postman integration in Jenkins (5/6)</vt:lpstr>
      <vt:lpstr>Postman integration in Jenkins (6/6)</vt:lpstr>
      <vt:lpstr>Summary</vt:lpstr>
      <vt:lpstr>PowerPoint 簡報</vt:lpstr>
      <vt:lpstr>補充其他架構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Sean Hsieh</dc:creator>
  <cp:lastModifiedBy>Rick Lin(林育新_Pegatron)</cp:lastModifiedBy>
  <cp:revision>367</cp:revision>
  <dcterms:created xsi:type="dcterms:W3CDTF">2020-04-15T08:43:00Z</dcterms:created>
  <dcterms:modified xsi:type="dcterms:W3CDTF">2022-11-10T01:40:47Z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0x010100CC7CBF6C7877F0459C241288E4920D89</vt:lpwstr>
  </property>
  <property fmtid="{D5CDD505-2E9C-101B-9397-08002B2CF9AE}" pid="3" name="KSOProductBuildVer">
    <vt:lpwstr>1028-11.8.2.8372</vt:lpwstr>
  </property>
</Properties>
</file>