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687" r:id="rId2"/>
    <p:sldId id="692" r:id="rId3"/>
    <p:sldId id="688" r:id="rId4"/>
    <p:sldId id="689" r:id="rId5"/>
    <p:sldId id="690" r:id="rId6"/>
    <p:sldId id="691" r:id="rId7"/>
  </p:sldIdLst>
  <p:sldSz cx="9144000" cy="5715000" type="screen16x1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">
          <p15:clr>
            <a:srgbClr val="A4A3A4"/>
          </p15:clr>
        </p15:guide>
        <p15:guide id="2" pos="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34"/>
    <a:srgbClr val="FFCA15"/>
    <a:srgbClr val="FB7E6A"/>
    <a:srgbClr val="19B9B9"/>
    <a:srgbClr val="09A2BF"/>
    <a:srgbClr val="56AEE4"/>
    <a:srgbClr val="F44136"/>
    <a:srgbClr val="00ABF5"/>
    <a:srgbClr val="2BD9F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85788" autoAdjust="0"/>
  </p:normalViewPr>
  <p:slideViewPr>
    <p:cSldViewPr snapToGrid="0" snapToObjects="1">
      <p:cViewPr varScale="1">
        <p:scale>
          <a:sx n="117" d="100"/>
          <a:sy n="117" d="100"/>
        </p:scale>
        <p:origin x="1464" y="108"/>
      </p:cViewPr>
      <p:guideLst>
        <p:guide orient="horz" pos="439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2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776D-8DBB-6B4C-921E-4492EBE8FBDF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A5E25-993E-9445-81FD-CFEBDDA1F9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rgbClr val="202124"/>
                </a:solidFill>
                <a:effectLst/>
              </a:rPr>
              <a:t>Responsive web design: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回應式網頁設計，或稱自適應網頁設計、響應式網頁設計、對應式網頁設計。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62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https://ithelp.ithome.com.tw/articles/10267680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A5E25-993E-9445-81FD-CFEBDDA1F98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13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lum bright="-24000" contrast="42000"/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</p:spPr>
        <p:txBody>
          <a:bodyPr/>
          <a:lstStyle>
            <a:lvl1pPr>
              <a:defRPr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  <a:effectLst/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7A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7A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7A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7A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7A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3750" y="1766962"/>
            <a:ext cx="5397947" cy="676201"/>
          </a:xfrm>
        </p:spPr>
        <p:txBody>
          <a:bodyPr anchor="t"/>
          <a:lstStyle>
            <a:lvl1pPr algn="l">
              <a:defRPr sz="4000" b="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09700" y="358019"/>
            <a:ext cx="674688" cy="349408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029138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1562273"/>
            <a:ext cx="4040188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29138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6" y="1562273"/>
            <a:ext cx="4041775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004941" y="2124598"/>
            <a:ext cx="2098773" cy="4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375" tIns="51187" rIns="102375" bIns="5118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  <a:cs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9pPr>
          </a:lstStyle>
          <a:p>
            <a:pPr eaLnBrk="1" hangingPunct="1"/>
            <a:r>
              <a:rPr kumimoji="0" lang="en-US" altLang="zh-TW" sz="1000" dirty="0">
                <a:solidFill>
                  <a:srgbClr val="00B0FF"/>
                </a:solidFill>
                <a:latin typeface="Arial" panose="020B0604020202020204" pitchFamily="34" charset="0"/>
                <a:ea typeface="SimSun" panose="02010600030101010101" charset="-122"/>
                <a:cs typeface="Arial" panose="020B0604020202020204" pitchFamily="34" charset="0"/>
              </a:rPr>
              <a:t>Mobile Communication  Products Development Center</a:t>
            </a:r>
          </a:p>
        </p:txBody>
      </p:sp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004943" y="1913492"/>
            <a:ext cx="2067667" cy="28311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pPr algn="dist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行動通訊產品研發中心</a:t>
            </a: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979675" y="3326161"/>
            <a:ext cx="1736491" cy="52917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/>
                <a:cs typeface="Calibri" panose="020F0502020204030204"/>
              </a:rPr>
              <a:t>A Pioneer RD Center in PEGATRON</a:t>
            </a:r>
            <a:endParaRPr kumimoji="0"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(Dark Gray)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>
            <a:lum bright="18000"/>
          </a:blip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ffectLst>
            <a:outerShdw blurRad="101600" dist="63500" dir="2700000" algn="tl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(Dark Gray)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9" b="96311" l="0" r="98502">
                        <a14:foregroundMark x1="85019" y1="52049" x2="85019" y2="52049"/>
                        <a14:foregroundMark x1="27903" y1="53279" x2="27903" y2="53279"/>
                        <a14:foregroundMark x1="17416" y1="43033" x2="17416" y2="43033"/>
                        <a14:foregroundMark x1="1124" y1="29508" x2="1124" y2="29508"/>
                      </a14:backgroundRemoval>
                    </a14:imgEffect>
                    <a14:imgEffect>
                      <a14:brightnessContrast bright="-62000" contrast="2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84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84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84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84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84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84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3716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4pPr>
            <a:lvl5pPr marL="18288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62C7BDE2-4401-E347-B894-96E96B98C55C}" type="datetimeFigureOut">
              <a:rPr kumimoji="1" lang="zh-TW" altLang="en-US" smtClean="0"/>
              <a:t>2022/10/23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8" name="圓角化同側角落矩形 7"/>
          <p:cNvSpPr/>
          <p:nvPr userDrawn="1"/>
        </p:nvSpPr>
        <p:spPr>
          <a:xfrm>
            <a:off x="7884368" y="0"/>
            <a:ext cx="792088" cy="2032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878" tIns="91419" rIns="88878" bIns="165061" rtlCol="0" anchor="t">
            <a:noAutofit/>
          </a:bodyPr>
          <a:lstStyle/>
          <a:p>
            <a:pPr algn="ctr"/>
            <a:r>
              <a:rPr kumimoji="1" lang="en-US" altLang="zh-TW" sz="800" dirty="0">
                <a:latin typeface="Candara" panose="020E0502030303020204"/>
                <a:cs typeface="Candara" panose="020E0502030303020204"/>
              </a:rPr>
              <a:t>Confidential</a:t>
            </a:r>
            <a:endParaRPr kumimoji="1" lang="zh-TW" altLang="en-US" sz="800" dirty="0">
              <a:latin typeface="Candara" panose="020E0502030303020204"/>
              <a:cs typeface="Candara" panose="020E05020303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7F7F7F"/>
          </a:solidFill>
          <a:latin typeface="+mn-lt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Wingdings" panose="05000000000000000000" pitchFamily="2" charset="2"/>
        <a:buChar char=""/>
        <a:defRPr sz="32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8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•"/>
        <a:defRPr sz="24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»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introduction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i="0" dirty="0">
                <a:solidFill>
                  <a:srgbClr val="4D4D4D"/>
                </a:solidFill>
                <a:effectLst/>
              </a:rPr>
              <a:t>Postman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是網頁調適 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(</a:t>
            </a:r>
            <a:r>
              <a:rPr lang="en-US" altLang="zh-TW" sz="1800" b="0" i="0" dirty="0">
                <a:solidFill>
                  <a:srgbClr val="202124"/>
                </a:solidFill>
                <a:effectLst/>
              </a:rPr>
              <a:t>Responsive web design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)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 和網頁發送</a:t>
            </a:r>
            <a:r>
              <a:rPr lang="en-US" altLang="zh-TW" sz="1800" dirty="0">
                <a:solidFill>
                  <a:srgbClr val="4D4D4D"/>
                </a:solidFill>
              </a:rPr>
              <a:t>HTTP</a:t>
            </a:r>
            <a:r>
              <a:rPr lang="zh-TW" altLang="en-US" sz="1800" dirty="0">
                <a:solidFill>
                  <a:srgbClr val="4D4D4D"/>
                </a:solidFill>
              </a:rPr>
              <a:t>請求，並運行測試的</a:t>
            </a:r>
            <a:r>
              <a:rPr lang="en-US" altLang="zh-TW" sz="1800" dirty="0">
                <a:solidFill>
                  <a:srgbClr val="4D4D4D"/>
                </a:solidFill>
              </a:rPr>
              <a:t>Web API</a:t>
            </a:r>
            <a:r>
              <a:rPr lang="zh-TW" altLang="en-US" sz="1800" dirty="0">
                <a:solidFill>
                  <a:srgbClr val="4D4D4D"/>
                </a:solidFill>
              </a:rPr>
              <a:t>的工具，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簡化測試和開發中的 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API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 工作流。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pPr lvl="1"/>
            <a:r>
              <a:rPr lang="zh-TW" altLang="en-US" sz="1400" i="0" dirty="0">
                <a:solidFill>
                  <a:srgbClr val="4D4D4D"/>
                </a:solidFill>
                <a:effectLst/>
              </a:rPr>
              <a:t>透過模擬各種</a:t>
            </a:r>
            <a:r>
              <a:rPr lang="en-US" altLang="zh-TW" sz="1400" i="0" dirty="0">
                <a:solidFill>
                  <a:srgbClr val="4D4D4D"/>
                </a:solidFill>
                <a:effectLst/>
              </a:rPr>
              <a:t>HTTP</a:t>
            </a:r>
            <a:r>
              <a:rPr lang="zh-TW" altLang="en-US" sz="1400" i="0" dirty="0">
                <a:solidFill>
                  <a:srgbClr val="4D4D4D"/>
                </a:solidFill>
                <a:effectLst/>
              </a:rPr>
              <a:t> </a:t>
            </a:r>
            <a:r>
              <a:rPr lang="en-US" altLang="zh-TW" sz="1400" i="0" dirty="0">
                <a:solidFill>
                  <a:srgbClr val="4D4D4D"/>
                </a:solidFill>
                <a:effectLst/>
              </a:rPr>
              <a:t>Request: </a:t>
            </a:r>
            <a:r>
              <a:rPr lang="zh-TW" altLang="en-US" sz="1400" i="0" dirty="0">
                <a:solidFill>
                  <a:srgbClr val="4D4D4D"/>
                </a:solidFill>
                <a:effectLst/>
              </a:rPr>
              <a:t>如 </a:t>
            </a:r>
            <a:r>
              <a:rPr lang="en-US" altLang="zh-TW" sz="1400" i="0" dirty="0">
                <a:solidFill>
                  <a:srgbClr val="4D4D4D"/>
                </a:solidFill>
                <a:effectLst/>
              </a:rPr>
              <a:t>GET, POST, PUT, DELETE</a:t>
            </a:r>
          </a:p>
          <a:p>
            <a:pPr lvl="1"/>
            <a:r>
              <a:rPr lang="zh-TW" altLang="en-US" sz="1400" i="0" dirty="0">
                <a:solidFill>
                  <a:srgbClr val="4D4D4D"/>
                </a:solidFill>
                <a:effectLst/>
              </a:rPr>
              <a:t>也可以發送文件、額外的</a:t>
            </a:r>
            <a:r>
              <a:rPr lang="en-US" altLang="zh-TW" sz="1400" dirty="0">
                <a:solidFill>
                  <a:srgbClr val="4D4D4D"/>
                </a:solidFill>
              </a:rPr>
              <a:t>h</a:t>
            </a:r>
            <a:r>
              <a:rPr lang="en-US" altLang="zh-TW" sz="1400" i="0" dirty="0">
                <a:solidFill>
                  <a:srgbClr val="4D4D4D"/>
                </a:solidFill>
                <a:effectLst/>
              </a:rPr>
              <a:t>eader</a:t>
            </a:r>
          </a:p>
        </p:txBody>
      </p:sp>
    </p:spTree>
    <p:extLst>
      <p:ext uri="{BB962C8B-B14F-4D97-AF65-F5344CB8AC3E}">
        <p14:creationId xmlns:p14="http://schemas.microsoft.com/office/powerpoint/2010/main" val="34721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introduction (2/2)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簡單易用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只需登入自己的</a:t>
            </a:r>
            <a:r>
              <a:rPr lang="zh-TW" altLang="en-US" sz="1800" dirty="0">
                <a:solidFill>
                  <a:srgbClr val="4D4D4D"/>
                </a:solidFill>
              </a:rPr>
              <a:t>帳戶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，只要在電腦上安裝了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Postman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應用程式，就可以方便地隨時隨地訪問檔案。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使用集合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Postman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允許使用者為的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API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呼叫建立集合。每個集合可以建立子資料夾和多個請求</a:t>
            </a:r>
            <a:r>
              <a:rPr lang="zh-TW" altLang="en-US" sz="1800" dirty="0">
                <a:solidFill>
                  <a:srgbClr val="4D4D4D"/>
                </a:solidFill>
              </a:rPr>
              <a:t>，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這有助於組織測試結構。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多人協作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可以匯入或匯出集合和環境，從而方便共享檔案。直接使用連結還可以用於共享集合。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建立環境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建立多個環境有助於減少測試重複，因為可以為不同的環境使用相同的集合。這是引數化發生的地方，將在後續介紹。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建立測試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測試檢查點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(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如驗證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HTTP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響應狀態是否成功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)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可以新增到每個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API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呼叫中，這有助於確保測試覆蓋率。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自動化測試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通過使用集合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Runner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或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Newman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，可以在多個迭代中執行測試，節省了重複測試的時間。</a:t>
            </a:r>
            <a:endParaRPr lang="en-US" altLang="zh-TW" sz="1800" i="0" dirty="0">
              <a:solidFill>
                <a:srgbClr val="4D4D4D"/>
              </a:solidFill>
              <a:effectLst/>
            </a:endParaRPr>
          </a:p>
          <a:p>
            <a:r>
              <a:rPr lang="zh-TW" altLang="en-US" sz="1800" i="0" dirty="0">
                <a:solidFill>
                  <a:srgbClr val="4D4D4D"/>
                </a:solidFill>
                <a:effectLst/>
              </a:rPr>
              <a:t>除錯 </a:t>
            </a:r>
            <a:r>
              <a:rPr lang="en-US" altLang="zh-TW" sz="1800" i="0" dirty="0">
                <a:solidFill>
                  <a:srgbClr val="4D4D4D"/>
                </a:solidFill>
                <a:effectLst/>
              </a:rPr>
              <a:t>- Postman</a:t>
            </a:r>
            <a:r>
              <a:rPr lang="zh-TW" altLang="en-US" sz="1800" i="0" dirty="0">
                <a:solidFill>
                  <a:srgbClr val="4D4D4D"/>
                </a:solidFill>
                <a:effectLst/>
              </a:rPr>
              <a:t>控制檯有助於檢查已檢索到的資料，從而易於除錯測試。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Collections</a:t>
            </a:r>
          </a:p>
          <a:p>
            <a:pPr lvl="1"/>
            <a:r>
              <a:rPr lang="en-US" altLang="zh-TW" sz="1400" dirty="0"/>
              <a:t>Collection </a:t>
            </a:r>
            <a:r>
              <a:rPr lang="zh-TW" altLang="en-US" sz="1400" dirty="0"/>
              <a:t>在 </a:t>
            </a:r>
            <a:r>
              <a:rPr lang="en-US" altLang="zh-TW" sz="1400" dirty="0"/>
              <a:t>Postman </a:t>
            </a:r>
            <a:r>
              <a:rPr lang="zh-TW" altLang="en-US" sz="1400" dirty="0"/>
              <a:t>裡就是「專案」或「資料夾」的概念，比方說我們有一個名為「</a:t>
            </a:r>
            <a:r>
              <a:rPr lang="en-US" altLang="zh-TW" sz="1400" dirty="0"/>
              <a:t>X API</a:t>
            </a:r>
            <a:r>
              <a:rPr lang="zh-TW" altLang="en-US" sz="1400" dirty="0"/>
              <a:t>」的專案，裡面分別有 </a:t>
            </a:r>
            <a:r>
              <a:rPr lang="en-US" altLang="zh-TW" sz="1400" dirty="0"/>
              <a:t>GET</a:t>
            </a:r>
            <a:r>
              <a:rPr lang="zh-TW" altLang="en-US" sz="1400" dirty="0"/>
              <a:t>、</a:t>
            </a:r>
            <a:r>
              <a:rPr lang="en-US" altLang="zh-TW" sz="1400" dirty="0"/>
              <a:t>POST</a:t>
            </a:r>
            <a:r>
              <a:rPr lang="zh-TW" altLang="en-US" sz="1400" dirty="0"/>
              <a:t>、</a:t>
            </a:r>
            <a:r>
              <a:rPr lang="en-US" altLang="zh-TW" sz="1400" dirty="0"/>
              <a:t>PATCH</a:t>
            </a:r>
            <a:r>
              <a:rPr lang="zh-TW" altLang="en-US" sz="1400" dirty="0"/>
              <a:t>、</a:t>
            </a:r>
            <a:r>
              <a:rPr lang="en-US" altLang="zh-TW" sz="1400" dirty="0"/>
              <a:t>DELETE </a:t>
            </a:r>
            <a:r>
              <a:rPr lang="zh-TW" altLang="en-US" sz="1400" dirty="0"/>
              <a:t>四個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動作。我們就可以把這四個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動作整理在一個 </a:t>
            </a:r>
            <a:r>
              <a:rPr lang="en-US" altLang="zh-TW" sz="1400" dirty="0"/>
              <a:t>Collection </a:t>
            </a:r>
            <a:r>
              <a:rPr lang="zh-TW" altLang="en-US" sz="1400" dirty="0"/>
              <a:t>裡，方便我們管理。</a:t>
            </a:r>
            <a:endParaRPr lang="en-US" altLang="zh-TW" sz="1400" dirty="0"/>
          </a:p>
          <a:p>
            <a:r>
              <a:rPr lang="en-US" altLang="zh-TW" sz="1800" dirty="0"/>
              <a:t>APIs</a:t>
            </a:r>
          </a:p>
          <a:p>
            <a:pPr lvl="1"/>
            <a:r>
              <a:rPr lang="en-US" altLang="zh-TW" sz="1400" dirty="0"/>
              <a:t>Postman </a:t>
            </a:r>
            <a:r>
              <a:rPr lang="zh-TW" altLang="en-US" sz="1400" dirty="0"/>
              <a:t>不僅僅是個 </a:t>
            </a:r>
            <a:r>
              <a:rPr lang="en-US" altLang="zh-TW" sz="1400" dirty="0"/>
              <a:t>HTTP Client</a:t>
            </a:r>
            <a:r>
              <a:rPr lang="zh-TW" altLang="en-US" sz="1400" dirty="0"/>
              <a:t>。可以針對每一個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回傳的結果寫測試，每次發動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後，</a:t>
            </a:r>
            <a:r>
              <a:rPr lang="en-US" altLang="zh-TW" sz="1400" dirty="0"/>
              <a:t>Postman </a:t>
            </a:r>
            <a:r>
              <a:rPr lang="zh-TW" altLang="en-US" sz="1400" dirty="0"/>
              <a:t>可以依照您的測試程式碼來驗證結果。</a:t>
            </a:r>
            <a:endParaRPr lang="en-US" altLang="zh-TW" sz="1400" dirty="0"/>
          </a:p>
          <a:p>
            <a:r>
              <a:rPr lang="en-US" altLang="zh-TW" sz="1800" dirty="0"/>
              <a:t>Environments</a:t>
            </a:r>
          </a:p>
          <a:p>
            <a:pPr lvl="1"/>
            <a:r>
              <a:rPr lang="zh-TW" altLang="en-US" sz="1400" dirty="0"/>
              <a:t>寫程式時通常環境會有：本機、開發機、測試機、正式機，如果每新增一個環境你就複製一份，到最後你會無法進行妥善管理，大多數的 </a:t>
            </a:r>
            <a:r>
              <a:rPr lang="en-US" altLang="zh-TW" sz="1400" dirty="0" err="1"/>
              <a:t>api</a:t>
            </a:r>
            <a:r>
              <a:rPr lang="en-US" altLang="zh-TW" sz="1400" dirty="0"/>
              <a:t> </a:t>
            </a:r>
            <a:r>
              <a:rPr lang="zh-TW" altLang="en-US" sz="1400" dirty="0"/>
              <a:t>其實只有網址的差異而已。</a:t>
            </a:r>
            <a:endParaRPr lang="en-US" altLang="zh-TW" sz="1400" dirty="0"/>
          </a:p>
          <a:p>
            <a:r>
              <a:rPr lang="en-US" altLang="zh-TW" sz="1800" dirty="0"/>
              <a:t>Mock Servers</a:t>
            </a:r>
          </a:p>
          <a:p>
            <a:pPr lvl="1"/>
            <a:r>
              <a:rPr lang="zh-TW" altLang="en-US" sz="1400" dirty="0"/>
              <a:t>在前後端分離的架構下，前端在完成網頁版面佈局後，需等待後端完成 </a:t>
            </a:r>
            <a:r>
              <a:rPr lang="en-US" altLang="zh-TW" sz="1400" dirty="0"/>
              <a:t>API </a:t>
            </a:r>
            <a:r>
              <a:rPr lang="zh-TW" altLang="en-US" sz="1400" dirty="0"/>
              <a:t>才能做後續的開發；它能回傳自訂的資料結構供前端使用，等後端完成 </a:t>
            </a:r>
            <a:r>
              <a:rPr lang="en-US" altLang="zh-TW" sz="1400" dirty="0"/>
              <a:t>API </a:t>
            </a:r>
            <a:r>
              <a:rPr lang="zh-TW" altLang="en-US" sz="1400" dirty="0"/>
              <a:t>後，前端只需要切換網址就能使用真實資料。</a:t>
            </a:r>
          </a:p>
        </p:txBody>
      </p:sp>
    </p:spTree>
    <p:extLst>
      <p:ext uri="{BB962C8B-B14F-4D97-AF65-F5344CB8AC3E}">
        <p14:creationId xmlns:p14="http://schemas.microsoft.com/office/powerpoint/2010/main" val="30892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投影片</a:t>
            </a:r>
            <a:r>
              <a:rPr lang="en-US" altLang="zh-TW" sz="1800" dirty="0"/>
              <a:t>7</a:t>
            </a:r>
          </a:p>
          <a:p>
            <a:endParaRPr lang="en-US" altLang="zh-TW" sz="1800" dirty="0"/>
          </a:p>
          <a:p>
            <a:r>
              <a:rPr lang="en-US" altLang="zh-TW" sz="1800" dirty="0"/>
              <a:t>Priority</a:t>
            </a:r>
          </a:p>
          <a:p>
            <a:pPr lvl="1"/>
            <a:r>
              <a:rPr lang="en-US" altLang="zh-TW" sz="1400" dirty="0"/>
              <a:t>Local</a:t>
            </a:r>
          </a:p>
          <a:p>
            <a:pPr lvl="1"/>
            <a:r>
              <a:rPr lang="en-US" altLang="zh-TW" sz="1400" dirty="0"/>
              <a:t>Data</a:t>
            </a:r>
          </a:p>
          <a:p>
            <a:pPr lvl="1"/>
            <a:r>
              <a:rPr lang="en-US" altLang="zh-TW" sz="1400" dirty="0"/>
              <a:t>Environments</a:t>
            </a:r>
          </a:p>
          <a:p>
            <a:pPr lvl="1"/>
            <a:r>
              <a:rPr lang="en-US" altLang="zh-TW" sz="1400" dirty="0"/>
              <a:t>Collection</a:t>
            </a:r>
          </a:p>
          <a:p>
            <a:pPr lvl="1"/>
            <a:r>
              <a:rPr lang="en-US" altLang="zh-TW" sz="1400" dirty="0"/>
              <a:t>Global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124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Pre-request scripts </a:t>
            </a:r>
            <a:r>
              <a:rPr lang="zh-TW" altLang="en-US" sz="1800" dirty="0"/>
              <a:t>是執行</a:t>
            </a:r>
            <a:r>
              <a:rPr lang="en-US" altLang="zh-TW" sz="1800" dirty="0"/>
              <a:t>request</a:t>
            </a:r>
            <a:r>
              <a:rPr lang="zh-TW" altLang="en-US" sz="1800" dirty="0"/>
              <a:t>之前會執行的程式，可能是要先設定</a:t>
            </a:r>
            <a:r>
              <a:rPr lang="en-US" altLang="zh-TW" sz="1800" dirty="0"/>
              <a:t>(</a:t>
            </a:r>
            <a:r>
              <a:rPr lang="zh-TW" altLang="en-US" sz="1800" dirty="0"/>
              <a:t>更改</a:t>
            </a:r>
            <a:r>
              <a:rPr lang="en-US" altLang="zh-TW" sz="1800" dirty="0"/>
              <a:t>)</a:t>
            </a:r>
            <a:r>
              <a:rPr lang="zh-TW" altLang="en-US" sz="1800" dirty="0"/>
              <a:t>的值還是說登入</a:t>
            </a:r>
            <a:r>
              <a:rPr lang="en-US" altLang="zh-TW" sz="1800" dirty="0"/>
              <a:t>…</a:t>
            </a:r>
            <a:r>
              <a:rPr lang="zh-TW" altLang="en-US" sz="1800" dirty="0"/>
              <a:t>等動作。</a:t>
            </a:r>
            <a:endParaRPr lang="en-US" altLang="zh-TW" sz="1800" dirty="0"/>
          </a:p>
          <a:p>
            <a:r>
              <a:rPr lang="en-US" altLang="zh-TW" sz="1800" dirty="0"/>
              <a:t>TEST </a:t>
            </a:r>
            <a:r>
              <a:rPr lang="zh-TW" altLang="en-US" sz="1800" dirty="0"/>
              <a:t>是指接收到</a:t>
            </a:r>
            <a:r>
              <a:rPr lang="en-US" altLang="zh-TW" sz="1800" dirty="0" err="1"/>
              <a:t>responed</a:t>
            </a:r>
            <a:r>
              <a:rPr lang="zh-TW" altLang="en-US" sz="1800" dirty="0"/>
              <a:t>後才會透過</a:t>
            </a:r>
            <a:r>
              <a:rPr lang="en-US" altLang="zh-TW" sz="1800" dirty="0" err="1"/>
              <a:t>javascript</a:t>
            </a:r>
            <a:r>
              <a:rPr lang="zh-TW" altLang="en-US" sz="1800" dirty="0"/>
              <a:t>的程式進行測試</a:t>
            </a:r>
            <a:endParaRPr lang="en-US" altLang="zh-TW" sz="1800" dirty="0"/>
          </a:p>
          <a:p>
            <a:r>
              <a:rPr lang="en-US" altLang="zh-TW" sz="1800" dirty="0"/>
              <a:t>Newman is a command line collection runner for Postman</a:t>
            </a:r>
          </a:p>
          <a:p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CE8F61-9A07-2925-57BB-922B9BDA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87" y="2434038"/>
            <a:ext cx="3162825" cy="32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1624</TotalTime>
  <Words>573</Words>
  <Application>Microsoft Office PowerPoint</Application>
  <PresentationFormat>如螢幕大小 (16:10)</PresentationFormat>
  <Paragraphs>36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Arial</vt:lpstr>
      <vt:lpstr>Arial</vt:lpstr>
      <vt:lpstr>Calibri</vt:lpstr>
      <vt:lpstr>Candara</vt:lpstr>
      <vt:lpstr>Wingdings</vt:lpstr>
      <vt:lpstr>Office 佈景主題</vt:lpstr>
      <vt:lpstr>Outline</vt:lpstr>
      <vt:lpstr>Postman introduction (1/2)</vt:lpstr>
      <vt:lpstr>Postman introduction (2/2)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Hsieh</dc:creator>
  <cp:lastModifiedBy>Rick Lin</cp:lastModifiedBy>
  <cp:revision>371</cp:revision>
  <dcterms:created xsi:type="dcterms:W3CDTF">2020-04-15T08:43:00Z</dcterms:created>
  <dcterms:modified xsi:type="dcterms:W3CDTF">2022-10-23T14:44:48Z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0x010100CC7CBF6C7877F0459C241288E4920D89</vt:lpwstr>
  </property>
  <property fmtid="{D5CDD505-2E9C-101B-9397-08002B2CF9AE}" pid="3" name="KSOProductBuildVer">
    <vt:lpwstr>1028-11.8.2.8372</vt:lpwstr>
  </property>
</Properties>
</file>