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DAC66-DBD2-4961-C7E7-36BF34311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2302E1-DD61-B7CE-36A5-972178220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7891AC-9888-26F1-F70D-89017933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3CC5-AB78-4DB0-9AC4-38BAD3849077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411596-EBDE-49E1-F239-A4B43F4F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80D5FE-6903-3463-F141-84FA4C49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0534-F250-4CF6-9F22-CB78716D2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53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BFCC2-5EBE-0D7D-670F-C31AD303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ED910F-F036-6912-FB0D-78C4A5EA9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64CC2F-31E3-6495-D8D4-797CD64F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3CC5-AB78-4DB0-9AC4-38BAD3849077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AAA4F6-1D01-1ECF-0B46-3E90E980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0C0D8C-2A4F-A6F1-CEB9-379B79E6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0534-F250-4CF6-9F22-CB78716D2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1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178BB1-9792-73B5-2714-BC76E4126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32024D-5EDF-8C51-8495-25F5BCC3F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EEBC33-8F6A-D626-416D-9523D78B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3CC5-AB78-4DB0-9AC4-38BAD3849077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C6DB2F-6333-2C74-8761-0BBCF48A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4268AE-DD8C-E5B1-EE03-EF889933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0534-F250-4CF6-9F22-CB78716D2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6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5A431E-BB10-7CB7-E76D-2F74EF22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D0AF9C-5994-6693-A8D6-09BF76172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B261C0-EF0A-5FD7-07B2-94BAF093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3CC5-AB78-4DB0-9AC4-38BAD3849077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55B184-154A-0036-55CF-62A0E3E2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F7056F-1A82-12A9-0B50-0187BC1E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0534-F250-4CF6-9F22-CB78716D2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02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EFD298-F1C2-A1C0-AB65-4C323167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4122E6-7234-7D09-E78F-772B420AB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D116EC-F11C-C538-6AAD-FE102ADF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3CC5-AB78-4DB0-9AC4-38BAD3849077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42756D-16BC-BF27-AA99-3D9DCBCD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F0F59D-1B37-31B7-F689-7A0A6ED8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0534-F250-4CF6-9F22-CB78716D2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1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F9C35-A0FD-8205-5D85-4DBB229D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5595D5-22AF-CAA6-B18C-811EDED7A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A50F98-3C0B-8917-B594-69FF32670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46A8FD-2F6C-08A8-3ED0-6015CF5F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3CC5-AB78-4DB0-9AC4-38BAD3849077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F537CA-011D-7AFD-42D2-CDEE54EB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0A122B-DD79-7556-4863-2F6980DC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0534-F250-4CF6-9F22-CB78716D2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06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7C5077-AE0A-9E84-BEFD-1FFF578B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98EB4A-7F0D-EE05-A9E1-38917F85B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5A1A18-8D3F-E74D-7050-20F1AF3AD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27010F3-4FFD-779E-B566-FF65132FA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8DF7789-754B-1E07-A776-FF915D99D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380B49-F064-EBBC-B2A9-D1AB618C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3CC5-AB78-4DB0-9AC4-38BAD3849077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085EB91-5DFB-4874-55D8-9B010DB9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5317A5-ABE3-A9FA-33AA-39D112CA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0534-F250-4CF6-9F22-CB78716D2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48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B22420-706A-6F48-2126-1727CF5B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ABB9F4-BBC4-A77C-C972-D8F758D7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3CC5-AB78-4DB0-9AC4-38BAD3849077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1978F-0659-83AE-B0FD-DBA03F92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3449BD-32D4-9D01-9468-13AB3583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0534-F250-4CF6-9F22-CB78716D2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63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816DD8-4DE9-D3E1-7623-7DCF5C3E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3CC5-AB78-4DB0-9AC4-38BAD3849077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21CEDD-A044-2913-076A-57A7A5EF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640F3D-2431-9C42-C8D0-67E509FB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0534-F250-4CF6-9F22-CB78716D2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54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9ED3D-FE82-C72C-3947-8C168054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93615B-6AB9-33E4-3914-C90A7E006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99C95C-9C96-C0B0-B6FA-D2E1D5E6C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EF597A-0829-9578-3CAD-CCEA5520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3CC5-AB78-4DB0-9AC4-38BAD3849077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B598D1-37B9-0ED8-36EB-60611C5A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4C9247-A852-7813-48C8-314B40D8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0534-F250-4CF6-9F22-CB78716D2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79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209D7B-FA47-1BD3-942D-72469E32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2021F0-D13F-9C90-4C01-EB207DA2F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70B722-E616-6D25-F808-506CC5E4D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8421EB-0B89-E272-611E-55708957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3CC5-AB78-4DB0-9AC4-38BAD3849077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6AB756-C5D8-34CB-EF1D-C8E6E9572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991777-09B7-D759-81AE-6A779DBC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0534-F250-4CF6-9F22-CB78716D2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71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293EF56-FEBD-2F27-A20D-4D969125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34B045-593B-BA95-2B74-B73347E97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0DB13-8AA7-B0F5-01CF-1D021CC7C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73CC5-AB78-4DB0-9AC4-38BAD3849077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D963CC-B8AC-EAF7-0A35-2F758F02E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B0A567-CC3D-6AE4-B276-B9D67E90E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0534-F250-4CF6-9F22-CB78716D2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66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D5D54E-1540-6A48-ED39-2E5C91D88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7AC05F-92B5-279B-2B5A-4E683DDDE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50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9FE54-3A34-C2C0-59D1-65EC93E7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24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40C661-6CE7-06CC-691F-1DD2F2B11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：用於配置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Loki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address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positions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：收集日誌文件位置，在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Kubernetes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中服務以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形式運行，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生命週期有可能隨時結束，所以需要記錄日誌收集位置並掛載到主機，通過位置記錄方便下次繼續收集。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scrape_configs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：日誌文件收集配置，支持收集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syslog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jouanl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Kubernetes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、以及日誌文件。</a:t>
            </a:r>
          </a:p>
        </p:txBody>
      </p:sp>
    </p:spTree>
    <p:extLst>
      <p:ext uri="{BB962C8B-B14F-4D97-AF65-F5344CB8AC3E}">
        <p14:creationId xmlns:p14="http://schemas.microsoft.com/office/powerpoint/2010/main" val="152962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CA0387-38C9-0FA5-2384-E5C19555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7ACD85-32E9-3A5A-5B6B-8BBBA2BE7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Chunks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filesystem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本地檔案系統存儲，檔案系統存儲存在一定的限制，大約可以存儲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550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萬個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chunk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，超過這個限制可能會有問題。</a:t>
            </a:r>
            <a:endParaRPr lang="en-US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3F6277-AC31-545B-AAD5-34D501E18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662237"/>
            <a:ext cx="102870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5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F15EDF-A0B3-274F-CF58-A1431D15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DBD10A-9949-C8FE-3DE4-1EDFB774E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>
                <a:ea typeface="微軟正黑體" panose="020B0604030504040204" pitchFamily="34" charset="-120"/>
              </a:rPr>
              <a:t>Loki</a:t>
            </a:r>
            <a:r>
              <a:rPr lang="zh-TW" altLang="en-US" sz="1800" dirty="0">
                <a:ea typeface="微軟正黑體" panose="020B0604030504040204" pitchFamily="34" charset="-120"/>
              </a:rPr>
              <a:t>在接收用戶端發送日誌可能會出現發送速率超過限制，這個時候可能需要修改</a:t>
            </a:r>
            <a:r>
              <a:rPr lang="en-US" altLang="zh-TW" sz="1800" dirty="0" err="1">
                <a:ea typeface="微軟正黑體" panose="020B0604030504040204" pitchFamily="34" charset="-120"/>
              </a:rPr>
              <a:t>ingestion_rate_mb</a:t>
            </a:r>
            <a:r>
              <a:rPr lang="zh-TW" altLang="en-US" sz="1800" dirty="0">
                <a:ea typeface="微軟正黑體" panose="020B0604030504040204" pitchFamily="34" charset="-120"/>
              </a:rPr>
              <a:t>。</a:t>
            </a:r>
            <a:endParaRPr lang="en-US" altLang="zh-TW" sz="1800" dirty="0">
              <a:ea typeface="微軟正黑體" panose="020B0604030504040204" pitchFamily="34" charset="-120"/>
            </a:endParaRPr>
          </a:p>
          <a:p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因為由於日誌量大，所以過期的日誌不做保留，以避免磁碟占用量過大，若只保留固定天數的日誌，修改</a:t>
            </a:r>
            <a:r>
              <a:rPr lang="en-US" altLang="zh-TW" sz="1800" kern="100" dirty="0" err="1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table_manager</a:t>
            </a:r>
            <a:r>
              <a:rPr lang="zh-TW" altLang="en-US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1800" kern="100" dirty="0" err="1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loki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需要配置的保留時間必須為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 24 </a:t>
            </a:r>
            <a:r>
              <a:rPr lang="zh-TW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小時的倍數</a:t>
            </a:r>
            <a:r>
              <a:rPr lang="en-US" altLang="zh-TW" sz="1800" kern="100" dirty="0">
                <a:effectLst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zh-TW" sz="1800" kern="100" dirty="0">
              <a:effectLst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zh-TW" altLang="en-US" sz="1800" dirty="0"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310CCA9-C59A-F4E0-BAE0-E880BCDA30A0}"/>
              </a:ext>
            </a:extLst>
          </p:cNvPr>
          <p:cNvSpPr txBox="1"/>
          <p:nvPr/>
        </p:nvSpPr>
        <p:spPr>
          <a:xfrm>
            <a:off x="1520504" y="3279176"/>
            <a:ext cx="87392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0" dirty="0" err="1">
                <a:effectLst/>
                <a:highlight>
                  <a:srgbClr val="C0C0C0"/>
                </a:highlight>
                <a:ea typeface="微軟正黑體" panose="020B0604030504040204" pitchFamily="34" charset="-120"/>
                <a:cs typeface="Times New Roman" panose="02020603050405020304" pitchFamily="18" charset="0"/>
              </a:rPr>
              <a:t>limits_config</a:t>
            </a:r>
            <a:r>
              <a:rPr lang="en-US" altLang="zh-TW" sz="1800" kern="0" dirty="0">
                <a:effectLst/>
                <a:highlight>
                  <a:srgbClr val="C0C0C0"/>
                </a:highlight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zh-TW" altLang="zh-TW" sz="2800" kern="100" dirty="0">
              <a:effectLst/>
              <a:highlight>
                <a:srgbClr val="C0C0C0"/>
              </a:highlight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800" kern="0" dirty="0">
                <a:effectLst/>
                <a:highlight>
                  <a:srgbClr val="C0C0C0"/>
                </a:highlight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800" kern="0" dirty="0" err="1">
                <a:effectLst/>
                <a:highlight>
                  <a:srgbClr val="C0C0C0"/>
                </a:highlight>
                <a:ea typeface="微軟正黑體" panose="020B0604030504040204" pitchFamily="34" charset="-120"/>
                <a:cs typeface="Times New Roman" panose="02020603050405020304" pitchFamily="18" charset="0"/>
              </a:rPr>
              <a:t>reject_old_samples</a:t>
            </a:r>
            <a:r>
              <a:rPr lang="en-US" altLang="zh-TW" sz="1800" kern="0" dirty="0">
                <a:effectLst/>
                <a:highlight>
                  <a:srgbClr val="C0C0C0"/>
                </a:highlight>
                <a:ea typeface="微軟正黑體" panose="020B0604030504040204" pitchFamily="34" charset="-120"/>
                <a:cs typeface="Times New Roman" panose="02020603050405020304" pitchFamily="18" charset="0"/>
              </a:rPr>
              <a:t>: true   # </a:t>
            </a:r>
            <a:r>
              <a:rPr lang="zh-TW" altLang="zh-TW" sz="1800" kern="0" dirty="0">
                <a:effectLst/>
                <a:highlight>
                  <a:srgbClr val="C0C0C0"/>
                </a:highlight>
                <a:ea typeface="微軟正黑體" panose="020B0604030504040204" pitchFamily="34" charset="-120"/>
                <a:cs typeface="Varela Round" panose="00000500000000000000" pitchFamily="2" charset="-79"/>
              </a:rPr>
              <a:t>是否拒絕舊</a:t>
            </a:r>
            <a:r>
              <a:rPr lang="zh-TW" altLang="en-US" kern="0" dirty="0">
                <a:highlight>
                  <a:srgbClr val="C0C0C0"/>
                </a:highlight>
                <a:ea typeface="微軟正黑體" panose="020B0604030504040204" pitchFamily="34" charset="-120"/>
                <a:cs typeface="Varela Round" panose="00000500000000000000" pitchFamily="2" charset="-79"/>
              </a:rPr>
              <a:t>資料</a:t>
            </a:r>
            <a:r>
              <a:rPr lang="en-US" altLang="zh-TW" kern="0" dirty="0">
                <a:highlight>
                  <a:srgbClr val="C0C0C0"/>
                </a:highlight>
                <a:ea typeface="微軟正黑體" panose="020B0604030504040204" pitchFamily="34" charset="-120"/>
                <a:cs typeface="Varela Round" panose="00000500000000000000" pitchFamily="2" charset="-79"/>
              </a:rPr>
              <a:t>?</a:t>
            </a:r>
            <a:endParaRPr lang="zh-TW" altLang="zh-TW" sz="2800" kern="100" dirty="0">
              <a:effectLst/>
              <a:highlight>
                <a:srgbClr val="C0C0C0"/>
              </a:highlight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800" kern="0" dirty="0">
                <a:effectLst/>
                <a:highlight>
                  <a:srgbClr val="C0C0C0"/>
                </a:highlight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800" kern="0" dirty="0" err="1">
                <a:effectLst/>
                <a:highlight>
                  <a:srgbClr val="C0C0C0"/>
                </a:highlight>
                <a:ea typeface="微軟正黑體" panose="020B0604030504040204" pitchFamily="34" charset="-120"/>
                <a:cs typeface="Times New Roman" panose="02020603050405020304" pitchFamily="18" charset="0"/>
              </a:rPr>
              <a:t>reject_old_samples_max_age</a:t>
            </a:r>
            <a:r>
              <a:rPr lang="en-US" altLang="zh-TW" sz="1800" kern="0" dirty="0">
                <a:effectLst/>
                <a:highlight>
                  <a:srgbClr val="C0C0C0"/>
                </a:highlight>
                <a:ea typeface="微軟正黑體" panose="020B0604030504040204" pitchFamily="34" charset="-120"/>
                <a:cs typeface="Times New Roman" panose="02020603050405020304" pitchFamily="18" charset="0"/>
              </a:rPr>
              <a:t>: 72h   # 72</a:t>
            </a:r>
            <a:r>
              <a:rPr lang="zh-TW" altLang="zh-TW" sz="1800" kern="0" dirty="0">
                <a:effectLst/>
                <a:highlight>
                  <a:srgbClr val="C0C0C0"/>
                </a:highlight>
                <a:ea typeface="微軟正黑體" panose="020B0604030504040204" pitchFamily="34" charset="-120"/>
                <a:cs typeface="Varela Round" panose="00000500000000000000" pitchFamily="2" charset="-79"/>
              </a:rPr>
              <a:t>小時之前的</a:t>
            </a:r>
            <a:r>
              <a:rPr lang="zh-TW" altLang="en-US" sz="1800" kern="0" dirty="0">
                <a:effectLst/>
                <a:highlight>
                  <a:srgbClr val="C0C0C0"/>
                </a:highlight>
                <a:ea typeface="微軟正黑體" panose="020B0604030504040204" pitchFamily="34" charset="-120"/>
                <a:cs typeface="Varela Round" panose="00000500000000000000" pitchFamily="2" charset="-79"/>
              </a:rPr>
              <a:t>資料</a:t>
            </a:r>
            <a:r>
              <a:rPr lang="zh-TW" altLang="zh-TW" sz="1800" kern="0" dirty="0">
                <a:effectLst/>
                <a:highlight>
                  <a:srgbClr val="C0C0C0"/>
                </a:highlight>
                <a:ea typeface="微軟正黑體" panose="020B0604030504040204" pitchFamily="34" charset="-120"/>
                <a:cs typeface="Varela Round" panose="00000500000000000000" pitchFamily="2" charset="-79"/>
              </a:rPr>
              <a:t>被拒絕</a:t>
            </a:r>
            <a:r>
              <a:rPr lang="en-US" altLang="zh-TW" sz="1800" kern="0" dirty="0">
                <a:effectLst/>
                <a:highlight>
                  <a:srgbClr val="C0C0C0"/>
                </a:highlight>
                <a:ea typeface="微軟正黑體" panose="020B0604030504040204" pitchFamily="34" charset="-120"/>
                <a:cs typeface="Varela Round" panose="00000500000000000000" pitchFamily="2" charset="-79"/>
              </a:rPr>
              <a:t>?</a:t>
            </a:r>
            <a:endParaRPr lang="zh-TW" altLang="zh-TW" sz="2800" kern="100" dirty="0">
              <a:effectLst/>
              <a:highlight>
                <a:srgbClr val="C0C0C0"/>
              </a:highlight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800" kern="0" dirty="0" err="1">
                <a:effectLst/>
                <a:highlight>
                  <a:srgbClr val="C0C0C0"/>
                </a:highlight>
                <a:ea typeface="微軟正黑體" panose="020B0604030504040204" pitchFamily="34" charset="-120"/>
                <a:cs typeface="Times New Roman" panose="02020603050405020304" pitchFamily="18" charset="0"/>
              </a:rPr>
              <a:t>chunk_store_config</a:t>
            </a:r>
            <a:r>
              <a:rPr lang="en-US" altLang="zh-TW" sz="1800" kern="0" dirty="0">
                <a:effectLst/>
                <a:highlight>
                  <a:srgbClr val="C0C0C0"/>
                </a:highlight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zh-TW" altLang="zh-TW" sz="2800" kern="100" dirty="0">
              <a:effectLst/>
              <a:highlight>
                <a:srgbClr val="C0C0C0"/>
              </a:highlight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800" kern="0" dirty="0">
                <a:effectLst/>
                <a:highlight>
                  <a:srgbClr val="C0C0C0"/>
                </a:highlight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800" kern="0" dirty="0" err="1">
                <a:effectLst/>
                <a:highlight>
                  <a:srgbClr val="C0C0C0"/>
                </a:highlight>
                <a:ea typeface="微軟正黑體" panose="020B0604030504040204" pitchFamily="34" charset="-120"/>
                <a:cs typeface="Times New Roman" panose="02020603050405020304" pitchFamily="18" charset="0"/>
              </a:rPr>
              <a:t>max_look_back_period</a:t>
            </a:r>
            <a:r>
              <a:rPr lang="en-US" altLang="zh-TW" sz="1800" kern="0" dirty="0">
                <a:effectLst/>
                <a:highlight>
                  <a:srgbClr val="C0C0C0"/>
                </a:highlight>
                <a:ea typeface="微軟正黑體" panose="020B0604030504040204" pitchFamily="34" charset="-120"/>
                <a:cs typeface="Times New Roman" panose="02020603050405020304" pitchFamily="18" charset="0"/>
              </a:rPr>
              <a:t>: 72h  # </a:t>
            </a:r>
            <a:r>
              <a:rPr lang="zh-TW" altLang="zh-TW" sz="1800" kern="0" dirty="0">
                <a:effectLst/>
                <a:highlight>
                  <a:srgbClr val="C0C0C0"/>
                </a:highlight>
                <a:ea typeface="微軟正黑體" panose="020B0604030504040204" pitchFamily="34" charset="-120"/>
                <a:cs typeface="Varela Round" panose="00000500000000000000" pitchFamily="2" charset="-79"/>
              </a:rPr>
              <a:t>避免查詢超過保留期的資料，必須小於或等於下方的時間值</a:t>
            </a:r>
            <a:endParaRPr lang="zh-TW" altLang="zh-TW" sz="2800" kern="100" dirty="0">
              <a:effectLst/>
              <a:highlight>
                <a:srgbClr val="C0C0C0"/>
              </a:highlight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800" kern="0" dirty="0" err="1">
                <a:effectLst/>
                <a:highlight>
                  <a:srgbClr val="C0C0C0"/>
                </a:highlight>
                <a:ea typeface="微軟正黑體" panose="020B0604030504040204" pitchFamily="34" charset="-120"/>
                <a:cs typeface="Times New Roman" panose="02020603050405020304" pitchFamily="18" charset="0"/>
              </a:rPr>
              <a:t>table_manager</a:t>
            </a:r>
            <a:r>
              <a:rPr lang="en-US" altLang="zh-TW" sz="1800" kern="0" dirty="0">
                <a:effectLst/>
                <a:highlight>
                  <a:srgbClr val="C0C0C0"/>
                </a:highlight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zh-TW" altLang="zh-TW" sz="2800" kern="100" dirty="0">
              <a:effectLst/>
              <a:highlight>
                <a:srgbClr val="C0C0C0"/>
              </a:highlight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800" kern="0" dirty="0">
                <a:effectLst/>
                <a:highlight>
                  <a:srgbClr val="C0C0C0"/>
                </a:highlight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800" kern="0" dirty="0" err="1">
                <a:effectLst/>
                <a:highlight>
                  <a:srgbClr val="C0C0C0"/>
                </a:highlight>
                <a:ea typeface="微軟正黑體" panose="020B0604030504040204" pitchFamily="34" charset="-120"/>
                <a:cs typeface="Times New Roman" panose="02020603050405020304" pitchFamily="18" charset="0"/>
              </a:rPr>
              <a:t>retention_deletes_enabled</a:t>
            </a:r>
            <a:r>
              <a:rPr lang="en-US" altLang="zh-TW" sz="1800" kern="0" dirty="0">
                <a:effectLst/>
                <a:highlight>
                  <a:srgbClr val="C0C0C0"/>
                </a:highlight>
                <a:ea typeface="微軟正黑體" panose="020B0604030504040204" pitchFamily="34" charset="-120"/>
                <a:cs typeface="Times New Roman" panose="02020603050405020304" pitchFamily="18" charset="0"/>
              </a:rPr>
              <a:t>: true   # </a:t>
            </a:r>
            <a:r>
              <a:rPr lang="zh-TW" altLang="zh-TW" sz="1800" kern="0" dirty="0">
                <a:effectLst/>
                <a:highlight>
                  <a:srgbClr val="C0C0C0"/>
                </a:highlight>
                <a:ea typeface="微軟正黑體" panose="020B0604030504040204" pitchFamily="34" charset="-120"/>
                <a:cs typeface="Varela Round" panose="00000500000000000000" pitchFamily="2" charset="-79"/>
              </a:rPr>
              <a:t>保留刪除開啟</a:t>
            </a:r>
            <a:endParaRPr lang="zh-TW" altLang="zh-TW" sz="2800" kern="100" dirty="0">
              <a:effectLst/>
              <a:highlight>
                <a:srgbClr val="C0C0C0"/>
              </a:highlight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800" kern="0" dirty="0">
                <a:effectLst/>
                <a:highlight>
                  <a:srgbClr val="C0C0C0"/>
                </a:highlight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800" kern="0" dirty="0" err="1">
                <a:effectLst/>
                <a:highlight>
                  <a:srgbClr val="C0C0C0"/>
                </a:highlight>
                <a:ea typeface="微軟正黑體" panose="020B0604030504040204" pitchFamily="34" charset="-120"/>
                <a:cs typeface="Times New Roman" panose="02020603050405020304" pitchFamily="18" charset="0"/>
              </a:rPr>
              <a:t>retention_period</a:t>
            </a:r>
            <a:r>
              <a:rPr lang="en-US" altLang="zh-TW" sz="1800" kern="0" dirty="0">
                <a:effectLst/>
                <a:highlight>
                  <a:srgbClr val="C0C0C0"/>
                </a:highlight>
                <a:ea typeface="微軟正黑體" panose="020B0604030504040204" pitchFamily="34" charset="-120"/>
                <a:cs typeface="Times New Roman" panose="02020603050405020304" pitchFamily="18" charset="0"/>
              </a:rPr>
              <a:t>: 72h  # </a:t>
            </a:r>
            <a:r>
              <a:rPr lang="zh-TW" altLang="zh-TW" sz="1800" kern="0" dirty="0">
                <a:effectLst/>
                <a:highlight>
                  <a:srgbClr val="C0C0C0"/>
                </a:highlight>
                <a:ea typeface="微軟正黑體" panose="020B0604030504040204" pitchFamily="34" charset="-120"/>
                <a:cs typeface="Varela Round" panose="00000500000000000000" pitchFamily="2" charset="-79"/>
              </a:rPr>
              <a:t>超過</a:t>
            </a:r>
            <a:r>
              <a:rPr lang="en-US" altLang="zh-TW" sz="1800" kern="0" dirty="0">
                <a:effectLst/>
                <a:highlight>
                  <a:srgbClr val="C0C0C0"/>
                </a:highlight>
                <a:ea typeface="微軟正黑體" panose="020B0604030504040204" pitchFamily="34" charset="-120"/>
                <a:cs typeface="Times New Roman" panose="02020603050405020304" pitchFamily="18" charset="0"/>
              </a:rPr>
              <a:t>72h</a:t>
            </a:r>
            <a:r>
              <a:rPr lang="zh-TW" altLang="zh-TW" sz="1800" kern="0" dirty="0">
                <a:effectLst/>
                <a:highlight>
                  <a:srgbClr val="C0C0C0"/>
                </a:highlight>
                <a:ea typeface="微軟正黑體" panose="020B0604030504040204" pitchFamily="34" charset="-120"/>
                <a:cs typeface="Varela Round" panose="00000500000000000000" pitchFamily="2" charset="-79"/>
              </a:rPr>
              <a:t>的塊資料將被刪除</a:t>
            </a:r>
            <a:endParaRPr lang="zh-TW" altLang="zh-TW" sz="2800" kern="100" dirty="0">
              <a:effectLst/>
              <a:highlight>
                <a:srgbClr val="C0C0C0"/>
              </a:highlight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3FA9B69-3739-A5BE-AD68-90A850D15641}"/>
              </a:ext>
            </a:extLst>
          </p:cNvPr>
          <p:cNvSpPr txBox="1"/>
          <p:nvPr/>
        </p:nvSpPr>
        <p:spPr>
          <a:xfrm>
            <a:off x="1268835" y="613940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https://www.linkinstars.com/post/a4e12603.html</a:t>
            </a:r>
          </a:p>
        </p:txBody>
      </p:sp>
    </p:spTree>
    <p:extLst>
      <p:ext uri="{BB962C8B-B14F-4D97-AF65-F5344CB8AC3E}">
        <p14:creationId xmlns:p14="http://schemas.microsoft.com/office/powerpoint/2010/main" val="191680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DF543-0F41-3A02-E49D-2F847BF3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sidecar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406C50-3371-36E6-C6D7-A3349B453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兩個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container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利用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volume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的方式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share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同一個檔案目錄</a:t>
            </a:r>
            <a:r>
              <a:rPr lang="zh-TW" altLang="en-US" dirty="0">
                <a:solidFill>
                  <a:srgbClr val="303233"/>
                </a:solidFill>
                <a:latin typeface="Lato" panose="020F0502020204030203" pitchFamily="34" charset="0"/>
              </a:rPr>
              <a:t>，在發送給</a:t>
            </a:r>
            <a:r>
              <a:rPr lang="en-US" altLang="zh-TW" dirty="0" err="1">
                <a:solidFill>
                  <a:srgbClr val="303233"/>
                </a:solidFill>
                <a:latin typeface="Lato" panose="020F0502020204030203" pitchFamily="34" charset="0"/>
              </a:rPr>
              <a:t>loki</a:t>
            </a:r>
            <a:r>
              <a:rPr lang="zh-TW" altLang="en-US" dirty="0">
                <a:solidFill>
                  <a:srgbClr val="303233"/>
                </a:solidFill>
                <a:latin typeface="Lato" panose="020F0502020204030203" pitchFamily="34" charset="0"/>
              </a:rPr>
              <a:t>。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2A9AD5-1134-107E-EC46-1A1C3E2FF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29" y="2864162"/>
            <a:ext cx="5664141" cy="344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3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4D9C7-2DB0-9FA9-AD6E-6070EC44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732C97-404C-8FE9-F8F9-27B131A0C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1800" kern="0" dirty="0">
                <a:effectLst/>
                <a:latin typeface="Varela Round" panose="00000500000000000000" pitchFamily="2" charset="-79"/>
                <a:ea typeface="新細明體" panose="02020500000000000000" pitchFamily="18" charset="-120"/>
                <a:cs typeface="Varela Round" panose="00000500000000000000" pitchFamily="2" charset="-79"/>
              </a:rPr>
              <a:t>蒐集</a:t>
            </a:r>
            <a:r>
              <a:rPr lang="zh-TW" altLang="en-US" sz="1800" kern="0" dirty="0">
                <a:latin typeface="Varela Round" panose="00000500000000000000" pitchFamily="2" charset="-79"/>
                <a:ea typeface="新細明體" panose="02020500000000000000" pitchFamily="18" charset="-120"/>
                <a:cs typeface="Varela Round" panose="00000500000000000000" pitchFamily="2" charset="-79"/>
              </a:rPr>
              <a:t>檔案</a:t>
            </a:r>
            <a:r>
              <a:rPr lang="zh-TW" altLang="zh-TW" sz="1800" kern="0" dirty="0">
                <a:effectLst/>
                <a:latin typeface="Varela Round" panose="00000500000000000000" pitchFamily="2" charset="-79"/>
                <a:ea typeface="新細明體" panose="02020500000000000000" pitchFamily="18" charset="-120"/>
                <a:cs typeface="Varela Round" panose="00000500000000000000" pitchFamily="2" charset="-79"/>
              </a:rPr>
              <a:t>日誌時，想知道當前的日誌是由那個</a:t>
            </a:r>
            <a:r>
              <a:rPr lang="en-US" altLang="zh-TW" sz="1800" kern="0" dirty="0">
                <a:effectLst/>
                <a:latin typeface="Varela Round" panose="00000500000000000000" pitchFamily="2" charset="-79"/>
                <a:ea typeface="新細明體" panose="02020500000000000000" pitchFamily="18" charset="-120"/>
                <a:cs typeface="Times New Roman" panose="02020603050405020304" pitchFamily="18" charset="0"/>
              </a:rPr>
              <a:t> pod </a:t>
            </a:r>
            <a:r>
              <a:rPr lang="zh-TW" altLang="zh-TW" sz="1800" kern="0" dirty="0">
                <a:effectLst/>
                <a:latin typeface="Varela Round" panose="00000500000000000000" pitchFamily="2" charset="-79"/>
                <a:ea typeface="新細明體" panose="02020500000000000000" pitchFamily="18" charset="-120"/>
                <a:cs typeface="Varela Round" panose="00000500000000000000" pitchFamily="2" charset="-79"/>
              </a:rPr>
              <a:t>來的，因為</a:t>
            </a:r>
            <a:r>
              <a:rPr lang="en-US" altLang="zh-TW" sz="1800" kern="0" dirty="0">
                <a:effectLst/>
                <a:latin typeface="Varela Round" panose="00000500000000000000" pitchFamily="2" charset="-79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kern="0" dirty="0" err="1">
                <a:effectLst/>
                <a:latin typeface="Varela Round" panose="00000500000000000000" pitchFamily="2" charset="-79"/>
                <a:ea typeface="新細明體" panose="02020500000000000000" pitchFamily="18" charset="-120"/>
                <a:cs typeface="Times New Roman" panose="02020603050405020304" pitchFamily="18" charset="0"/>
              </a:rPr>
              <a:t>loki</a:t>
            </a:r>
            <a:r>
              <a:rPr lang="en-US" altLang="zh-TW" sz="1800" kern="0" dirty="0">
                <a:effectLst/>
                <a:latin typeface="Varela Round" panose="00000500000000000000" pitchFamily="2" charset="-79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1800" kern="0" dirty="0">
                <a:effectLst/>
                <a:latin typeface="Varela Round" panose="00000500000000000000" pitchFamily="2" charset="-79"/>
                <a:ea typeface="新細明體" panose="02020500000000000000" pitchFamily="18" charset="-120"/>
                <a:cs typeface="Varela Round" panose="00000500000000000000" pitchFamily="2" charset="-79"/>
              </a:rPr>
              <a:t>本身不支援這樣操作。需要通過環境變數的方式去傳遞進</a:t>
            </a:r>
            <a:r>
              <a:rPr lang="en-US" altLang="zh-TW" sz="1800" kern="0" dirty="0">
                <a:effectLst/>
                <a:latin typeface="Varela Round" panose="00000500000000000000" pitchFamily="2" charset="-79"/>
                <a:ea typeface="新細明體" panose="02020500000000000000" pitchFamily="18" charset="-120"/>
                <a:cs typeface="Times New Roman" panose="02020603050405020304" pitchFamily="18" charset="0"/>
              </a:rPr>
              <a:t> sidecar </a:t>
            </a:r>
            <a:r>
              <a:rPr lang="zh-TW" altLang="zh-TW" sz="1800" kern="0" dirty="0">
                <a:effectLst/>
                <a:latin typeface="Varela Round" panose="00000500000000000000" pitchFamily="2" charset="-79"/>
                <a:ea typeface="新細明體" panose="02020500000000000000" pitchFamily="18" charset="-120"/>
                <a:cs typeface="Varela Round" panose="00000500000000000000" pitchFamily="2" charset="-79"/>
              </a:rPr>
              <a:t>中，這樣就能使用</a:t>
            </a:r>
            <a:r>
              <a:rPr lang="en-US" altLang="zh-TW" sz="1800" kern="0" dirty="0">
                <a:effectLst/>
                <a:latin typeface="Varela Round" panose="00000500000000000000" pitchFamily="2" charset="-79"/>
                <a:ea typeface="新細明體" panose="02020500000000000000" pitchFamily="18" charset="-120"/>
                <a:cs typeface="Times New Roman" panose="02020603050405020304" pitchFamily="18" charset="0"/>
              </a:rPr>
              <a:t> pod </a:t>
            </a:r>
            <a:r>
              <a:rPr lang="zh-TW" altLang="zh-TW" sz="1800" kern="0" dirty="0">
                <a:effectLst/>
                <a:latin typeface="Varela Round" panose="00000500000000000000" pitchFamily="2" charset="-79"/>
                <a:ea typeface="新細明體" panose="02020500000000000000" pitchFamily="18" charset="-120"/>
                <a:cs typeface="Varela Round" panose="00000500000000000000" pitchFamily="2" charset="-79"/>
              </a:rPr>
              <a:t>的資訊作為</a:t>
            </a:r>
            <a:r>
              <a:rPr lang="en-US" altLang="zh-TW" sz="1800" kern="0" dirty="0">
                <a:effectLst/>
                <a:latin typeface="Varela Round" panose="00000500000000000000" pitchFamily="2" charset="-79"/>
                <a:ea typeface="新細明體" panose="02020500000000000000" pitchFamily="18" charset="-120"/>
                <a:cs typeface="Times New Roman" panose="02020603050405020304" pitchFamily="18" charset="0"/>
              </a:rPr>
              <a:t> label </a:t>
            </a:r>
            <a:r>
              <a:rPr lang="zh-TW" altLang="zh-TW" sz="1800" kern="0" dirty="0">
                <a:effectLst/>
                <a:latin typeface="Varela Round" panose="00000500000000000000" pitchFamily="2" charset="-79"/>
                <a:ea typeface="新細明體" panose="02020500000000000000" pitchFamily="18" charset="-120"/>
                <a:cs typeface="Varela Round" panose="00000500000000000000" pitchFamily="2" charset="-79"/>
              </a:rPr>
              <a:t>來發送了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5FA6988-D19C-FACD-0FF2-B144164B4819}"/>
              </a:ext>
            </a:extLst>
          </p:cNvPr>
          <p:cNvSpPr txBox="1"/>
          <p:nvPr/>
        </p:nvSpPr>
        <p:spPr>
          <a:xfrm>
            <a:off x="933275" y="601929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https://www.qikqiak.com/k8strain2/logging/loki/promtail/#pipeline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6FC4657-9626-C5C0-6D35-04759823B31F}"/>
              </a:ext>
            </a:extLst>
          </p:cNvPr>
          <p:cNvSpPr txBox="1"/>
          <p:nvPr/>
        </p:nvSpPr>
        <p:spPr>
          <a:xfrm>
            <a:off x="1017166" y="5372959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https://blog.cong.moe/post/2020-08-08-use_loki_as_k8s_log_collector_2/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6A6B7B2-3A8C-CA11-4283-3A4D92151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26" y="2499697"/>
            <a:ext cx="4965874" cy="27383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5757586-960B-99BB-660D-23111F028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513" y="2882884"/>
            <a:ext cx="2513478" cy="18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6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461</Words>
  <Application>Microsoft Office PowerPoint</Application>
  <PresentationFormat>寬螢幕</PresentationFormat>
  <Paragraphs>20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Arial</vt:lpstr>
      <vt:lpstr>Calibri</vt:lpstr>
      <vt:lpstr>Calibri Light</vt:lpstr>
      <vt:lpstr>Lato</vt:lpstr>
      <vt:lpstr>Varela Round</vt:lpstr>
      <vt:lpstr>Office 佈景主題</vt:lpstr>
      <vt:lpstr>PowerPoint 簡報</vt:lpstr>
      <vt:lpstr>PowerPoint 簡報</vt:lpstr>
      <vt:lpstr>PowerPoint 簡報</vt:lpstr>
      <vt:lpstr>PowerPoint 簡報</vt:lpstr>
      <vt:lpstr>sidecar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Rick Lin</dc:creator>
  <cp:lastModifiedBy>Rick Lin</cp:lastModifiedBy>
  <cp:revision>14</cp:revision>
  <dcterms:created xsi:type="dcterms:W3CDTF">2022-12-04T12:38:01Z</dcterms:created>
  <dcterms:modified xsi:type="dcterms:W3CDTF">2022-12-04T13:39:56Z</dcterms:modified>
</cp:coreProperties>
</file>