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638" autoAdjust="0"/>
  </p:normalViewPr>
  <p:slideViewPr>
    <p:cSldViewPr snapToGrid="0">
      <p:cViewPr varScale="1">
        <p:scale>
          <a:sx n="63" d="100"/>
          <a:sy n="63" d="100"/>
        </p:scale>
        <p:origin x="10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ri Wenner" userId="4089313933b288aa" providerId="LiveId" clId="{AF22C83B-DEDE-4F37-A178-18FD56F62167}"/>
    <pc:docChg chg="modSld">
      <pc:chgData name="Tori Wenner" userId="4089313933b288aa" providerId="LiveId" clId="{AF22C83B-DEDE-4F37-A178-18FD56F62167}" dt="2017-10-01T19:32:32.473" v="15" actId="20577"/>
      <pc:docMkLst>
        <pc:docMk/>
      </pc:docMkLst>
      <pc:sldChg chg="modSp">
        <pc:chgData name="Tori Wenner" userId="4089313933b288aa" providerId="LiveId" clId="{AF22C83B-DEDE-4F37-A178-18FD56F62167}" dt="2017-10-01T19:32:32.473" v="15" actId="20577"/>
        <pc:sldMkLst>
          <pc:docMk/>
          <pc:sldMk cId="2736961724" sldId="259"/>
        </pc:sldMkLst>
        <pc:spChg chg="mod">
          <ac:chgData name="Tori Wenner" userId="4089313933b288aa" providerId="LiveId" clId="{AF22C83B-DEDE-4F37-A178-18FD56F62167}" dt="2017-10-01T19:32:32.473" v="15" actId="20577"/>
          <ac:spMkLst>
            <pc:docMk/>
            <pc:sldMk cId="2736961724" sldId="259"/>
            <ac:spMk id="3" creationId="{B23C8FA7-6F4A-4DB3-9636-F2B79AF5BA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E901A-41BE-4BC9-A05F-3F4C02BC42B0}" type="datetimeFigureOut">
              <a:rPr lang="en-US" smtClean="0"/>
              <a:t>10/1/2017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91ACB-3A53-49B2-8CDE-D8FDEB11254E}" type="slidenum">
              <a:rPr lang="en-US" smtClean="0"/>
              <a:t>‹#›</a:t>
            </a:fld>
            <a:endParaRPr lang="en-US"/>
          </a:p>
        </p:txBody>
      </p:sp>
    </p:spTree>
    <p:extLst>
      <p:ext uri="{BB962C8B-B14F-4D97-AF65-F5344CB8AC3E}">
        <p14:creationId xmlns:p14="http://schemas.microsoft.com/office/powerpoint/2010/main" val="350501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kern="1200" dirty="0">
                <a:solidFill>
                  <a:schemeClr val="tx1"/>
                </a:solidFill>
                <a:effectLst/>
                <a:latin typeface="+mn-lt"/>
                <a:ea typeface="+mn-ea"/>
                <a:cs typeface="+mn-cs"/>
              </a:rPr>
              <a:t>San Bernardino, California, on December 2, 2015.</a:t>
            </a:r>
            <a:endParaRPr lang="en-US" dirty="0"/>
          </a:p>
        </p:txBody>
      </p:sp>
      <p:sp>
        <p:nvSpPr>
          <p:cNvPr id="4" name="Slide Number Placeholder 3"/>
          <p:cNvSpPr>
            <a:spLocks noGrp="1"/>
          </p:cNvSpPr>
          <p:nvPr>
            <p:ph type="sldNum" sz="quarter" idx="10"/>
          </p:nvPr>
        </p:nvSpPr>
        <p:spPr/>
        <p:txBody>
          <a:bodyPr/>
          <a:lstStyle/>
          <a:p>
            <a:fld id="{81691ACB-3A53-49B2-8CDE-D8FDEB11254E}" type="slidenum">
              <a:rPr lang="en-US" smtClean="0"/>
              <a:t>2</a:t>
            </a:fld>
            <a:endParaRPr lang="en-US"/>
          </a:p>
        </p:txBody>
      </p:sp>
    </p:spTree>
    <p:extLst>
      <p:ext uri="{BB962C8B-B14F-4D97-AF65-F5344CB8AC3E}">
        <p14:creationId xmlns:p14="http://schemas.microsoft.com/office/powerpoint/2010/main" val="56031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.Thomson Reuters CLEAR online investigation software links people and businesses to relevant addresses, business names, associates, driver's license numbers, phone numbers, Social Security numbers (SSN), and more. Besides law enforcement, CLEAR helps conduct corporate due diligence, investigate government and health care fraud, and prevent money laundering.</a:t>
            </a:r>
          </a:p>
          <a:p>
            <a:endParaRPr lang="en-US" dirty="0"/>
          </a:p>
          <a:p>
            <a:r>
              <a:rPr lang="en-US" dirty="0"/>
              <a:t>The CLEAR user interface allows simultaneous searches of public and proprietary databases, and the Web. Users can filter unnecessary data by date range, age, and other critical fact distinctions, and entity resolution consolidates and deduplicates search results. Like a Google search, the most relevant information to search criteria rises to the top for easy review.</a:t>
            </a:r>
          </a:p>
        </p:txBody>
      </p:sp>
      <p:sp>
        <p:nvSpPr>
          <p:cNvPr id="4" name="Slide Number Placeholder 3"/>
          <p:cNvSpPr>
            <a:spLocks noGrp="1"/>
          </p:cNvSpPr>
          <p:nvPr>
            <p:ph type="sldNum" sz="quarter" idx="10"/>
          </p:nvPr>
        </p:nvSpPr>
        <p:spPr/>
        <p:txBody>
          <a:bodyPr/>
          <a:lstStyle/>
          <a:p>
            <a:fld id="{81691ACB-3A53-49B2-8CDE-D8FDEB11254E}" type="slidenum">
              <a:rPr lang="en-US" smtClean="0"/>
              <a:t>3</a:t>
            </a:fld>
            <a:endParaRPr lang="en-US"/>
          </a:p>
        </p:txBody>
      </p:sp>
    </p:spTree>
    <p:extLst>
      <p:ext uri="{BB962C8B-B14F-4D97-AF65-F5344CB8AC3E}">
        <p14:creationId xmlns:p14="http://schemas.microsoft.com/office/powerpoint/2010/main" val="207354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government can try to crack the password using “brute force” — attempting tens of millions of combinations without risking the deletion of the data.</a:t>
            </a:r>
            <a:endParaRPr lang="en-US" dirty="0"/>
          </a:p>
        </p:txBody>
      </p:sp>
      <p:sp>
        <p:nvSpPr>
          <p:cNvPr id="4" name="Slide Number Placeholder 3"/>
          <p:cNvSpPr>
            <a:spLocks noGrp="1"/>
          </p:cNvSpPr>
          <p:nvPr>
            <p:ph type="sldNum" sz="quarter" idx="10"/>
          </p:nvPr>
        </p:nvSpPr>
        <p:spPr/>
        <p:txBody>
          <a:bodyPr/>
          <a:lstStyle/>
          <a:p>
            <a:fld id="{81691ACB-3A53-49B2-8CDE-D8FDEB11254E}" type="slidenum">
              <a:rPr lang="en-US" smtClean="0"/>
              <a:t>4</a:t>
            </a:fld>
            <a:endParaRPr lang="en-US"/>
          </a:p>
        </p:txBody>
      </p:sp>
    </p:spTree>
    <p:extLst>
      <p:ext uri="{BB962C8B-B14F-4D97-AF65-F5344CB8AC3E}">
        <p14:creationId xmlns:p14="http://schemas.microsoft.com/office/powerpoint/2010/main" val="53718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C626A3-AFAC-4B4C-A7B5-51C80EE1C0E7}"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339645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C626A3-AFAC-4B4C-A7B5-51C80EE1C0E7}"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217200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C626A3-AFAC-4B4C-A7B5-51C80EE1C0E7}"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F5545A-B174-48A0-855F-EAC16A094DC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6686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FC626A3-AFAC-4B4C-A7B5-51C80EE1C0E7}"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3371777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FC626A3-AFAC-4B4C-A7B5-51C80EE1C0E7}"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F5545A-B174-48A0-855F-EAC16A094DC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7984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FC626A3-AFAC-4B4C-A7B5-51C80EE1C0E7}"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2451691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626A3-AFAC-4B4C-A7B5-51C80EE1C0E7}"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2882569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626A3-AFAC-4B4C-A7B5-51C80EE1C0E7}"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47380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626A3-AFAC-4B4C-A7B5-51C80EE1C0E7}"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49032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C626A3-AFAC-4B4C-A7B5-51C80EE1C0E7}"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387765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626A3-AFAC-4B4C-A7B5-51C80EE1C0E7}"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49073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C626A3-AFAC-4B4C-A7B5-51C80EE1C0E7}" type="datetimeFigureOut">
              <a:rPr lang="en-US" smtClean="0"/>
              <a:t>10/1/2017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21028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C626A3-AFAC-4B4C-A7B5-51C80EE1C0E7}" type="datetimeFigureOut">
              <a:rPr lang="en-US" smtClean="0"/>
              <a:t>10/1/2017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408479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626A3-AFAC-4B4C-A7B5-51C80EE1C0E7}" type="datetimeFigureOut">
              <a:rPr lang="en-US" smtClean="0"/>
              <a:t>10/1/2017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182290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C626A3-AFAC-4B4C-A7B5-51C80EE1C0E7}"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338294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C626A3-AFAC-4B4C-A7B5-51C80EE1C0E7}"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F5545A-B174-48A0-855F-EAC16A094DCC}" type="slidenum">
              <a:rPr lang="en-US" smtClean="0"/>
              <a:t>‹#›</a:t>
            </a:fld>
            <a:endParaRPr lang="en-US"/>
          </a:p>
        </p:txBody>
      </p:sp>
    </p:spTree>
    <p:extLst>
      <p:ext uri="{BB962C8B-B14F-4D97-AF65-F5344CB8AC3E}">
        <p14:creationId xmlns:p14="http://schemas.microsoft.com/office/powerpoint/2010/main" val="266475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FC626A3-AFAC-4B4C-A7B5-51C80EE1C0E7}" type="datetimeFigureOut">
              <a:rPr lang="en-US" smtClean="0"/>
              <a:t>10/1/2017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F5545A-B174-48A0-855F-EAC16A094DCC}" type="slidenum">
              <a:rPr lang="en-US" smtClean="0"/>
              <a:t>‹#›</a:t>
            </a:fld>
            <a:endParaRPr lang="en-US"/>
          </a:p>
        </p:txBody>
      </p:sp>
    </p:spTree>
    <p:extLst>
      <p:ext uri="{BB962C8B-B14F-4D97-AF65-F5344CB8AC3E}">
        <p14:creationId xmlns:p14="http://schemas.microsoft.com/office/powerpoint/2010/main" val="820347493"/>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F60B-6147-4BEE-AB6F-99CEDAAFC99D}"/>
              </a:ext>
            </a:extLst>
          </p:cNvPr>
          <p:cNvSpPr>
            <a:spLocks noGrp="1"/>
          </p:cNvSpPr>
          <p:nvPr>
            <p:ph type="ctrTitle"/>
          </p:nvPr>
        </p:nvSpPr>
        <p:spPr/>
        <p:txBody>
          <a:bodyPr/>
          <a:lstStyle/>
          <a:p>
            <a:r>
              <a:rPr lang="en-US" dirty="0"/>
              <a:t>San Bernardino Shooting </a:t>
            </a:r>
          </a:p>
        </p:txBody>
      </p:sp>
      <p:sp>
        <p:nvSpPr>
          <p:cNvPr id="3" name="Subtitle 2">
            <a:extLst>
              <a:ext uri="{FF2B5EF4-FFF2-40B4-BE49-F238E27FC236}">
                <a16:creationId xmlns:a16="http://schemas.microsoft.com/office/drawing/2014/main" id="{4FD39C07-E77F-4C30-97DC-6167B4FDCFBA}"/>
              </a:ext>
            </a:extLst>
          </p:cNvPr>
          <p:cNvSpPr>
            <a:spLocks noGrp="1"/>
          </p:cNvSpPr>
          <p:nvPr>
            <p:ph type="subTitle" idx="1"/>
          </p:nvPr>
        </p:nvSpPr>
        <p:spPr/>
        <p:txBody>
          <a:bodyPr/>
          <a:lstStyle/>
          <a:p>
            <a:r>
              <a:rPr lang="en-US" dirty="0"/>
              <a:t>Tori Wenner </a:t>
            </a:r>
          </a:p>
        </p:txBody>
      </p:sp>
    </p:spTree>
    <p:extLst>
      <p:ext uri="{BB962C8B-B14F-4D97-AF65-F5344CB8AC3E}">
        <p14:creationId xmlns:p14="http://schemas.microsoft.com/office/powerpoint/2010/main" val="107584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7C70-8F72-48CE-B47E-9C569F762994}"/>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9D1D169D-84DE-4FB8-A62A-64E419FDCBA4}"/>
              </a:ext>
            </a:extLst>
          </p:cNvPr>
          <p:cNvSpPr>
            <a:spLocks noGrp="1"/>
          </p:cNvSpPr>
          <p:nvPr>
            <p:ph idx="1"/>
          </p:nvPr>
        </p:nvSpPr>
        <p:spPr/>
        <p:txBody>
          <a:bodyPr>
            <a:normAutofit/>
          </a:bodyPr>
          <a:lstStyle/>
          <a:p>
            <a:r>
              <a:rPr lang="en-US" sz="2400" dirty="0"/>
              <a:t>Syed Rizwan Farook and </a:t>
            </a:r>
            <a:r>
              <a:rPr lang="en-US" sz="2400" dirty="0" err="1"/>
              <a:t>Tashfeen</a:t>
            </a:r>
            <a:r>
              <a:rPr lang="en-US" sz="2400" dirty="0"/>
              <a:t> Malik </a:t>
            </a:r>
            <a:br>
              <a:rPr lang="en-US" sz="2400" dirty="0"/>
            </a:br>
            <a:endParaRPr lang="en-US" sz="2400" dirty="0"/>
          </a:p>
          <a:p>
            <a:r>
              <a:rPr lang="en-US" sz="2400" dirty="0"/>
              <a:t>Inland Regional Center </a:t>
            </a:r>
            <a:br>
              <a:rPr lang="en-US" sz="2400" dirty="0"/>
            </a:br>
            <a:endParaRPr lang="en-US" sz="2400" dirty="0"/>
          </a:p>
          <a:p>
            <a:r>
              <a:rPr lang="en-US" sz="2400" dirty="0"/>
              <a:t>14 Killed, 22 seriously injured </a:t>
            </a:r>
          </a:p>
        </p:txBody>
      </p:sp>
    </p:spTree>
    <p:extLst>
      <p:ext uri="{BB962C8B-B14F-4D97-AF65-F5344CB8AC3E}">
        <p14:creationId xmlns:p14="http://schemas.microsoft.com/office/powerpoint/2010/main" val="151578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0DCB-A788-404B-A3DC-3F0B10E1B3BF}"/>
              </a:ext>
            </a:extLst>
          </p:cNvPr>
          <p:cNvSpPr>
            <a:spLocks noGrp="1"/>
          </p:cNvSpPr>
          <p:nvPr>
            <p:ph type="title"/>
          </p:nvPr>
        </p:nvSpPr>
        <p:spPr/>
        <p:txBody>
          <a:bodyPr/>
          <a:lstStyle/>
          <a:p>
            <a:r>
              <a:rPr lang="en-US" dirty="0"/>
              <a:t>Turned to Thomson Reuters CLEAR </a:t>
            </a:r>
          </a:p>
        </p:txBody>
      </p:sp>
      <p:sp>
        <p:nvSpPr>
          <p:cNvPr id="3" name="Content Placeholder 2">
            <a:extLst>
              <a:ext uri="{FF2B5EF4-FFF2-40B4-BE49-F238E27FC236}">
                <a16:creationId xmlns:a16="http://schemas.microsoft.com/office/drawing/2014/main" id="{0FF676CF-BE31-4080-9FFD-B7BBC06ADFAD}"/>
              </a:ext>
            </a:extLst>
          </p:cNvPr>
          <p:cNvSpPr>
            <a:spLocks noGrp="1"/>
          </p:cNvSpPr>
          <p:nvPr>
            <p:ph idx="1"/>
          </p:nvPr>
        </p:nvSpPr>
        <p:spPr/>
        <p:txBody>
          <a:bodyPr/>
          <a:lstStyle/>
          <a:p>
            <a:r>
              <a:rPr lang="en-US" sz="2400" dirty="0"/>
              <a:t>San Bernardino Police Department had a list of suspicious vehicles license plates that exited Inland Regional Center </a:t>
            </a:r>
            <a:br>
              <a:rPr lang="en-US" sz="2400" dirty="0"/>
            </a:br>
            <a:br>
              <a:rPr lang="en-US" sz="2400" dirty="0"/>
            </a:br>
            <a:endParaRPr lang="en-US" sz="2400" dirty="0"/>
          </a:p>
          <a:p>
            <a:r>
              <a:rPr lang="en-US" sz="2400" dirty="0"/>
              <a:t>Used CLEAR to find location of suspected vehicle</a:t>
            </a:r>
            <a:br>
              <a:rPr lang="en-US" sz="2400" dirty="0"/>
            </a:br>
            <a:br>
              <a:rPr lang="en-US" sz="2400" dirty="0"/>
            </a:br>
            <a:endParaRPr lang="en-US" sz="2400" dirty="0"/>
          </a:p>
          <a:p>
            <a:r>
              <a:rPr lang="en-US" sz="2400" dirty="0"/>
              <a:t>Able to track suspects, but they were killed in action</a:t>
            </a:r>
          </a:p>
          <a:p>
            <a:pPr marL="0" indent="0">
              <a:buNone/>
            </a:pPr>
            <a:endParaRPr lang="en-US" dirty="0"/>
          </a:p>
          <a:p>
            <a:endParaRPr lang="en-US" dirty="0"/>
          </a:p>
        </p:txBody>
      </p:sp>
    </p:spTree>
    <p:extLst>
      <p:ext uri="{BB962C8B-B14F-4D97-AF65-F5344CB8AC3E}">
        <p14:creationId xmlns:p14="http://schemas.microsoft.com/office/powerpoint/2010/main" val="319648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537D-6586-40F4-BA6F-D15C7617326F}"/>
              </a:ext>
            </a:extLst>
          </p:cNvPr>
          <p:cNvSpPr>
            <a:spLocks noGrp="1"/>
          </p:cNvSpPr>
          <p:nvPr>
            <p:ph type="title"/>
          </p:nvPr>
        </p:nvSpPr>
        <p:spPr/>
        <p:txBody>
          <a:bodyPr/>
          <a:lstStyle/>
          <a:p>
            <a:r>
              <a:rPr lang="en-US" dirty="0"/>
              <a:t>Apple Refuses </a:t>
            </a:r>
          </a:p>
        </p:txBody>
      </p:sp>
      <p:sp>
        <p:nvSpPr>
          <p:cNvPr id="3" name="Content Placeholder 2">
            <a:extLst>
              <a:ext uri="{FF2B5EF4-FFF2-40B4-BE49-F238E27FC236}">
                <a16:creationId xmlns:a16="http://schemas.microsoft.com/office/drawing/2014/main" id="{B23C8FA7-6F4A-4DB3-9636-F2B79AF5BA67}"/>
              </a:ext>
            </a:extLst>
          </p:cNvPr>
          <p:cNvSpPr>
            <a:spLocks noGrp="1"/>
          </p:cNvSpPr>
          <p:nvPr>
            <p:ph idx="1"/>
          </p:nvPr>
        </p:nvSpPr>
        <p:spPr/>
        <p:txBody>
          <a:bodyPr>
            <a:normAutofit/>
          </a:bodyPr>
          <a:lstStyle/>
          <a:p>
            <a:r>
              <a:rPr lang="en-US" sz="2400" dirty="0"/>
              <a:t> Disable the feature that wipes the data on the phone after 10 incorrect tries at entering a password</a:t>
            </a:r>
            <a:br>
              <a:rPr lang="en-US" sz="2400" dirty="0"/>
            </a:br>
            <a:br>
              <a:rPr lang="en-US" sz="2400" dirty="0"/>
            </a:br>
            <a:endParaRPr lang="en-US" sz="2400" dirty="0"/>
          </a:p>
          <a:p>
            <a:r>
              <a:rPr lang="en-US" sz="2400" dirty="0"/>
              <a:t>Apple believes this is too dangerous, and something </a:t>
            </a:r>
            <a:r>
              <a:rPr lang="en-US" sz="2400"/>
              <a:t>they will not </a:t>
            </a:r>
            <a:r>
              <a:rPr lang="en-US" sz="2400" dirty="0"/>
              <a:t>do </a:t>
            </a:r>
          </a:p>
        </p:txBody>
      </p:sp>
    </p:spTree>
    <p:extLst>
      <p:ext uri="{BB962C8B-B14F-4D97-AF65-F5344CB8AC3E}">
        <p14:creationId xmlns:p14="http://schemas.microsoft.com/office/powerpoint/2010/main" val="2736961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AA99-AB2E-4408-9B27-626151F8EEBA}"/>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FC308253-44A3-47AC-8F5C-6F1BFB913241}"/>
              </a:ext>
            </a:extLst>
          </p:cNvPr>
          <p:cNvSpPr>
            <a:spLocks noGrp="1"/>
          </p:cNvSpPr>
          <p:nvPr>
            <p:ph idx="1"/>
          </p:nvPr>
        </p:nvSpPr>
        <p:spPr/>
        <p:txBody>
          <a:bodyPr>
            <a:normAutofit/>
          </a:bodyPr>
          <a:lstStyle/>
          <a:p>
            <a:r>
              <a:rPr lang="en-US" sz="2400" dirty="0"/>
              <a:t>Is the Thomson Reuters CLEAR product an invasion of privacy? </a:t>
            </a:r>
          </a:p>
          <a:p>
            <a:pPr lvl="1"/>
            <a:r>
              <a:rPr lang="en-US" sz="2200" dirty="0"/>
              <a:t>What are your thoughts on this product? </a:t>
            </a:r>
            <a:endParaRPr lang="en-US" sz="2000" dirty="0"/>
          </a:p>
          <a:p>
            <a:endParaRPr lang="en-US" sz="2400" dirty="0"/>
          </a:p>
          <a:p>
            <a:r>
              <a:rPr lang="en-US" sz="2400" dirty="0"/>
              <a:t>What are your thoughts on Apple’s refusal? </a:t>
            </a:r>
          </a:p>
          <a:p>
            <a:pPr lvl="1"/>
            <a:r>
              <a:rPr lang="en-US" sz="2200" dirty="0"/>
              <a:t>Are they protecting Farook’s (shooter) rights?  </a:t>
            </a:r>
          </a:p>
        </p:txBody>
      </p:sp>
    </p:spTree>
    <p:extLst>
      <p:ext uri="{BB962C8B-B14F-4D97-AF65-F5344CB8AC3E}">
        <p14:creationId xmlns:p14="http://schemas.microsoft.com/office/powerpoint/2010/main" val="14706480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TotalTime>
  <Words>236</Words>
  <Application>Microsoft Office PowerPoint</Application>
  <PresentationFormat>Widescreen</PresentationFormat>
  <Paragraphs>27</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Wisp</vt:lpstr>
      <vt:lpstr>San Bernardino Shooting </vt:lpstr>
      <vt:lpstr>Overview </vt:lpstr>
      <vt:lpstr>Turned to Thomson Reuters CLEAR </vt:lpstr>
      <vt:lpstr>Apple Refuses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Bernardino Shooting</dc:title>
  <dc:creator>Tori Wenner</dc:creator>
  <cp:lastModifiedBy>Tori Wenner</cp:lastModifiedBy>
  <cp:revision>5</cp:revision>
  <dcterms:created xsi:type="dcterms:W3CDTF">2017-10-01T18:34:52Z</dcterms:created>
  <dcterms:modified xsi:type="dcterms:W3CDTF">2017-10-01T19:32:35Z</dcterms:modified>
</cp:coreProperties>
</file>