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38"/>
  </p:notesMasterIdLst>
  <p:sldIdLst>
    <p:sldId id="321" r:id="rId2"/>
    <p:sldId id="342" r:id="rId3"/>
    <p:sldId id="335" r:id="rId4"/>
    <p:sldId id="343" r:id="rId5"/>
    <p:sldId id="334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36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37" r:id="rId23"/>
    <p:sldId id="360" r:id="rId24"/>
    <p:sldId id="361" r:id="rId25"/>
    <p:sldId id="359" r:id="rId26"/>
    <p:sldId id="362" r:id="rId27"/>
    <p:sldId id="363" r:id="rId28"/>
    <p:sldId id="338" r:id="rId29"/>
    <p:sldId id="364" r:id="rId30"/>
    <p:sldId id="365" r:id="rId31"/>
    <p:sldId id="339" r:id="rId32"/>
    <p:sldId id="366" r:id="rId33"/>
    <p:sldId id="367" r:id="rId34"/>
    <p:sldId id="340" r:id="rId35"/>
    <p:sldId id="368" r:id="rId36"/>
    <p:sldId id="34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5C1"/>
    <a:srgbClr val="293071"/>
    <a:srgbClr val="FFA143"/>
    <a:srgbClr val="2D6F83"/>
    <a:srgbClr val="F0A34E"/>
    <a:srgbClr val="F8A468"/>
    <a:srgbClr val="327B92"/>
    <a:srgbClr val="3A8EA8"/>
    <a:srgbClr val="4B9FC2"/>
    <a:srgbClr val="202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 autoAdjust="0"/>
    <p:restoredTop sz="92967" autoAdjust="0"/>
  </p:normalViewPr>
  <p:slideViewPr>
    <p:cSldViewPr>
      <p:cViewPr varScale="1">
        <p:scale>
          <a:sx n="82" d="100"/>
          <a:sy n="82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07CB8D-7797-4B75-9DC7-81918E657DA0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69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9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32535"/>
            <a:ext cx="4650433" cy="246888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  <a:endParaRPr lang="en-US" sz="1600" b="1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5048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905000" y="2969941"/>
            <a:ext cx="5257800" cy="914400"/>
          </a:xfrm>
        </p:spPr>
        <p:txBody>
          <a:bodyPr/>
          <a:lstStyle/>
          <a:p>
            <a:pPr algn="l"/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1905000" y="3886200"/>
            <a:ext cx="7010400" cy="1470025"/>
          </a:xfrm>
        </p:spPr>
        <p:txBody>
          <a:bodyPr/>
          <a:lstStyle/>
          <a:p>
            <a:pPr algn="l"/>
            <a:r>
              <a:rPr lang="en-US" dirty="0" smtClean="0"/>
              <a:t>Decision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Bayes’ decision rule</a:t>
            </a:r>
          </a:p>
          <a:p>
            <a:pPr lvl="1"/>
            <a:r>
              <a:rPr lang="en-US" dirty="0" smtClean="0"/>
              <a:t>Commonly used</a:t>
            </a:r>
          </a:p>
          <a:p>
            <a:pPr lvl="1"/>
            <a:r>
              <a:rPr lang="en-US" dirty="0" smtClean="0"/>
              <a:t>Using the best available estimates of the probabilities of the states of nature, calculate the payoff value for each decision alternative</a:t>
            </a:r>
          </a:p>
          <a:p>
            <a:pPr lvl="1"/>
            <a:r>
              <a:rPr lang="en-US" dirty="0" smtClean="0"/>
              <a:t>Choose the alternative with the maximum expected payoff value</a:t>
            </a:r>
          </a:p>
          <a:p>
            <a:pPr lvl="1"/>
            <a:r>
              <a:rPr lang="en-US" dirty="0" smtClean="0"/>
              <a:t>Alternative selected: drill for oil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analysis with Bayes’ decision rule</a:t>
            </a:r>
          </a:p>
          <a:p>
            <a:pPr lvl="1"/>
            <a:r>
              <a:rPr lang="en-US" dirty="0" smtClean="0"/>
              <a:t>Assume prior probability of oil, </a:t>
            </a:r>
            <a:r>
              <a:rPr lang="en-US" i="1" dirty="0" smtClean="0"/>
              <a:t>p</a:t>
            </a:r>
            <a:r>
              <a:rPr lang="en-US" dirty="0" smtClean="0"/>
              <a:t>, is between 15 and 35 percent</a:t>
            </a:r>
          </a:p>
          <a:p>
            <a:pPr lvl="1"/>
            <a:r>
              <a:rPr lang="en-US" dirty="0" smtClean="0"/>
              <a:t>Figure 16.1 shows plot of expected payoff versus </a:t>
            </a:r>
            <a:r>
              <a:rPr lang="en-US" i="1" dirty="0" smtClean="0"/>
              <a:t>p</a:t>
            </a:r>
          </a:p>
          <a:p>
            <a:r>
              <a:rPr lang="en-US" dirty="0" smtClean="0"/>
              <a:t>Crossover point</a:t>
            </a:r>
          </a:p>
          <a:p>
            <a:pPr lvl="1"/>
            <a:r>
              <a:rPr lang="en-US" dirty="0" smtClean="0"/>
              <a:t>Point at which decision shifts from one alternative to another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609600"/>
            <a:ext cx="88487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16.3 </a:t>
            </a:r>
            <a:r>
              <a:rPr lang="en-US" dirty="0"/>
              <a:t>Decision Making </a:t>
            </a:r>
            <a:r>
              <a:rPr lang="en-US" dirty="0" smtClean="0"/>
              <a:t>With </a:t>
            </a:r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testing (experimentation)</a:t>
            </a:r>
          </a:p>
          <a:p>
            <a:pPr lvl="1"/>
            <a:r>
              <a:rPr lang="en-US" dirty="0" smtClean="0"/>
              <a:t>Frequently used to improve preliminary probability estimates</a:t>
            </a:r>
          </a:p>
          <a:p>
            <a:pPr lvl="2"/>
            <a:r>
              <a:rPr lang="en-US" dirty="0" smtClean="0"/>
              <a:t>Improved </a:t>
            </a:r>
            <a:r>
              <a:rPr lang="en-US" dirty="0" smtClean="0"/>
              <a:t>estimates: </a:t>
            </a:r>
            <a:r>
              <a:rPr lang="en-US" dirty="0" smtClean="0"/>
              <a:t>posterior probabilities</a:t>
            </a:r>
          </a:p>
          <a:p>
            <a:r>
              <a:rPr lang="en-US" dirty="0" smtClean="0"/>
              <a:t>Continuing with oil drilling example</a:t>
            </a:r>
          </a:p>
          <a:p>
            <a:pPr lvl="1"/>
            <a:r>
              <a:rPr lang="en-US" dirty="0" smtClean="0"/>
              <a:t>Seismic survey can refine the probability</a:t>
            </a:r>
          </a:p>
          <a:p>
            <a:pPr lvl="2"/>
            <a:r>
              <a:rPr lang="en-US" dirty="0" smtClean="0"/>
              <a:t>Cost of survey is $30,000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/>
              <a:t>Making </a:t>
            </a:r>
            <a:r>
              <a:rPr lang="en-US" dirty="0" smtClean="0"/>
              <a:t>With </a:t>
            </a:r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survey findings</a:t>
            </a:r>
          </a:p>
          <a:p>
            <a:pPr lvl="1"/>
            <a:r>
              <a:rPr lang="en-US" dirty="0" smtClean="0"/>
              <a:t>USS: unfavorable seismic soundings</a:t>
            </a:r>
          </a:p>
          <a:p>
            <a:pPr lvl="2"/>
            <a:r>
              <a:rPr lang="en-US" dirty="0" smtClean="0"/>
              <a:t>Indicates oil is unlikely</a:t>
            </a:r>
          </a:p>
          <a:p>
            <a:pPr lvl="1"/>
            <a:r>
              <a:rPr lang="en-US" dirty="0" smtClean="0"/>
              <a:t>FSS: favorable seismic soundings</a:t>
            </a:r>
          </a:p>
          <a:p>
            <a:pPr lvl="2"/>
            <a:r>
              <a:rPr lang="en-US" dirty="0" smtClean="0"/>
              <a:t>Indicates oil is likely</a:t>
            </a:r>
          </a:p>
          <a:p>
            <a:r>
              <a:rPr lang="en-US" dirty="0" smtClean="0"/>
              <a:t>Based on past experience with seismic soundings: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20543"/>
            <a:ext cx="8171872" cy="43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5" y="5840410"/>
            <a:ext cx="802066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8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Bayes’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7006739" cy="156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8" y="1355396"/>
            <a:ext cx="7391401" cy="249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With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seismic survey finding is USS: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finding is FSS: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5999"/>
            <a:ext cx="6185022" cy="12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06815"/>
            <a:ext cx="6696448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7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 Experimentation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7" y="1371600"/>
            <a:ext cx="8285798" cy="441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7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 Experimentation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it worth it to undertake the cost of the survey?</a:t>
            </a:r>
          </a:p>
          <a:p>
            <a:pPr lvl="1"/>
            <a:r>
              <a:rPr lang="en-US" dirty="0" smtClean="0"/>
              <a:t>Need to determine potential value of the information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1676399"/>
            <a:ext cx="7658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7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With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value of perfect information</a:t>
            </a:r>
          </a:p>
          <a:p>
            <a:pPr lvl="1"/>
            <a:r>
              <a:rPr lang="en-US" dirty="0" smtClean="0"/>
              <a:t>Provides an upper bound on the potential value of the experiment</a:t>
            </a:r>
          </a:p>
          <a:p>
            <a:pPr lvl="1"/>
            <a:r>
              <a:rPr lang="en-US" dirty="0" smtClean="0"/>
              <a:t>If upper bound is less than experiment cost: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orgo the experiment</a:t>
            </a:r>
          </a:p>
          <a:p>
            <a:pPr lvl="1"/>
            <a:r>
              <a:rPr lang="en-US" dirty="0" smtClean="0"/>
              <a:t>If upper bound is higher than experiment cost:</a:t>
            </a:r>
          </a:p>
          <a:p>
            <a:pPr lvl="2"/>
            <a:r>
              <a:rPr lang="en-US" dirty="0" smtClean="0"/>
              <a:t>Calculate the actual improvement in the expected payoff</a:t>
            </a:r>
          </a:p>
          <a:p>
            <a:pPr lvl="2"/>
            <a:r>
              <a:rPr lang="en-US" dirty="0" smtClean="0"/>
              <a:t>Compare this improvement with experiment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focus </a:t>
            </a:r>
            <a:r>
              <a:rPr lang="en-US" dirty="0" smtClean="0"/>
              <a:t>of previous chapters:</a:t>
            </a:r>
          </a:p>
          <a:p>
            <a:pPr lvl="1"/>
            <a:r>
              <a:rPr lang="en-US" dirty="0" smtClean="0"/>
              <a:t>Decision-making </a:t>
            </a:r>
            <a:r>
              <a:rPr lang="en-US" dirty="0" smtClean="0"/>
              <a:t>when consequences of alternative decisions </a:t>
            </a:r>
            <a:r>
              <a:rPr lang="en-US" dirty="0" smtClean="0"/>
              <a:t>are known </a:t>
            </a:r>
            <a:r>
              <a:rPr lang="en-US" dirty="0" smtClean="0"/>
              <a:t>with </a:t>
            </a:r>
            <a:r>
              <a:rPr lang="en-US" dirty="0" smtClean="0"/>
              <a:t>a reasonable </a:t>
            </a:r>
            <a:r>
              <a:rPr lang="en-US" dirty="0" smtClean="0"/>
              <a:t>degree of certainty</a:t>
            </a:r>
          </a:p>
          <a:p>
            <a:pPr lvl="2"/>
            <a:r>
              <a:rPr lang="en-US" dirty="0" smtClean="0"/>
              <a:t>Testing </a:t>
            </a:r>
            <a:r>
              <a:rPr lang="en-US" dirty="0"/>
              <a:t>(experimentation) can reduce level of </a:t>
            </a:r>
            <a:r>
              <a:rPr lang="en-US" dirty="0" smtClean="0"/>
              <a:t>uncertainty</a:t>
            </a:r>
          </a:p>
          <a:p>
            <a:r>
              <a:rPr lang="en-US" dirty="0" smtClean="0"/>
              <a:t>Decision analysis</a:t>
            </a:r>
          </a:p>
          <a:p>
            <a:pPr lvl="1"/>
            <a:r>
              <a:rPr lang="en-US" dirty="0" smtClean="0"/>
              <a:t>Addresses </a:t>
            </a:r>
            <a:r>
              <a:rPr lang="en-US" dirty="0" smtClean="0"/>
              <a:t>decision-making </a:t>
            </a:r>
            <a:r>
              <a:rPr lang="en-US" dirty="0" smtClean="0"/>
              <a:t>in the face of great uncertainty</a:t>
            </a:r>
          </a:p>
          <a:p>
            <a:pPr lvl="1"/>
            <a:r>
              <a:rPr lang="en-US" dirty="0" smtClean="0"/>
              <a:t>Provides framework and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 Experimentation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934984" cy="345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9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 Experimentation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value of experimentation (EVE)</a:t>
                </a:r>
              </a:p>
              <a:p>
                <a:pPr lvl="1"/>
                <a:r>
                  <a:rPr lang="en-US" dirty="0" smtClean="0"/>
                  <a:t>The difference between the expected payoff with experimentation and the expected payoff without experimentation</a:t>
                </a:r>
              </a:p>
              <a:p>
                <a:pPr lvl="1"/>
                <a:r>
                  <a:rPr lang="en-US" dirty="0" smtClean="0"/>
                  <a:t>For the Goforbroke Co.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𝐸𝑉𝐸</m:t>
                      </m:r>
                      <m:r>
                        <a:rPr lang="en-US" b="0" i="1" smtClean="0">
                          <a:latin typeface="Cambria Math"/>
                        </a:rPr>
                        <m:t>=153−100=53</m:t>
                      </m:r>
                    </m:oMath>
                  </m:oMathPara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Since this exceeds the experiment cost, the experiment should be done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53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16.4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Visually displaying a </a:t>
            </a:r>
            <a:r>
              <a:rPr lang="en-US" dirty="0" smtClean="0"/>
              <a:t>problem</a:t>
            </a:r>
            <a:endParaRPr lang="en-US" dirty="0"/>
          </a:p>
          <a:p>
            <a:pPr lvl="1"/>
            <a:r>
              <a:rPr lang="en-US" dirty="0" smtClean="0"/>
              <a:t>Organizing </a:t>
            </a:r>
            <a:r>
              <a:rPr lang="en-US" dirty="0" smtClean="0"/>
              <a:t>computational work</a:t>
            </a:r>
          </a:p>
          <a:p>
            <a:pPr lvl="1"/>
            <a:r>
              <a:rPr lang="en-US" dirty="0" smtClean="0"/>
              <a:t>Especially helpful when a sequence of decisions must be made</a:t>
            </a:r>
          </a:p>
          <a:p>
            <a:r>
              <a:rPr lang="en-US" dirty="0" smtClean="0"/>
              <a:t>Constructing the decision tree</a:t>
            </a:r>
          </a:p>
          <a:p>
            <a:pPr lvl="1"/>
            <a:r>
              <a:rPr lang="en-US" dirty="0" smtClean="0"/>
              <a:t>Should a seismic survey be conducted before a decision is chosen?</a:t>
            </a:r>
          </a:p>
          <a:p>
            <a:pPr lvl="1"/>
            <a:r>
              <a:rPr lang="en-US" dirty="0" smtClean="0"/>
              <a:t>Which action (drill for oil or sell land) should be chosen?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(forks)</a:t>
            </a:r>
          </a:p>
          <a:p>
            <a:pPr lvl="1"/>
            <a:r>
              <a:rPr lang="en-US" dirty="0" smtClean="0"/>
              <a:t>Junction points in the tree</a:t>
            </a:r>
          </a:p>
          <a:p>
            <a:r>
              <a:rPr lang="en-US" dirty="0" smtClean="0"/>
              <a:t>Branches</a:t>
            </a:r>
          </a:p>
          <a:p>
            <a:pPr lvl="1"/>
            <a:r>
              <a:rPr lang="en-US" dirty="0" smtClean="0"/>
              <a:t>Lines in the decision tree</a:t>
            </a:r>
          </a:p>
          <a:p>
            <a:r>
              <a:rPr lang="en-US" dirty="0" smtClean="0"/>
              <a:t>Decision node</a:t>
            </a:r>
          </a:p>
          <a:p>
            <a:pPr lvl="1"/>
            <a:r>
              <a:rPr lang="en-US" dirty="0" smtClean="0"/>
              <a:t>Indicated by a square</a:t>
            </a:r>
          </a:p>
          <a:p>
            <a:pPr lvl="1"/>
            <a:r>
              <a:rPr lang="en-US" dirty="0" smtClean="0"/>
              <a:t>Indicates decision needs to be made at that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node (chance node)</a:t>
            </a:r>
          </a:p>
          <a:p>
            <a:pPr lvl="1"/>
            <a:r>
              <a:rPr lang="en-US" dirty="0" smtClean="0"/>
              <a:t>Indicates </a:t>
            </a:r>
            <a:r>
              <a:rPr lang="en-US" dirty="0" smtClean="0"/>
              <a:t>random </a:t>
            </a:r>
            <a:r>
              <a:rPr lang="en-US" dirty="0" smtClean="0"/>
              <a:t>event </a:t>
            </a:r>
            <a:r>
              <a:rPr lang="en-US" dirty="0" smtClean="0"/>
              <a:t>occurring </a:t>
            </a:r>
            <a:r>
              <a:rPr lang="en-US" dirty="0" smtClean="0"/>
              <a:t>at that point</a:t>
            </a:r>
            <a:endParaRPr lang="en-US" dirty="0"/>
          </a:p>
          <a:p>
            <a:pPr lvl="1"/>
            <a:r>
              <a:rPr lang="en-US" dirty="0" smtClean="0"/>
              <a:t>Note expected payoff </a:t>
            </a:r>
            <a:r>
              <a:rPr lang="en-US" dirty="0" smtClean="0"/>
              <a:t>over </a:t>
            </a:r>
            <a:r>
              <a:rPr lang="en-US" dirty="0" smtClean="0"/>
              <a:t>its decision node</a:t>
            </a:r>
          </a:p>
          <a:p>
            <a:r>
              <a:rPr lang="en-US" dirty="0" smtClean="0"/>
              <a:t>Indicate chosen alternative</a:t>
            </a:r>
          </a:p>
          <a:p>
            <a:pPr lvl="1"/>
            <a:r>
              <a:rPr lang="en-US" dirty="0" smtClean="0"/>
              <a:t>Insert a double dash as a barrier through each rejected branch</a:t>
            </a:r>
          </a:p>
          <a:p>
            <a:r>
              <a:rPr lang="en-US" dirty="0" smtClean="0"/>
              <a:t>Backward induction procedure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eads to optimal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14350"/>
            <a:ext cx="867727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0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5" y="381000"/>
            <a:ext cx="885788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2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3" y="228600"/>
            <a:ext cx="8792308" cy="601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5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16.5 Using Spreadsheets to Perform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decision tree using ASPE</a:t>
            </a:r>
          </a:p>
          <a:p>
            <a:pPr lvl="1"/>
            <a:r>
              <a:rPr lang="en-US" dirty="0" smtClean="0"/>
              <a:t>Select Add Node from the Decision Tree/Node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88427"/>
            <a:ext cx="6880420" cy="303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Spreadsheets to Perform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decision tree shown in Figure 16.11</a:t>
            </a:r>
          </a:p>
          <a:p>
            <a:r>
              <a:rPr lang="en-US" dirty="0"/>
              <a:t>E</a:t>
            </a:r>
            <a:r>
              <a:rPr lang="en-US" dirty="0" smtClean="0"/>
              <a:t>xpand the spreadsheet for performing sensitivity analysis</a:t>
            </a:r>
          </a:p>
          <a:p>
            <a:pPr lvl="1"/>
            <a:r>
              <a:rPr lang="en-US" dirty="0" smtClean="0"/>
              <a:t>Consolidate the data and result on the right hand side</a:t>
            </a:r>
          </a:p>
          <a:p>
            <a:pPr lvl="2"/>
            <a:r>
              <a:rPr lang="en-US" dirty="0" smtClean="0"/>
              <a:t>Advantage: need </a:t>
            </a:r>
            <a:r>
              <a:rPr lang="en-US" dirty="0" smtClean="0"/>
              <a:t>to only </a:t>
            </a:r>
            <a:r>
              <a:rPr lang="en-US" dirty="0" smtClean="0"/>
              <a:t>change data in one place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Select new trial values</a:t>
            </a:r>
          </a:p>
          <a:p>
            <a:pPr lvl="1"/>
            <a:r>
              <a:rPr lang="en-US" dirty="0" smtClean="0"/>
              <a:t>Consider a range of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16.1 A Prototype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Goferbroke Company owns land that may contain oil</a:t>
            </a:r>
          </a:p>
          <a:p>
            <a:pPr lvl="1"/>
            <a:r>
              <a:rPr lang="en-US" dirty="0" smtClean="0"/>
              <a:t>Geologist reports 25% chance of oil</a:t>
            </a:r>
          </a:p>
          <a:p>
            <a:pPr lvl="1"/>
            <a:r>
              <a:rPr lang="en-US" dirty="0" smtClean="0"/>
              <a:t>Another company </a:t>
            </a:r>
            <a:r>
              <a:rPr lang="en-US" dirty="0" smtClean="0"/>
              <a:t>offers </a:t>
            </a:r>
            <a:r>
              <a:rPr lang="en-US" dirty="0"/>
              <a:t>to purchase </a:t>
            </a:r>
            <a:r>
              <a:rPr lang="en-US" dirty="0" smtClean="0"/>
              <a:t>land for $90k</a:t>
            </a:r>
          </a:p>
          <a:p>
            <a:pPr lvl="1"/>
            <a:r>
              <a:rPr lang="en-US" dirty="0" smtClean="0"/>
              <a:t>Goferbroke option: drill for oil at cost of $100k</a:t>
            </a:r>
          </a:p>
          <a:p>
            <a:pPr lvl="2"/>
            <a:r>
              <a:rPr lang="en-US" dirty="0" smtClean="0"/>
              <a:t>Potential gross profit $800k (net $700k)</a:t>
            </a:r>
          </a:p>
          <a:p>
            <a:pPr lvl="2"/>
            <a:r>
              <a:rPr lang="en-US" dirty="0" smtClean="0"/>
              <a:t>Potential net loss of $100k if land is dry</a:t>
            </a:r>
          </a:p>
          <a:p>
            <a:pPr lvl="1"/>
            <a:r>
              <a:rPr lang="en-US" dirty="0" smtClean="0"/>
              <a:t>Need to decide whether to drill or sell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5" y="152400"/>
            <a:ext cx="7177088" cy="63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16.6 Utility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Monetary values may not always correctly represent consequences of taking an action</a:t>
            </a:r>
          </a:p>
          <a:p>
            <a:r>
              <a:rPr lang="en-US" dirty="0" smtClean="0"/>
              <a:t>Utility functions for money 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People may have an increasing or decreasing marginal utility for money</a:t>
            </a:r>
          </a:p>
          <a:p>
            <a:r>
              <a:rPr lang="en-US" dirty="0" smtClean="0"/>
              <a:t>Decision maker is indifferent between two courses of action if they have the same utility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lottery method for determining utilities</a:t>
            </a:r>
          </a:p>
          <a:p>
            <a:pPr lvl="1"/>
            <a:r>
              <a:rPr lang="en-US" dirty="0" smtClean="0"/>
              <a:t>See Page 710 in the text</a:t>
            </a:r>
          </a:p>
          <a:p>
            <a:r>
              <a:rPr lang="en-US" dirty="0" smtClean="0"/>
              <a:t>Applying utility theory to the full Goforbroke Co. problem</a:t>
            </a:r>
          </a:p>
          <a:p>
            <a:pPr lvl="1"/>
            <a:r>
              <a:rPr lang="en-US" dirty="0" smtClean="0"/>
              <a:t>Identify the utilities for all the possible monetary payoffs</a:t>
            </a:r>
          </a:p>
          <a:p>
            <a:pPr lvl="2"/>
            <a:r>
              <a:rPr lang="en-US" dirty="0" smtClean="0"/>
              <a:t>Shown in Table 16.7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Exponential utility function</a:t>
            </a:r>
          </a:p>
          <a:p>
            <a:pPr lvl="1"/>
            <a:r>
              <a:rPr lang="en-US" dirty="0" smtClean="0"/>
              <a:t>Another approach for estimating 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Involves an individual’s risk tolerance,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176877" cy="239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597101"/>
            <a:ext cx="2872154" cy="64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7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16.7 The Practical Application of Decision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applications involve many more decisions and states of nature:</a:t>
            </a:r>
          </a:p>
          <a:p>
            <a:pPr lvl="1"/>
            <a:r>
              <a:rPr lang="en-US" dirty="0" smtClean="0"/>
              <a:t>Than were considered in the prototype example</a:t>
            </a:r>
          </a:p>
          <a:p>
            <a:pPr lvl="2"/>
            <a:r>
              <a:rPr lang="en-US" dirty="0" smtClean="0"/>
              <a:t>Decision trees would become large and unwieldy</a:t>
            </a:r>
          </a:p>
          <a:p>
            <a:r>
              <a:rPr lang="en-US" dirty="0" smtClean="0"/>
              <a:t>Several software packages are available</a:t>
            </a:r>
          </a:p>
          <a:p>
            <a:r>
              <a:rPr lang="en-US" dirty="0" smtClean="0"/>
              <a:t>Algebraic techniques being developed and incorporated into computer solvers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Practical Application of Decision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graphical techniques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ornado charts</a:t>
            </a:r>
          </a:p>
          <a:p>
            <a:pPr lvl="1"/>
            <a:r>
              <a:rPr lang="en-US" dirty="0" smtClean="0"/>
              <a:t>Influence diagrams</a:t>
            </a:r>
          </a:p>
          <a:p>
            <a:r>
              <a:rPr lang="en-US" dirty="0" smtClean="0"/>
              <a:t>Decision conferencing</a:t>
            </a:r>
          </a:p>
          <a:p>
            <a:pPr lvl="1"/>
            <a:r>
              <a:rPr lang="en-US" dirty="0" smtClean="0"/>
              <a:t>Technique for group decision making</a:t>
            </a:r>
          </a:p>
          <a:p>
            <a:pPr lvl="1"/>
            <a:r>
              <a:rPr lang="en-US" dirty="0" smtClean="0"/>
              <a:t>Group of people work with a facilitator</a:t>
            </a:r>
          </a:p>
          <a:p>
            <a:pPr lvl="1"/>
            <a:r>
              <a:rPr lang="en-US" dirty="0" smtClean="0"/>
              <a:t>Analyst builds and solves models on the spot</a:t>
            </a:r>
          </a:p>
          <a:p>
            <a:pPr lvl="2"/>
            <a:r>
              <a:rPr lang="en-US" dirty="0" smtClean="0"/>
              <a:t>Consulting firm may be used if company does not have analyst trained in OR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16.8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analysis </a:t>
            </a:r>
            <a:r>
              <a:rPr lang="en-US" dirty="0" smtClean="0"/>
              <a:t>is an </a:t>
            </a:r>
            <a:r>
              <a:rPr lang="en-US" dirty="0" smtClean="0"/>
              <a:t>important technique when facing decisions with considerable uncertainty</a:t>
            </a:r>
          </a:p>
          <a:p>
            <a:r>
              <a:rPr lang="en-US" dirty="0" smtClean="0"/>
              <a:t>Decision analysis involves:</a:t>
            </a:r>
          </a:p>
          <a:p>
            <a:pPr lvl="1"/>
            <a:r>
              <a:rPr lang="en-US" dirty="0" smtClean="0"/>
              <a:t>Enumerating potential alternatives</a:t>
            </a:r>
          </a:p>
          <a:p>
            <a:pPr lvl="1"/>
            <a:r>
              <a:rPr lang="en-US" dirty="0" smtClean="0"/>
              <a:t>Identifying payoffs for all possible outcomes</a:t>
            </a:r>
          </a:p>
          <a:p>
            <a:pPr lvl="1"/>
            <a:r>
              <a:rPr lang="en-US" dirty="0" smtClean="0"/>
              <a:t>Quantifying probabilities for random events</a:t>
            </a:r>
          </a:p>
          <a:p>
            <a:r>
              <a:rPr lang="en-US" dirty="0" smtClean="0"/>
              <a:t>Decision trees and utility theory are tools for decision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Prototype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2438400"/>
            <a:ext cx="8584547" cy="246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6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maker must choose </a:t>
            </a:r>
            <a:r>
              <a:rPr lang="en-US" dirty="0" smtClean="0"/>
              <a:t>an alternative</a:t>
            </a:r>
            <a:endParaRPr lang="en-US" dirty="0" smtClean="0"/>
          </a:p>
          <a:p>
            <a:pPr lvl="1"/>
            <a:r>
              <a:rPr lang="en-US" dirty="0" smtClean="0"/>
              <a:t>From a set of feasible alternatives</a:t>
            </a:r>
          </a:p>
          <a:p>
            <a:r>
              <a:rPr lang="en-US" dirty="0" smtClean="0"/>
              <a:t>State of nature</a:t>
            </a:r>
          </a:p>
          <a:p>
            <a:pPr lvl="1"/>
            <a:r>
              <a:rPr lang="en-US" dirty="0" smtClean="0"/>
              <a:t>Factors in place at the time of the decision that affect the outcome</a:t>
            </a:r>
          </a:p>
          <a:p>
            <a:r>
              <a:rPr lang="en-US" dirty="0" smtClean="0"/>
              <a:t>Payoff table shows payoff for each combination of decision alternative and state of nature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16.2 Decision Making Without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561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Analogy with game theory</a:t>
            </a:r>
          </a:p>
          <a:p>
            <a:pPr lvl="1"/>
            <a:r>
              <a:rPr lang="en-US" dirty="0" smtClean="0"/>
              <a:t>Decision maker is player 1</a:t>
            </a:r>
          </a:p>
          <a:p>
            <a:pPr lvl="2"/>
            <a:r>
              <a:rPr lang="en-US" dirty="0" smtClean="0"/>
              <a:t>Chooses one of the decision alternatives</a:t>
            </a:r>
          </a:p>
          <a:p>
            <a:pPr lvl="1"/>
            <a:r>
              <a:rPr lang="en-US" dirty="0" smtClean="0"/>
              <a:t>Nature is player 2</a:t>
            </a:r>
          </a:p>
          <a:p>
            <a:pPr lvl="2"/>
            <a:r>
              <a:rPr lang="en-US" dirty="0" smtClean="0"/>
              <a:t>Chooses one of the possible states of nature</a:t>
            </a:r>
          </a:p>
          <a:p>
            <a:pPr lvl="1"/>
            <a:r>
              <a:rPr lang="en-US" dirty="0" smtClean="0"/>
              <a:t>Each combination of decision and state of nature results in a payoff</a:t>
            </a:r>
          </a:p>
          <a:p>
            <a:pPr lvl="1"/>
            <a:r>
              <a:rPr lang="en-US" dirty="0" smtClean="0"/>
              <a:t>Payoff table should be used to find an optimal alternative for the decision maker</a:t>
            </a:r>
          </a:p>
          <a:p>
            <a:pPr lvl="2"/>
            <a:r>
              <a:rPr lang="en-US" dirty="0" smtClean="0"/>
              <a:t>According to an appropriate criterion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from game theory</a:t>
            </a:r>
          </a:p>
          <a:p>
            <a:pPr lvl="1"/>
            <a:r>
              <a:rPr lang="en-US" dirty="0" smtClean="0"/>
              <a:t>Nature is not rational </a:t>
            </a:r>
            <a:r>
              <a:rPr lang="en-US" dirty="0" smtClean="0"/>
              <a:t>or </a:t>
            </a:r>
            <a:r>
              <a:rPr lang="en-US" dirty="0" smtClean="0"/>
              <a:t>self-promoting</a:t>
            </a:r>
          </a:p>
          <a:p>
            <a:pPr lvl="1"/>
            <a:r>
              <a:rPr lang="en-US" dirty="0" smtClean="0"/>
              <a:t>Decision maker likely has information about relative likelihood of possible states of nature</a:t>
            </a:r>
          </a:p>
          <a:p>
            <a:pPr lvl="2"/>
            <a:r>
              <a:rPr lang="en-US" dirty="0" smtClean="0"/>
              <a:t>Probability </a:t>
            </a:r>
            <a:r>
              <a:rPr lang="en-US" dirty="0" smtClean="0"/>
              <a:t>distribution: prior </a:t>
            </a:r>
            <a:r>
              <a:rPr lang="en-US" dirty="0" smtClean="0"/>
              <a:t>distribution</a:t>
            </a:r>
          </a:p>
          <a:p>
            <a:pPr lvl="2"/>
            <a:r>
              <a:rPr lang="en-US" dirty="0" smtClean="0"/>
              <a:t>Probabilities: </a:t>
            </a:r>
            <a:r>
              <a:rPr lang="en-US" dirty="0" smtClean="0"/>
              <a:t>prior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of the prototype </a:t>
            </a:r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maximin </a:t>
            </a:r>
            <a:r>
              <a:rPr lang="en-US" dirty="0" smtClean="0"/>
              <a:t>payoff criterion</a:t>
            </a:r>
          </a:p>
          <a:p>
            <a:pPr lvl="1"/>
            <a:r>
              <a:rPr lang="en-US" dirty="0" smtClean="0"/>
              <a:t>Extremely conservative in nature</a:t>
            </a:r>
          </a:p>
          <a:p>
            <a:pPr lvl="1"/>
            <a:r>
              <a:rPr lang="en-US" dirty="0" smtClean="0"/>
              <a:t>Assumes nature is a malevolent opponent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802629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</a:t>
            </a:r>
            <a:r>
              <a:rPr lang="en-US" dirty="0" smtClean="0"/>
              <a:t>likelihood criterion</a:t>
            </a:r>
          </a:p>
          <a:p>
            <a:pPr lvl="1"/>
            <a:r>
              <a:rPr lang="en-US" dirty="0" smtClean="0"/>
              <a:t>Identify the most likely state of nature</a:t>
            </a:r>
          </a:p>
          <a:p>
            <a:pPr lvl="1"/>
            <a:r>
              <a:rPr lang="en-US" dirty="0" smtClean="0"/>
              <a:t>Choose the decision alternative with the maximum payoff for this state of nature</a:t>
            </a:r>
          </a:p>
          <a:p>
            <a:pPr lvl="1"/>
            <a:r>
              <a:rPr lang="en-US" dirty="0" smtClean="0"/>
              <a:t>In the example: the decision would be to sell, since the most likely state of nature is dry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not permit gambling on a low-probability, big payoff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7513</TotalTime>
  <Words>1144</Words>
  <Application>Microsoft Office PowerPoint</Application>
  <PresentationFormat>On-screen Show (4:3)</PresentationFormat>
  <Paragraphs>228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Arial Black</vt:lpstr>
      <vt:lpstr>Book Antiqua</vt:lpstr>
      <vt:lpstr>Calibri</vt:lpstr>
      <vt:lpstr>Cambria Math</vt:lpstr>
      <vt:lpstr>Times New Roman</vt:lpstr>
      <vt:lpstr>2_Office Theme</vt:lpstr>
      <vt:lpstr>Decision Analysis</vt:lpstr>
      <vt:lpstr>Introduction</vt:lpstr>
      <vt:lpstr>16.1 A Prototype Example</vt:lpstr>
      <vt:lpstr>A Prototype Example</vt:lpstr>
      <vt:lpstr>16.2 Decision Making Without Experimentation</vt:lpstr>
      <vt:lpstr>Decision Making Without Experimentation</vt:lpstr>
      <vt:lpstr>Decision Making Without Experimentation</vt:lpstr>
      <vt:lpstr>Decision Making Without Experimentation</vt:lpstr>
      <vt:lpstr>Decision Making Without Experimentation</vt:lpstr>
      <vt:lpstr>Decision Making Without Experimentation</vt:lpstr>
      <vt:lpstr>Decision Making Without Experimentation</vt:lpstr>
      <vt:lpstr>PowerPoint Presentation</vt:lpstr>
      <vt:lpstr>16.3 Decision Making With Experimentation</vt:lpstr>
      <vt:lpstr>Decision Making With Experimentation</vt:lpstr>
      <vt:lpstr>Decision Making With Experimentation</vt:lpstr>
      <vt:lpstr>Decision Making With Experimentation</vt:lpstr>
      <vt:lpstr>Decision Making With Experimentation</vt:lpstr>
      <vt:lpstr>Decision Making With Experimentation</vt:lpstr>
      <vt:lpstr>Decision Making With Experimentation</vt:lpstr>
      <vt:lpstr>Decision Making With Experimentation</vt:lpstr>
      <vt:lpstr>Decision Making With Experimentation</vt:lpstr>
      <vt:lpstr>16.4 Decision Trees</vt:lpstr>
      <vt:lpstr>Decision Trees</vt:lpstr>
      <vt:lpstr>Decision Trees</vt:lpstr>
      <vt:lpstr>PowerPoint Presentation</vt:lpstr>
      <vt:lpstr>PowerPoint Presentation</vt:lpstr>
      <vt:lpstr>PowerPoint Presentation</vt:lpstr>
      <vt:lpstr>16.5 Using Spreadsheets to Perform Sensitivity Analysis</vt:lpstr>
      <vt:lpstr>Using Spreadsheets to Perform Sensitivity Analysis</vt:lpstr>
      <vt:lpstr>PowerPoint Presentation</vt:lpstr>
      <vt:lpstr>16.6 Utility Theory</vt:lpstr>
      <vt:lpstr>Utility Theory</vt:lpstr>
      <vt:lpstr>Utility Theory</vt:lpstr>
      <vt:lpstr>16.7 The Practical Application of Decision Analysis</vt:lpstr>
      <vt:lpstr>The Practical Application of Decision Analysis</vt:lpstr>
      <vt:lpstr>16.8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</dc:title>
  <dc:creator/>
  <cp:lastModifiedBy>Rita Mitra</cp:lastModifiedBy>
  <cp:revision>534</cp:revision>
  <dcterms:modified xsi:type="dcterms:W3CDTF">2014-05-29T11:58:21Z</dcterms:modified>
</cp:coreProperties>
</file>