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202B-C96D-44A5-B676-AA806DC3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CC4CC-7101-4EC3-ABA2-992971959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49F-B301-43E7-A8C6-AD0FE72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FCD2-4D3B-4F0E-A964-891198E7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FC84-EC1E-426E-831D-6684083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6FF-FC41-4800-90F0-E832440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46D7-2438-40B9-8BFE-1F7C5222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46C2-0B82-4935-A85E-D077EC26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EE40-7EE9-4A42-9FD6-326956B7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D26B-71F8-4C2B-931F-3327EB0B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3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E7837-078E-4998-8E91-07EBD63E5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717F-2CBB-4C95-8878-84F694173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A957-BD0D-4DC0-9A14-A9B818FB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F8CE-F76E-49F8-9CE7-03EF721E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9558-2482-4793-AE1B-E8ACD486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C15-B03E-4DEB-894E-2D47F3A5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9B3D-F141-4BD4-8B60-3F6D5B9A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B45B-F758-49B6-8F55-132302B7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89B5-051C-4146-97B7-8A18199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091F-4E59-489B-91B0-48AF63E1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DC45-B2FB-47E3-9245-C5E44D3B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AB96-356A-4F72-9304-28B8DB3C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C0C2-E468-4B61-9E80-70CF79AC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3E2E-4F92-4793-98F0-0DEE61E1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C688-146C-4733-819F-68E7571B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9168-A124-4D8E-A2E9-00B43BB4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5C77-4F2D-442A-8210-354574A47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31757-D5FC-443E-9365-50E66227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A026-9114-4EC7-AE19-76FD7C29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B8B7-AC1F-4929-82A2-C2F6F3B6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BFC30-A750-41D6-9956-B60BBA5D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8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6CD7-37F1-4EDA-A5BE-2EA62501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4185E-0262-48E6-B423-5B7740C6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56D2A-25CC-4D38-99EB-93CD204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79814-7141-4C94-B949-6BF5BEB1D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B69B5-B208-4392-B30E-BD567E4F1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C0678-2CD4-4F8F-A20F-75E66DB7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0DE2E-7B1D-4DDE-B86A-D3B65DF4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0CD98-26B3-4994-9786-9A21187B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8A42-A585-4BBE-994B-C5341895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C16AF-1EFF-4FE0-BD7D-898ABC7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5BC11-C14B-4427-803F-4E88BD5A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D368-34B4-4FA7-9EBE-BD46CF4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7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FF556-6007-4ABE-983B-6F841B33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627CB-6F56-42DD-8319-080C1FD6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4CAD1-04DD-4DE1-B756-8D84AF4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7F0C-8243-47FF-AA99-F0803986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F84C-C82D-4622-BDF5-0D7B648A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3EE4-84EE-46DB-8F5D-583F56C9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C59F8-7336-4495-AD74-61925AF4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CC2C1-5923-4360-8260-B94DEC0E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8F73-C18B-4CAC-B45E-D039161A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8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0287-9763-4386-9102-D065B763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D7FE-C543-4F94-ADA6-3A413E4BF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CFB0-0C48-4EC5-A148-CEB697C4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4BF55-B0E8-40F0-AA6E-CE681BCD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4D3B4-39D0-4EDC-BD1D-7ED58CBF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39A0-B6B0-4095-95F3-DF0AA5C2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3735B-7858-4EF0-9ABB-B6FE3342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5ADB-FD8B-40C5-A266-8FB52D8D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842E-2E6A-41B4-B199-E486BF7B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7FBB-FC5D-4255-9200-CD03E56CC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98C0-42A6-4A72-A6EB-0EECCC26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393-32D8-4587-A5C1-1E8676E0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179" y="0"/>
            <a:ext cx="9966960" cy="258830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E5687-B878-4C02-B46D-8C02F5F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63" b="30582"/>
          <a:stretch/>
        </p:blipFill>
        <p:spPr>
          <a:xfrm>
            <a:off x="876300" y="2689902"/>
            <a:ext cx="105335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952AEC-D7F1-486F-B9EE-98D4D8ECB6F7}"/>
              </a:ext>
            </a:extLst>
          </p:cNvPr>
          <p:cNvSpPr txBox="1"/>
          <p:nvPr/>
        </p:nvSpPr>
        <p:spPr>
          <a:xfrm>
            <a:off x="444500" y="2814796"/>
            <a:ext cx="11366501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exiftool</a:t>
            </a:r>
            <a:r>
              <a:rPr lang="en-US" sz="5400" dirty="0"/>
              <a:t> -artist=“Carl Linnaeus” a.jpg</a:t>
            </a:r>
          </a:p>
          <a:p>
            <a:endParaRPr lang="en-US" sz="10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446F-3A28-4D87-B307-501B1F7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3" y="-83500"/>
            <a:ext cx="11812044" cy="1356360"/>
          </a:xfrm>
        </p:spPr>
        <p:txBody>
          <a:bodyPr>
            <a:normAutofit/>
          </a:bodyPr>
          <a:lstStyle/>
          <a:p>
            <a:r>
              <a:rPr lang="en-US" sz="5400" b="1" dirty="0"/>
              <a:t>Writing/Editing Metadata with </a:t>
            </a:r>
            <a:r>
              <a:rPr lang="en-US" sz="5400" b="1" dirty="0" err="1"/>
              <a:t>ExifTool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561F-9FDD-424A-8EB1-090E75B8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4160"/>
            <a:ext cx="9872871" cy="113284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done through command line/terminal</a:t>
            </a:r>
          </a:p>
          <a:p>
            <a:r>
              <a:rPr lang="en-US" sz="3600" dirty="0">
                <a:solidFill>
                  <a:schemeClr val="tx1"/>
                </a:solidFill>
              </a:rPr>
              <a:t>use </a:t>
            </a:r>
            <a:r>
              <a:rPr lang="en-US" sz="3600" dirty="0" err="1">
                <a:solidFill>
                  <a:schemeClr val="tx1"/>
                </a:solidFill>
              </a:rPr>
              <a:t>Exiftool’s</a:t>
            </a:r>
            <a:r>
              <a:rPr lang="en-US" sz="3600" dirty="0">
                <a:solidFill>
                  <a:schemeClr val="tx1"/>
                </a:solidFill>
              </a:rPr>
              <a:t> tag names and syntax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B978692-14BA-414C-8EB9-D004F86A01AB}"/>
              </a:ext>
            </a:extLst>
          </p:cNvPr>
          <p:cNvSpPr/>
          <p:nvPr/>
        </p:nvSpPr>
        <p:spPr>
          <a:xfrm rot="16200000">
            <a:off x="1339332" y="2810470"/>
            <a:ext cx="609600" cy="22743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0633E7-4781-41BC-A738-2E30528FEAD1}"/>
              </a:ext>
            </a:extLst>
          </p:cNvPr>
          <p:cNvSpPr/>
          <p:nvPr/>
        </p:nvSpPr>
        <p:spPr>
          <a:xfrm rot="16200000">
            <a:off x="3539782" y="3258316"/>
            <a:ext cx="609600" cy="13786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6DF92B8-3060-4B08-B33D-AFFE7215A757}"/>
              </a:ext>
            </a:extLst>
          </p:cNvPr>
          <p:cNvSpPr/>
          <p:nvPr/>
        </p:nvSpPr>
        <p:spPr>
          <a:xfrm rot="16200000">
            <a:off x="6845127" y="2102167"/>
            <a:ext cx="609600" cy="370874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E4F262B-3761-446A-9343-F8D5E75B1845}"/>
              </a:ext>
            </a:extLst>
          </p:cNvPr>
          <p:cNvSpPr/>
          <p:nvPr/>
        </p:nvSpPr>
        <p:spPr>
          <a:xfrm rot="16200000">
            <a:off x="9791009" y="3181149"/>
            <a:ext cx="609600" cy="155078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1DAC8-19D7-41A6-9172-01918C8400E6}"/>
              </a:ext>
            </a:extLst>
          </p:cNvPr>
          <p:cNvSpPr txBox="1"/>
          <p:nvPr/>
        </p:nvSpPr>
        <p:spPr>
          <a:xfrm>
            <a:off x="506963" y="4512915"/>
            <a:ext cx="2274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command to run </a:t>
            </a:r>
            <a:r>
              <a:rPr lang="en-US" sz="2800" dirty="0" err="1"/>
              <a:t>exiftool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3EC6B-E942-4133-8707-636F9E17FD25}"/>
              </a:ext>
            </a:extLst>
          </p:cNvPr>
          <p:cNvSpPr txBox="1"/>
          <p:nvPr/>
        </p:nvSpPr>
        <p:spPr>
          <a:xfrm>
            <a:off x="2971111" y="4502380"/>
            <a:ext cx="17469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tag name for field you want to write/edit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031C9-3081-48B0-8907-444DD327FEC0}"/>
              </a:ext>
            </a:extLst>
          </p:cNvPr>
          <p:cNvSpPr txBox="1"/>
          <p:nvPr/>
        </p:nvSpPr>
        <p:spPr>
          <a:xfrm>
            <a:off x="5295554" y="4485389"/>
            <a:ext cx="369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you are assigning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910A7-2AA7-4509-999D-F8EA67274DFF}"/>
              </a:ext>
            </a:extLst>
          </p:cNvPr>
          <p:cNvSpPr txBox="1"/>
          <p:nvPr/>
        </p:nvSpPr>
        <p:spPr>
          <a:xfrm>
            <a:off x="9339028" y="4559081"/>
            <a:ext cx="1695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 or </a:t>
            </a:r>
            <a:r>
              <a:rPr lang="en-US" sz="2800" dirty="0" err="1"/>
              <a:t>dir</a:t>
            </a:r>
            <a:r>
              <a:rPr lang="en-US" sz="2800" dirty="0"/>
              <a:t> path you are modifying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0E1016-8B4A-4396-81C7-7A727AE84E2C}"/>
              </a:ext>
            </a:extLst>
          </p:cNvPr>
          <p:cNvCxnSpPr>
            <a:cxnSpLocks/>
          </p:cNvCxnSpPr>
          <p:nvPr/>
        </p:nvCxnSpPr>
        <p:spPr>
          <a:xfrm flipH="1">
            <a:off x="2668044" y="2798040"/>
            <a:ext cx="487216" cy="482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E8CA6E-451B-4D8A-8E8F-79383F2A700B}"/>
              </a:ext>
            </a:extLst>
          </p:cNvPr>
          <p:cNvSpPr txBox="1"/>
          <p:nvPr/>
        </p:nvSpPr>
        <p:spPr>
          <a:xfrm>
            <a:off x="3155260" y="252118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F0C7C2-9E03-482F-927E-9D88F61BB999}"/>
              </a:ext>
            </a:extLst>
          </p:cNvPr>
          <p:cNvCxnSpPr>
            <a:cxnSpLocks/>
          </p:cNvCxnSpPr>
          <p:nvPr/>
        </p:nvCxnSpPr>
        <p:spPr>
          <a:xfrm flipH="1">
            <a:off x="9169052" y="2738918"/>
            <a:ext cx="525325" cy="390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446E09-D0CB-4817-81C1-CDB76B79BB5C}"/>
              </a:ext>
            </a:extLst>
          </p:cNvPr>
          <p:cNvSpPr txBox="1"/>
          <p:nvPr/>
        </p:nvSpPr>
        <p:spPr>
          <a:xfrm>
            <a:off x="9694377" y="246206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91871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952AEC-D7F1-486F-B9EE-98D4D8ECB6F7}"/>
              </a:ext>
            </a:extLst>
          </p:cNvPr>
          <p:cNvSpPr txBox="1"/>
          <p:nvPr/>
        </p:nvSpPr>
        <p:spPr>
          <a:xfrm>
            <a:off x="444500" y="2814796"/>
            <a:ext cx="113665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exiftool</a:t>
            </a:r>
            <a:r>
              <a:rPr lang="en-US" sz="3200" dirty="0"/>
              <a:t> -artist=“Carl Linnaeus” -copyright=“2018 Rick Levy” a.jpg</a:t>
            </a:r>
          </a:p>
          <a:p>
            <a:endParaRPr lang="en-US" sz="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446F-3A28-4D87-B307-501B1F7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241"/>
            <a:ext cx="12192000" cy="1356360"/>
          </a:xfrm>
        </p:spPr>
        <p:txBody>
          <a:bodyPr>
            <a:normAutofit/>
          </a:bodyPr>
          <a:lstStyle/>
          <a:p>
            <a:r>
              <a:rPr lang="en-US" sz="5400" b="1" dirty="0"/>
              <a:t>Writing/Editing Metadata with </a:t>
            </a:r>
            <a:r>
              <a:rPr lang="en-US" sz="5400" b="1" dirty="0" err="1"/>
              <a:t>ExifTool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561F-9FDD-424A-8EB1-090E75B8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4160"/>
            <a:ext cx="9872871" cy="11328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to write multiple fields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B978692-14BA-414C-8EB9-D004F86A01AB}"/>
              </a:ext>
            </a:extLst>
          </p:cNvPr>
          <p:cNvSpPr/>
          <p:nvPr/>
        </p:nvSpPr>
        <p:spPr>
          <a:xfrm rot="16200000">
            <a:off x="891177" y="3022714"/>
            <a:ext cx="606253" cy="124359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0633E7-4781-41BC-A738-2E30528FEAD1}"/>
              </a:ext>
            </a:extLst>
          </p:cNvPr>
          <p:cNvSpPr/>
          <p:nvPr/>
        </p:nvSpPr>
        <p:spPr>
          <a:xfrm rot="16200000">
            <a:off x="2177948" y="3224326"/>
            <a:ext cx="606253" cy="84036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6DF92B8-3060-4B08-B33D-AFFE7215A757}"/>
              </a:ext>
            </a:extLst>
          </p:cNvPr>
          <p:cNvSpPr/>
          <p:nvPr/>
        </p:nvSpPr>
        <p:spPr>
          <a:xfrm rot="16200000">
            <a:off x="4108158" y="2518591"/>
            <a:ext cx="606253" cy="22518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E4F262B-3761-446A-9343-F8D5E75B1845}"/>
              </a:ext>
            </a:extLst>
          </p:cNvPr>
          <p:cNvSpPr/>
          <p:nvPr/>
        </p:nvSpPr>
        <p:spPr>
          <a:xfrm rot="16200000">
            <a:off x="10779765" y="3254487"/>
            <a:ext cx="606253" cy="77042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1DAC8-19D7-41A6-9172-01918C8400E6}"/>
              </a:ext>
            </a:extLst>
          </p:cNvPr>
          <p:cNvSpPr txBox="1"/>
          <p:nvPr/>
        </p:nvSpPr>
        <p:spPr>
          <a:xfrm>
            <a:off x="506965" y="4261340"/>
            <a:ext cx="130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command to run </a:t>
            </a:r>
            <a:r>
              <a:rPr lang="en-US" sz="1400" dirty="0" err="1"/>
              <a:t>exiftool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3EC6B-E942-4133-8707-636F9E17FD25}"/>
              </a:ext>
            </a:extLst>
          </p:cNvPr>
          <p:cNvSpPr txBox="1"/>
          <p:nvPr/>
        </p:nvSpPr>
        <p:spPr>
          <a:xfrm>
            <a:off x="1818066" y="4199785"/>
            <a:ext cx="122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 name for field you want to write/edit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031C9-3081-48B0-8907-444DD327FEC0}"/>
              </a:ext>
            </a:extLst>
          </p:cNvPr>
          <p:cNvSpPr txBox="1"/>
          <p:nvPr/>
        </p:nvSpPr>
        <p:spPr>
          <a:xfrm>
            <a:off x="3421612" y="4198668"/>
            <a:ext cx="369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 you are assigning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910A7-2AA7-4509-999D-F8EA67274DFF}"/>
              </a:ext>
            </a:extLst>
          </p:cNvPr>
          <p:cNvSpPr txBox="1"/>
          <p:nvPr/>
        </p:nvSpPr>
        <p:spPr>
          <a:xfrm>
            <a:off x="10235164" y="4261340"/>
            <a:ext cx="169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or </a:t>
            </a:r>
            <a:r>
              <a:rPr lang="en-US" sz="1400" dirty="0" err="1"/>
              <a:t>dir</a:t>
            </a:r>
            <a:r>
              <a:rPr lang="en-US" sz="1400" dirty="0"/>
              <a:t> path you are modifying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2D2CA-26A2-40FB-A821-C3E9C94F8386}"/>
              </a:ext>
            </a:extLst>
          </p:cNvPr>
          <p:cNvCxnSpPr>
            <a:cxnSpLocks/>
          </p:cNvCxnSpPr>
          <p:nvPr/>
        </p:nvCxnSpPr>
        <p:spPr>
          <a:xfrm flipH="1">
            <a:off x="1816100" y="2627639"/>
            <a:ext cx="373960" cy="423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4E1DDF-1F07-48A7-ADD9-4A76C868BE5C}"/>
              </a:ext>
            </a:extLst>
          </p:cNvPr>
          <p:cNvSpPr txBox="1"/>
          <p:nvPr/>
        </p:nvSpPr>
        <p:spPr>
          <a:xfrm>
            <a:off x="2190060" y="235078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CA7947-61A3-4DAC-BE60-DD7AFBF53226}"/>
              </a:ext>
            </a:extLst>
          </p:cNvPr>
          <p:cNvCxnSpPr>
            <a:cxnSpLocks/>
          </p:cNvCxnSpPr>
          <p:nvPr/>
        </p:nvCxnSpPr>
        <p:spPr>
          <a:xfrm flipH="1">
            <a:off x="5636712" y="2627639"/>
            <a:ext cx="477648" cy="423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66D0B7-D9B9-4BB5-B00C-0AA0BE137A39}"/>
              </a:ext>
            </a:extLst>
          </p:cNvPr>
          <p:cNvSpPr txBox="1"/>
          <p:nvPr/>
        </p:nvSpPr>
        <p:spPr>
          <a:xfrm>
            <a:off x="6114360" y="235078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C0FF-F116-462C-816C-AB80E646F7F1}"/>
              </a:ext>
            </a:extLst>
          </p:cNvPr>
          <p:cNvCxnSpPr>
            <a:cxnSpLocks/>
          </p:cNvCxnSpPr>
          <p:nvPr/>
        </p:nvCxnSpPr>
        <p:spPr>
          <a:xfrm flipH="1">
            <a:off x="10337800" y="2594292"/>
            <a:ext cx="577161" cy="457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872DD3-1EC2-4E59-8A3A-86436B0AEFD0}"/>
              </a:ext>
            </a:extLst>
          </p:cNvPr>
          <p:cNvSpPr txBox="1"/>
          <p:nvPr/>
        </p:nvSpPr>
        <p:spPr>
          <a:xfrm>
            <a:off x="10914961" y="231744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61BE2D9-A49B-4066-956C-A8ADAC35DBA1}"/>
              </a:ext>
            </a:extLst>
          </p:cNvPr>
          <p:cNvSpPr/>
          <p:nvPr/>
        </p:nvSpPr>
        <p:spPr>
          <a:xfrm rot="16200000">
            <a:off x="6431056" y="2849022"/>
            <a:ext cx="584057" cy="160354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4889381-8FFD-41E6-98D5-35FB4CC1084B}"/>
              </a:ext>
            </a:extLst>
          </p:cNvPr>
          <p:cNvSpPr/>
          <p:nvPr/>
        </p:nvSpPr>
        <p:spPr>
          <a:xfrm rot="16200000">
            <a:off x="8847224" y="2474443"/>
            <a:ext cx="606253" cy="237489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EE147-1506-4B66-80FC-CF6CFB698416}"/>
              </a:ext>
            </a:extLst>
          </p:cNvPr>
          <p:cNvSpPr txBox="1"/>
          <p:nvPr/>
        </p:nvSpPr>
        <p:spPr>
          <a:xfrm>
            <a:off x="6108634" y="4153618"/>
            <a:ext cx="122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 name for field you want to write/edit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9E349-B8F4-450E-9879-D4722905555E}"/>
              </a:ext>
            </a:extLst>
          </p:cNvPr>
          <p:cNvSpPr txBox="1"/>
          <p:nvPr/>
        </p:nvSpPr>
        <p:spPr>
          <a:xfrm>
            <a:off x="8148322" y="4193636"/>
            <a:ext cx="20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 you are assigning</a:t>
            </a:r>
          </a:p>
        </p:txBody>
      </p:sp>
    </p:spTree>
    <p:extLst>
      <p:ext uri="{BB962C8B-B14F-4D97-AF65-F5344CB8AC3E}">
        <p14:creationId xmlns:p14="http://schemas.microsoft.com/office/powerpoint/2010/main" val="15935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96F1A-B7A7-4CCD-ACE5-66BB0155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624"/>
            <a:ext cx="9875520" cy="1356360"/>
          </a:xfrm>
        </p:spPr>
        <p:txBody>
          <a:bodyPr/>
          <a:lstStyle/>
          <a:p>
            <a:r>
              <a:rPr lang="en-US" b="1" dirty="0"/>
              <a:t>What kind of metadata can images have?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6334F-B8DD-4188-BA6D-A5E95F2D4846}"/>
              </a:ext>
            </a:extLst>
          </p:cNvPr>
          <p:cNvSpPr txBox="1"/>
          <p:nvPr/>
        </p:nvSpPr>
        <p:spPr>
          <a:xfrm>
            <a:off x="651353" y="914399"/>
            <a:ext cx="103671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Describing the time and place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Describing the Camera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Describing the camera setting at time of capture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Describing the image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Copyright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Remember the 3 types of metadata: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Descriptive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Structural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Administrative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059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76D3-5435-4C61-9BED-CA84CDBA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92238"/>
            <a:ext cx="11291587" cy="1356360"/>
          </a:xfrm>
        </p:spPr>
        <p:txBody>
          <a:bodyPr/>
          <a:lstStyle/>
          <a:p>
            <a:r>
              <a:rPr lang="en-US" b="1" dirty="0"/>
              <a:t>Namespaces for image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7B8C-B61F-478D-A657-2E467A75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19" y="2066169"/>
            <a:ext cx="11498893" cy="45225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EXIF</a:t>
            </a:r>
          </a:p>
          <a:p>
            <a:r>
              <a:rPr lang="en-US" sz="2800" dirty="0">
                <a:solidFill>
                  <a:schemeClr val="tx1"/>
                </a:solidFill>
              </a:rPr>
              <a:t>IPTC</a:t>
            </a: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XMP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FFD833-8368-48F5-B28E-BA0A0DF92986}"/>
              </a:ext>
            </a:extLst>
          </p:cNvPr>
          <p:cNvSpPr txBox="1">
            <a:spLocks/>
          </p:cNvSpPr>
          <p:nvPr/>
        </p:nvSpPr>
        <p:spPr>
          <a:xfrm>
            <a:off x="152399" y="5937337"/>
            <a:ext cx="11677807" cy="651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There are of course many more, but these are the most likely for you to come across or use</a:t>
            </a: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C1826-D4E7-4F73-BCCC-13885BA27778}"/>
              </a:ext>
            </a:extLst>
          </p:cNvPr>
          <p:cNvSpPr/>
          <p:nvPr/>
        </p:nvSpPr>
        <p:spPr>
          <a:xfrm>
            <a:off x="5894539" y="2121258"/>
            <a:ext cx="2379945" cy="2379945"/>
          </a:xfrm>
          <a:prstGeom prst="ellipse">
            <a:avLst/>
          </a:prstGeom>
          <a:solidFill>
            <a:srgbClr val="D34817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FFC6D5-1374-47C8-89F6-BB7FB3499F68}"/>
              </a:ext>
            </a:extLst>
          </p:cNvPr>
          <p:cNvSpPr/>
          <p:nvPr/>
        </p:nvSpPr>
        <p:spPr>
          <a:xfrm>
            <a:off x="7686648" y="2121258"/>
            <a:ext cx="2379945" cy="2379945"/>
          </a:xfrm>
          <a:prstGeom prst="ellipse">
            <a:avLst/>
          </a:prstGeom>
          <a:solidFill>
            <a:srgbClr val="D34817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93999-9867-4A6D-9887-002E8529CEC3}"/>
              </a:ext>
            </a:extLst>
          </p:cNvPr>
          <p:cNvSpPr txBox="1"/>
          <p:nvPr/>
        </p:nvSpPr>
        <p:spPr>
          <a:xfrm>
            <a:off x="6384011" y="3009978"/>
            <a:ext cx="94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6521F-B9C2-444C-86DD-3F984EEE92DE}"/>
              </a:ext>
            </a:extLst>
          </p:cNvPr>
          <p:cNvSpPr txBox="1"/>
          <p:nvPr/>
        </p:nvSpPr>
        <p:spPr>
          <a:xfrm>
            <a:off x="8633231" y="3009978"/>
            <a:ext cx="94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IPTC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2EEDE8-B19B-48FF-8EA4-A5A884148BA1}"/>
              </a:ext>
            </a:extLst>
          </p:cNvPr>
          <p:cNvGrpSpPr/>
          <p:nvPr/>
        </p:nvGrpSpPr>
        <p:grpSpPr>
          <a:xfrm>
            <a:off x="5691928" y="1005213"/>
            <a:ext cx="4458746" cy="4439800"/>
            <a:chOff x="5691928" y="1005213"/>
            <a:chExt cx="4458746" cy="4439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52ED6C-D888-4A5A-A2C8-8C774D146C77}"/>
                </a:ext>
              </a:extLst>
            </p:cNvPr>
            <p:cNvSpPr/>
            <p:nvPr/>
          </p:nvSpPr>
          <p:spPr>
            <a:xfrm>
              <a:off x="5691928" y="1005213"/>
              <a:ext cx="4458746" cy="4439800"/>
            </a:xfrm>
            <a:prstGeom prst="ellipse">
              <a:avLst/>
            </a:prstGeom>
            <a:solidFill>
              <a:srgbClr val="FFFF00">
                <a:alpha val="14902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7E85ED-BE75-4D3B-B21F-F0EC38117533}"/>
                </a:ext>
              </a:extLst>
            </p:cNvPr>
            <p:cNvSpPr txBox="1"/>
            <p:nvPr/>
          </p:nvSpPr>
          <p:spPr>
            <a:xfrm>
              <a:off x="7416801" y="1336546"/>
              <a:ext cx="1305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XMP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2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6E51-19C2-4D11-B272-BF0CC2AF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8" y="377651"/>
            <a:ext cx="10965493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EXIF  (Exchangeable Image File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4DDF-D892-475C-A19B-046A11AB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965960"/>
            <a:ext cx="9872871" cy="4038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Data About the Image</a:t>
            </a:r>
          </a:p>
          <a:p>
            <a:r>
              <a:rPr lang="en-US" sz="4000" dirty="0">
                <a:solidFill>
                  <a:schemeClr val="tx1"/>
                </a:solidFill>
              </a:rPr>
              <a:t>Camera Information</a:t>
            </a:r>
          </a:p>
          <a:p>
            <a:r>
              <a:rPr lang="en-US" sz="4000" dirty="0">
                <a:solidFill>
                  <a:schemeClr val="tx1"/>
                </a:solidFill>
              </a:rPr>
              <a:t>Camera Settings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2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E05C-DDA8-4A7B-9D95-19DD22F4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" y="365125"/>
            <a:ext cx="11711836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IPTC </a:t>
            </a:r>
            <a:r>
              <a:rPr lang="en-US" sz="4000" b="1" dirty="0"/>
              <a:t>(International Press and Telecommunications Council)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B8F0-C438-4365-B67F-55CFD9D9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4" y="2902863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Copyright</a:t>
            </a:r>
          </a:p>
          <a:p>
            <a:r>
              <a:rPr lang="en-US" sz="4000" dirty="0">
                <a:solidFill>
                  <a:schemeClr val="tx1"/>
                </a:solidFill>
              </a:rPr>
              <a:t>Photographer Information</a:t>
            </a:r>
          </a:p>
          <a:p>
            <a:r>
              <a:rPr lang="en-US" sz="4000" dirty="0">
                <a:solidFill>
                  <a:schemeClr val="tx1"/>
                </a:solidFill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4942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0629-9320-4545-BF76-1A40E5C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9" y="0"/>
            <a:ext cx="11023949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XMP (Extensible Metadata Platform)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37D1-6E17-4E96-B446-261AFF07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03400"/>
            <a:ext cx="11480800" cy="429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Created by Adobe</a:t>
            </a:r>
          </a:p>
          <a:p>
            <a:r>
              <a:rPr lang="en-US" sz="3600" dirty="0">
                <a:solidFill>
                  <a:schemeClr val="tx1"/>
                </a:solidFill>
              </a:rPr>
              <a:t>A way of storing metadata that can be read across platforms (extensible)</a:t>
            </a:r>
          </a:p>
          <a:p>
            <a:r>
              <a:rPr lang="en-US" sz="3600" dirty="0">
                <a:solidFill>
                  <a:schemeClr val="tx1"/>
                </a:solidFill>
              </a:rPr>
              <a:t>In 2004 Adobe worked with IPTC to create IPTC Core- basically IPTC in XMP format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so if you use IPTC Core its actually XMP</a:t>
            </a:r>
          </a:p>
          <a:p>
            <a:r>
              <a:rPr lang="en-US" sz="3600" dirty="0">
                <a:solidFill>
                  <a:schemeClr val="tx1"/>
                </a:solidFill>
              </a:rPr>
              <a:t>Allows for additional namespaces and for custom fields</a:t>
            </a:r>
          </a:p>
        </p:txBody>
      </p:sp>
    </p:spTree>
    <p:extLst>
      <p:ext uri="{BB962C8B-B14F-4D97-AF65-F5344CB8AC3E}">
        <p14:creationId xmlns:p14="http://schemas.microsoft.com/office/powerpoint/2010/main" val="100426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AD95-B8E2-49A9-B28A-3D60EEA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is the data added?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9639-A8DE-4181-B9C2-3ACFECCA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Automatically by the camera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Through third party software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Adobe Bridge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Adobe Lightroom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Illustrator</a:t>
            </a:r>
          </a:p>
          <a:p>
            <a:pPr lvl="1"/>
            <a:r>
              <a:rPr lang="en-US" sz="3000" dirty="0" err="1">
                <a:solidFill>
                  <a:schemeClr val="tx1"/>
                </a:solidFill>
              </a:rPr>
              <a:t>Exiftool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3EFAAB3-589E-4106-AAD6-9E1BF5953C28}"/>
              </a:ext>
            </a:extLst>
          </p:cNvPr>
          <p:cNvSpPr/>
          <p:nvPr/>
        </p:nvSpPr>
        <p:spPr>
          <a:xfrm>
            <a:off x="2835580" y="4144375"/>
            <a:ext cx="5803900" cy="787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C03A-B7B6-4334-BF7C-FE96BC3A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61" y="196241"/>
            <a:ext cx="9875520" cy="135636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ExifTool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4CBF-3386-47CB-B7E6-1462351F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057400"/>
            <a:ext cx="11442699" cy="39243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Despite the name, works with LOTS of metadata namespaces</a:t>
            </a:r>
          </a:p>
          <a:p>
            <a:r>
              <a:rPr lang="en-US" sz="4000" dirty="0">
                <a:solidFill>
                  <a:schemeClr val="tx1"/>
                </a:solidFill>
              </a:rPr>
              <a:t>Free tool that runs with Perl (Practical Extraction and Reporting Language)</a:t>
            </a:r>
          </a:p>
          <a:p>
            <a:r>
              <a:rPr lang="en-US" sz="4000" dirty="0">
                <a:solidFill>
                  <a:schemeClr val="tx1"/>
                </a:solidFill>
              </a:rPr>
              <a:t>Allows user to read, write, and edit metadata in image files</a:t>
            </a:r>
          </a:p>
        </p:txBody>
      </p:sp>
    </p:spTree>
    <p:extLst>
      <p:ext uri="{BB962C8B-B14F-4D97-AF65-F5344CB8AC3E}">
        <p14:creationId xmlns:p14="http://schemas.microsoft.com/office/powerpoint/2010/main" val="17882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D78-9D60-4622-ACB4-ED3CFC20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367"/>
            <a:ext cx="9875520" cy="1356360"/>
          </a:xfrm>
        </p:spPr>
        <p:txBody>
          <a:bodyPr>
            <a:normAutofit/>
          </a:bodyPr>
          <a:lstStyle/>
          <a:p>
            <a:r>
              <a:rPr lang="en-US" sz="5400" b="1" dirty="0"/>
              <a:t>Reading metadata with </a:t>
            </a:r>
            <a:r>
              <a:rPr lang="en-US" sz="5400" b="1" dirty="0" err="1"/>
              <a:t>Exiftool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CCB9-926B-4F90-8615-F2843F33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680" y="1563226"/>
            <a:ext cx="9872871" cy="31115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within command prompt/terminal</a:t>
            </a:r>
          </a:p>
          <a:p>
            <a:r>
              <a:rPr lang="en-US" sz="3600" dirty="0">
                <a:solidFill>
                  <a:schemeClr val="tx1"/>
                </a:solidFill>
              </a:rPr>
              <a:t>exporting to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2E87F-7B28-4907-AB73-C2A4022E420C}"/>
              </a:ext>
            </a:extLst>
          </p:cNvPr>
          <p:cNvSpPr txBox="1"/>
          <p:nvPr/>
        </p:nvSpPr>
        <p:spPr>
          <a:xfrm>
            <a:off x="825499" y="3034349"/>
            <a:ext cx="11366501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exiftool</a:t>
            </a:r>
            <a:r>
              <a:rPr lang="en-US" sz="5400" dirty="0"/>
              <a:t> -csv a.jpg &gt;sample.csv</a:t>
            </a:r>
          </a:p>
          <a:p>
            <a:endParaRPr lang="en-US" sz="105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12A4E96-9900-4910-99B3-DD97292C5D55}"/>
              </a:ext>
            </a:extLst>
          </p:cNvPr>
          <p:cNvSpPr/>
          <p:nvPr/>
        </p:nvSpPr>
        <p:spPr>
          <a:xfrm rot="16200000">
            <a:off x="1720331" y="3030023"/>
            <a:ext cx="609600" cy="2274336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EB792B1-8BA7-43FC-B828-1FA52CB080A5}"/>
              </a:ext>
            </a:extLst>
          </p:cNvPr>
          <p:cNvSpPr/>
          <p:nvPr/>
        </p:nvSpPr>
        <p:spPr>
          <a:xfrm rot="16200000">
            <a:off x="3673132" y="3725519"/>
            <a:ext cx="609600" cy="883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FB348-7DC2-49D4-9E44-7D67EAC2559F}"/>
              </a:ext>
            </a:extLst>
          </p:cNvPr>
          <p:cNvSpPr/>
          <p:nvPr/>
        </p:nvSpPr>
        <p:spPr>
          <a:xfrm rot="16200000">
            <a:off x="5037584" y="3488030"/>
            <a:ext cx="598955" cy="136548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FC6058B-4774-4249-9B69-E3E44B64CB7C}"/>
              </a:ext>
            </a:extLst>
          </p:cNvPr>
          <p:cNvSpPr/>
          <p:nvPr/>
        </p:nvSpPr>
        <p:spPr>
          <a:xfrm rot="16200000">
            <a:off x="7750174" y="2619223"/>
            <a:ext cx="609600" cy="3092451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BA6355-DD88-45D0-9479-588797690A91}"/>
              </a:ext>
            </a:extLst>
          </p:cNvPr>
          <p:cNvSpPr txBox="1"/>
          <p:nvPr/>
        </p:nvSpPr>
        <p:spPr>
          <a:xfrm>
            <a:off x="887963" y="4659965"/>
            <a:ext cx="2274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command to run </a:t>
            </a:r>
            <a:r>
              <a:rPr lang="en-US" sz="2800" dirty="0" err="1"/>
              <a:t>exiftool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D014F-D9C1-414C-9D96-8FE06C230A82}"/>
              </a:ext>
            </a:extLst>
          </p:cNvPr>
          <p:cNvSpPr txBox="1"/>
          <p:nvPr/>
        </p:nvSpPr>
        <p:spPr>
          <a:xfrm>
            <a:off x="3234639" y="4743145"/>
            <a:ext cx="1591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tag name for how you want to parse the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9B0F7-D3C8-47C1-841E-0D03AA3DEB59}"/>
              </a:ext>
            </a:extLst>
          </p:cNvPr>
          <p:cNvSpPr txBox="1"/>
          <p:nvPr/>
        </p:nvSpPr>
        <p:spPr>
          <a:xfrm>
            <a:off x="4775285" y="4680664"/>
            <a:ext cx="1283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or </a:t>
            </a:r>
            <a:r>
              <a:rPr lang="en-US" sz="2400" dirty="0" err="1"/>
              <a:t>dir</a:t>
            </a:r>
            <a:r>
              <a:rPr lang="en-US" sz="2400" dirty="0"/>
              <a:t> path of file(s) you are 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BC1E8-2B85-4D5A-9249-8ED698D99648}"/>
              </a:ext>
            </a:extLst>
          </p:cNvPr>
          <p:cNvSpPr txBox="1"/>
          <p:nvPr/>
        </p:nvSpPr>
        <p:spPr>
          <a:xfrm>
            <a:off x="7207247" y="4743145"/>
            <a:ext cx="1695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name and extension for file you are creating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200008-4882-4882-87FA-6B428FE549B8}"/>
              </a:ext>
            </a:extLst>
          </p:cNvPr>
          <p:cNvCxnSpPr>
            <a:cxnSpLocks/>
          </p:cNvCxnSpPr>
          <p:nvPr/>
        </p:nvCxnSpPr>
        <p:spPr>
          <a:xfrm flipH="1">
            <a:off x="3068877" y="3034349"/>
            <a:ext cx="467383" cy="472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BA6FF4-3CE8-4C17-9ED0-D1CE1A896D33}"/>
              </a:ext>
            </a:extLst>
          </p:cNvPr>
          <p:cNvSpPr txBox="1"/>
          <p:nvPr/>
        </p:nvSpPr>
        <p:spPr>
          <a:xfrm>
            <a:off x="3536260" y="275749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AA30C-7B32-465A-8956-240285920159}"/>
              </a:ext>
            </a:extLst>
          </p:cNvPr>
          <p:cNvCxnSpPr>
            <a:cxnSpLocks/>
          </p:cNvCxnSpPr>
          <p:nvPr/>
        </p:nvCxnSpPr>
        <p:spPr>
          <a:xfrm flipH="1">
            <a:off x="5812077" y="3030324"/>
            <a:ext cx="100208" cy="476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611D13-C1CE-4EFC-B33A-944D4C3AFE92}"/>
              </a:ext>
            </a:extLst>
          </p:cNvPr>
          <p:cNvSpPr txBox="1"/>
          <p:nvPr/>
        </p:nvSpPr>
        <p:spPr>
          <a:xfrm>
            <a:off x="5894973" y="268840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7681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392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IMAGE</vt:lpstr>
      <vt:lpstr>What kind of metadata can images have?</vt:lpstr>
      <vt:lpstr>Namespaces for image metadata</vt:lpstr>
      <vt:lpstr>EXIF  (Exchangeable Image File Format)</vt:lpstr>
      <vt:lpstr>IPTC (International Press and Telecommunications Council)</vt:lpstr>
      <vt:lpstr>XMP (Extensible Metadata Platform)</vt:lpstr>
      <vt:lpstr>How is the data added?</vt:lpstr>
      <vt:lpstr>ExifTool</vt:lpstr>
      <vt:lpstr>Reading metadata with Exiftool</vt:lpstr>
      <vt:lpstr>Writing/Editing Metadata with ExifTool</vt:lpstr>
      <vt:lpstr>Writing/Editing Metadata with ExifTool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Darwin Core Archive</dc:title>
  <dc:creator>Richard Levy</dc:creator>
  <cp:lastModifiedBy>Richard Levy</cp:lastModifiedBy>
  <cp:revision>48</cp:revision>
  <dcterms:created xsi:type="dcterms:W3CDTF">2018-03-19T14:53:25Z</dcterms:created>
  <dcterms:modified xsi:type="dcterms:W3CDTF">2018-04-03T16:49:08Z</dcterms:modified>
</cp:coreProperties>
</file>