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4" r:id="rId5"/>
    <p:sldId id="286" r:id="rId6"/>
    <p:sldId id="287" r:id="rId7"/>
    <p:sldId id="28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0" r:id="rId16"/>
    <p:sldId id="289" r:id="rId17"/>
    <p:sldId id="257" r:id="rId18"/>
    <p:sldId id="258" r:id="rId19"/>
    <p:sldId id="259" r:id="rId20"/>
    <p:sldId id="260" r:id="rId21"/>
    <p:sldId id="261" r:id="rId22"/>
    <p:sldId id="263" r:id="rId23"/>
    <p:sldId id="262" r:id="rId24"/>
    <p:sldId id="311" r:id="rId25"/>
    <p:sldId id="264" r:id="rId26"/>
    <p:sldId id="265" r:id="rId27"/>
    <p:sldId id="266" r:id="rId28"/>
    <p:sldId id="267" r:id="rId29"/>
    <p:sldId id="281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82" r:id="rId41"/>
    <p:sldId id="312" r:id="rId42"/>
    <p:sldId id="28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 varScale="1">
        <p:scale>
          <a:sx n="62" d="100"/>
          <a:sy n="62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2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5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5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0B7A-C7E7-4F57-9E9C-3F576050EF81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5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9552" y="2895079"/>
            <a:ext cx="8352928" cy="1037977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Delineamento Inteiramente </a:t>
            </a:r>
            <a:r>
              <a:rPr lang="pt-BR" b="1" i="1" dirty="0" err="1"/>
              <a:t>Casualizado</a:t>
            </a:r>
            <a:r>
              <a:rPr lang="pt-BR" b="1" i="1" dirty="0"/>
              <a:t> (DIC)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67944" y="620688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FACULDADE DE CIÊNCIAS E TECNOLOGIA</a:t>
            </a:r>
            <a:endParaRPr lang="en-US" sz="2400" i="1" dirty="0">
              <a:latin typeface="+mj-lt"/>
            </a:endParaRPr>
          </a:p>
          <a:p>
            <a:r>
              <a:rPr lang="pt-BR" sz="2400" i="1" dirty="0">
                <a:latin typeface="+mj-lt"/>
              </a:rPr>
              <a:t>CAMPUS DE PRESIDENTE PRUDENTE</a:t>
            </a:r>
          </a:p>
          <a:p>
            <a:r>
              <a:rPr lang="pt-BR" sz="2400" i="1" dirty="0">
                <a:latin typeface="+mj-lt"/>
              </a:rPr>
              <a:t>DEPARTAMENTO DE ESTATÍSTICA - DEST</a:t>
            </a:r>
            <a:endParaRPr lang="en-US" sz="2400" i="1" dirty="0">
              <a:latin typeface="+mj-lt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934044" y="5367157"/>
            <a:ext cx="6400800" cy="13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Prof. Rick Mangueira</a:t>
            </a:r>
          </a:p>
          <a:p>
            <a:pPr algn="r"/>
            <a:r>
              <a:rPr lang="pt-BR" u="sng" dirty="0"/>
              <a:t>rickanderson0310@yahoo.com.br</a:t>
            </a: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D0ADBE9-3FBF-4112-89E5-14AB5B9D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4544" y="98283"/>
            <a:ext cx="4479975" cy="17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08" y="2132856"/>
            <a:ext cx="55586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6" y="1916832"/>
            <a:ext cx="6658794" cy="39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8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60581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0" y="1433916"/>
            <a:ext cx="7033220" cy="4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26522"/>
            <a:ext cx="7215336" cy="47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com abelhas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44538"/>
            <a:ext cx="3438212" cy="244789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4537"/>
            <a:ext cx="3600400" cy="24139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7584" y="4221088"/>
            <a:ext cx="6984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Delineamento inteiramente ao acaso;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Variável resposta: Temperatura nas caixas;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Tratamentos: Caixa com sombra e sem sombra;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Duas repetições;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Unidade experimental ou Parcela: a caixa com abelhas.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60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472408"/>
            <a:ext cx="8229600" cy="23328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três delineamentos experimentais são: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Inteiramente ao acaso (DIC)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Em blocos ao acaso (DBC)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Quadrado Latino (DQL)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pt-BR" dirty="0"/>
              <a:t>Aula passada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065" y="1052736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Princípios básicos da experimentação: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Casualização;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Repetição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Controle local</a:t>
            </a:r>
          </a:p>
        </p:txBody>
      </p:sp>
    </p:spTree>
    <p:extLst>
      <p:ext uri="{BB962C8B-B14F-4D97-AF65-F5344CB8AC3E}">
        <p14:creationId xmlns:p14="http://schemas.microsoft.com/office/powerpoint/2010/main" val="118855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É o mais simples de todos os delineamentos experimentais</a:t>
            </a:r>
            <a:r>
              <a:rPr lang="pt-BR" dirty="0"/>
              <a:t>, e os experimentos instalados de acordo com este delineamento são chamados de </a:t>
            </a:r>
            <a:r>
              <a:rPr lang="pt-BR" dirty="0">
                <a:solidFill>
                  <a:srgbClr val="FF0000"/>
                </a:solidFill>
              </a:rPr>
              <a:t>experimentos inteiramente </a:t>
            </a:r>
            <a:r>
              <a:rPr lang="pt-BR" dirty="0" err="1">
                <a:solidFill>
                  <a:srgbClr val="FF0000"/>
                </a:solidFill>
              </a:rPr>
              <a:t>casualizados</a:t>
            </a:r>
            <a:r>
              <a:rPr lang="pt-BR" dirty="0">
                <a:solidFill>
                  <a:srgbClr val="FF0000"/>
                </a:solidFill>
              </a:rPr>
              <a:t> ou experimentos inteiramente ao acaso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Utiliza-se dos princípios  básicos da </a:t>
            </a:r>
            <a:r>
              <a:rPr lang="pt-BR" dirty="0">
                <a:solidFill>
                  <a:srgbClr val="FF0000"/>
                </a:solidFill>
              </a:rPr>
              <a:t>casualização e repetição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Utilizado quando as condições do local de instalação do experimento são consideradas </a:t>
            </a:r>
            <a:r>
              <a:rPr lang="pt-BR" dirty="0">
                <a:solidFill>
                  <a:srgbClr val="FF0000"/>
                </a:solidFill>
              </a:rPr>
              <a:t>homogêneas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OBS: Na ausência de conhecimento sobre a uniformidade da área do experimento, é preferível a utilização de blocos.</a:t>
            </a:r>
          </a:p>
        </p:txBody>
      </p:sp>
    </p:spTree>
    <p:extLst>
      <p:ext uri="{BB962C8B-B14F-4D97-AF65-F5344CB8AC3E}">
        <p14:creationId xmlns:p14="http://schemas.microsoft.com/office/powerpoint/2010/main" val="16070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Principais vantagens: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Qualquer número de repetições ou de tratamento pode ser usado, e o número de repetições pode variar de um tratamento para outro sem que isso dificulte a análise;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O número de graus de liberdade para o resíduo é o maior possível;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7121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Exemplo: Supomos que estamos planejando um experimento de competição de inseticidas para o controle da mosca-branca-do-feijoeiro, com 5 tratamentos (4 inseticidas e uma </a:t>
            </a:r>
            <a:r>
              <a:rPr lang="pt-BR" dirty="0">
                <a:solidFill>
                  <a:srgbClr val="FF0000"/>
                </a:solidFill>
              </a:rPr>
              <a:t>testemunha</a:t>
            </a:r>
            <a:r>
              <a:rPr lang="pt-BR" dirty="0"/>
              <a:t>), representados por A, B, C, D, E, com 5 repetições, no delineamento inteiramente </a:t>
            </a:r>
            <a:r>
              <a:rPr lang="pt-BR" dirty="0" err="1"/>
              <a:t>casualizado</a:t>
            </a:r>
            <a:r>
              <a:rPr lang="pt-BR" dirty="0"/>
              <a:t>. Para procedermos com a casualização dos tratamentos, devemos numerar as parcelas de 1 a 25 e colocar as repetições de cada tratamento em sequência: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13463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Experimento</a:t>
            </a:r>
            <a:r>
              <a:rPr lang="pt-BR" dirty="0"/>
              <a:t>: As observações são geradas, comumente sob condições controladas pelo pesquisador, de tal modo que os indivíduos avaliados sejam submetidos a condições específicas, denominadas tratamentos. </a:t>
            </a:r>
          </a:p>
        </p:txBody>
      </p:sp>
    </p:spTree>
    <p:extLst>
      <p:ext uri="{BB962C8B-B14F-4D97-AF65-F5344CB8AC3E}">
        <p14:creationId xmlns:p14="http://schemas.microsoft.com/office/powerpoint/2010/main" val="346204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51663"/>
              </p:ext>
            </p:extLst>
          </p:nvPr>
        </p:nvGraphicFramePr>
        <p:xfrm>
          <a:off x="1524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8943" y="386395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Sortear uma sequência de números de 1 a 25 sem reposição.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5157192"/>
            <a:ext cx="885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Ex</a:t>
            </a:r>
            <a:r>
              <a:rPr lang="pt-BR" sz="2400" dirty="0"/>
              <a:t>:  15 7 14 4 12     23 20 13 11 25     19 2 1 22 21     6 16 24 8 3    </a:t>
            </a:r>
          </a:p>
          <a:p>
            <a:r>
              <a:rPr lang="pt-BR" sz="2400" dirty="0"/>
              <a:t>       18 10 9 5 17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8B4D06-069D-4327-9E4C-2E8F80C096E6}"/>
              </a:ext>
            </a:extLst>
          </p:cNvPr>
          <p:cNvSpPr txBox="1"/>
          <p:nvPr/>
        </p:nvSpPr>
        <p:spPr>
          <a:xfrm>
            <a:off x="1043608" y="1266377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Área experimental.</a:t>
            </a:r>
          </a:p>
        </p:txBody>
      </p:sp>
    </p:spTree>
    <p:extLst>
      <p:ext uri="{BB962C8B-B14F-4D97-AF65-F5344CB8AC3E}">
        <p14:creationId xmlns:p14="http://schemas.microsoft.com/office/powerpoint/2010/main" val="262219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6552" y="1628800"/>
            <a:ext cx="83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 15 7 14 4 12     23 20 13 11 25     19 2 1 22 21     6 16 24 8 3    18 10 9 5 17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04001"/>
              </p:ext>
            </p:extLst>
          </p:nvPr>
        </p:nvGraphicFramePr>
        <p:xfrm>
          <a:off x="1524508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835696" y="41490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Croqui do experimento</a:t>
            </a:r>
          </a:p>
        </p:txBody>
      </p:sp>
    </p:spTree>
    <p:extLst>
      <p:ext uri="{BB962C8B-B14F-4D97-AF65-F5344CB8AC3E}">
        <p14:creationId xmlns:p14="http://schemas.microsoft.com/office/powerpoint/2010/main" val="129681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8680"/>
          </a:xfrm>
        </p:spPr>
        <p:txBody>
          <a:bodyPr/>
          <a:lstStyle/>
          <a:p>
            <a:r>
              <a:rPr lang="pt-BR" dirty="0"/>
              <a:t>Modelo matemático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27584" y="2204864"/>
                <a:ext cx="5400600" cy="69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</a:rPr>
                        <m:t>=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5400600" cy="690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39552" y="3140968"/>
                <a:ext cx="8064896" cy="310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que: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valor observado na parcela que recebeu o tratamento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na repetição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𝒋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sz="2400" dirty="0"/>
                  <a:t>: média total;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efeito do tratamento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 aplicado na parcela;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efeito dos fatores não controlados na parcela (erro).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40968"/>
                <a:ext cx="8064896" cy="3106491"/>
              </a:xfrm>
              <a:prstGeom prst="rect">
                <a:avLst/>
              </a:prstGeom>
              <a:blipFill>
                <a:blip r:embed="rId3"/>
                <a:stretch>
                  <a:fillRect l="-1210" t="-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48064" y="2132856"/>
                <a:ext cx="2808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𝑖</m:t>
                      </m:r>
                      <m:r>
                        <a:rPr lang="pt-BR" sz="2400" b="0" i="1" smtClean="0">
                          <a:latin typeface="Cambria Math"/>
                        </a:rPr>
                        <m:t>=1,2,3,…, </m:t>
                      </m:r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𝑗</m:t>
                      </m:r>
                      <m:r>
                        <a:rPr lang="pt-BR" sz="2400" b="0" i="1" smtClean="0">
                          <a:latin typeface="Cambria Math"/>
                        </a:rPr>
                        <m:t>=1,2,3,…,</m:t>
                      </m:r>
                      <m:r>
                        <a:rPr lang="pt-BR" sz="2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32856"/>
                <a:ext cx="2808312" cy="83099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EDE1C9-8916-41D0-BF69-B0B424F75588}"/>
                  </a:ext>
                </a:extLst>
              </p:cNvPr>
              <p:cNvSpPr txBox="1"/>
              <p:nvPr/>
            </p:nvSpPr>
            <p:spPr>
              <a:xfrm>
                <a:off x="251520" y="5661248"/>
                <a:ext cx="8892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solidFill>
                      <a:srgbClr val="FF0000"/>
                    </a:solidFill>
                  </a:rPr>
                  <a:t>OBS</a:t>
                </a:r>
                <a:r>
                  <a:rPr lang="pt-BR" sz="2800" dirty="0"/>
                  <a:t>: No DIC, vamos considerar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2800" dirty="0"/>
                  <a:t> seja o número de tratamentos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pt-BR" sz="2800" dirty="0"/>
                  <a:t> repetições.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EDE1C9-8916-41D0-BF69-B0B424F7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1248"/>
                <a:ext cx="8892480" cy="954107"/>
              </a:xfrm>
              <a:prstGeom prst="rect">
                <a:avLst/>
              </a:prstGeom>
              <a:blipFill>
                <a:blip r:embed="rId5"/>
                <a:stretch>
                  <a:fillRect l="-1371"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1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Obtenção da análise de variância (ANOVA): Admitindo o modelo matemático do delineamento e satisfeitas as hipóteses básicas necessárias para validade da ANOVA (</a:t>
            </a:r>
            <a:r>
              <a:rPr lang="pt-BR" dirty="0">
                <a:solidFill>
                  <a:srgbClr val="FF0000"/>
                </a:solidFill>
              </a:rPr>
              <a:t>Normalidade, homogeneidade de variâncias e independência</a:t>
            </a:r>
            <a:r>
              <a:rPr lang="pt-BR" dirty="0"/>
              <a:t>), podemos passar para obtenção da análise de variância do experimento.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423618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1256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Hipótese testada</a:t>
                </a:r>
              </a:p>
              <a:p>
                <a:pPr algn="just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t-BR" dirty="0"/>
                              <m:t>=...=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                    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………………………….</m:t>
                            </m:r>
                          </m:e>
                        </m:eqArr>
                      </m:e>
                    </m:d>
                  </m:oMath>
                </a14:m>
                <a:endParaRPr lang="pt-BR" b="0" dirty="0">
                  <a:solidFill>
                    <a:schemeClr val="bg1"/>
                  </a:solidFill>
                  <a:ea typeface="Cambria Math"/>
                </a:endParaRP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Teste F para verificar a hipótese nula de que as médias populacionais ou de tratamentos são iguais.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12567"/>
              </a:xfrm>
              <a:blipFill>
                <a:blip r:embed="rId2"/>
                <a:stretch>
                  <a:fillRect l="-1704" t="-1549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4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Num experimento inteiramente </a:t>
            </a:r>
            <a:r>
              <a:rPr lang="pt-BR" sz="2800" dirty="0" err="1"/>
              <a:t>casualizado</a:t>
            </a:r>
            <a:r>
              <a:rPr lang="pt-BR" sz="2800" dirty="0"/>
              <a:t> de competição de cultivares de mandioca, realizado numa área perfeitamente homogênea quanto as condições experimentais, foram utilizados 5 cultivares e 5 repetições. Os cultivares utilizados foram: IAC 5(A)- IAC 7(B) – IAC 11(C) – IRACEMA(D) – MANTIQUEIRA (E). Verifique se a produtividade das cultivares é a mesma.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B3F947-4448-4E2E-8247-19D437DE7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88" y="4235209"/>
            <a:ext cx="4788024" cy="25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A designação dos tratamentos ás parcelas no campo, juntamente com as produtividades, em t/ha, é apresentada no quadro (CROQUI):</a:t>
            </a:r>
          </a:p>
          <a:p>
            <a:pPr algn="just"/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25,8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20,9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43,2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29,3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38,9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41,7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27,0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26,9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26,2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56,4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44,7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39,0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r="-4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r="-3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r="-2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r="-1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b="-4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100000" r="-4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100000" r="-3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100000" r="-2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100000" r="-1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100000" b="-3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200000" r="-4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200000" r="-3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200000" r="-2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2000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2000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300000" r="-4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300000" r="-3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3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3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300000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400000" r="-4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400000" r="-3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4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4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40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18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15407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Primeiro passo para obtenção da análise do experimento consiste na organização do quadro com os dados.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8243"/>
              </p:ext>
            </p:extLst>
          </p:nvPr>
        </p:nvGraphicFramePr>
        <p:xfrm>
          <a:off x="395536" y="2406496"/>
          <a:ext cx="7104112" cy="411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856">
                <a:tc rowSpan="2" gridSpan="2">
                  <a:txBody>
                    <a:bodyPr/>
                    <a:lstStyle/>
                    <a:p>
                      <a:r>
                        <a:rPr lang="pt-BR" dirty="0"/>
                        <a:t>Tratamentos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Repetições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dirty="0"/>
                        <a:t>Totais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56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pPr algn="l"/>
                      <a:r>
                        <a:rPr lang="pt-BR" dirty="0"/>
                        <a:t>A – IAC5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139,6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B-IAC7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C-IAC11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D-IRACEMA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41,7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E-MANTIQU.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56,4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247,2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856,2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6588224" y="5877272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7524328" y="6067004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5">
            <a:extLst>
              <a:ext uri="{FF2B5EF4-FFF2-40B4-BE49-F238E27FC236}">
                <a16:creationId xmlns:a16="http://schemas.microsoft.com/office/drawing/2014/main" id="{D88D2FC7-C7D0-4C78-8028-F43266E7EF30}"/>
              </a:ext>
            </a:extLst>
          </p:cNvPr>
          <p:cNvSpPr/>
          <p:nvPr/>
        </p:nvSpPr>
        <p:spPr>
          <a:xfrm>
            <a:off x="7559862" y="3534395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/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8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/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/>
                  <a:t>Conclusão: 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Rejeitamos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se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Fcal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&gt;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dirty="0"/>
                  <a:t>, e </a:t>
                </a:r>
                <a:r>
                  <a:rPr lang="en-US" sz="2800" dirty="0" err="1"/>
                  <a:t>concluímos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há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pelo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menos</a:t>
                </a:r>
                <a:r>
                  <a:rPr lang="en-US" sz="2800" dirty="0"/>
                  <a:t> um par de </a:t>
                </a:r>
                <a:r>
                  <a:rPr lang="en-US" sz="2800" dirty="0" err="1"/>
                  <a:t>médias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diferem</a:t>
                </a:r>
                <a:r>
                  <a:rPr lang="en-US" sz="2800" dirty="0"/>
                  <a:t> entre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. </a:t>
                </a:r>
              </a:p>
              <a:p>
                <a:pPr algn="just"/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/>
                  <a:t>OBS: </a:t>
                </a:r>
                <a:r>
                  <a:rPr lang="en-US" sz="2800" dirty="0" err="1"/>
                  <a:t>Quando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rejeitamos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hipótese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dizemos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</a:t>
                </a:r>
                <a:r>
                  <a:rPr lang="en-US" sz="2800" dirty="0"/>
                  <a:t> o </a:t>
                </a:r>
                <a:r>
                  <a:rPr lang="en-US" sz="2800" dirty="0" err="1"/>
                  <a:t>teste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foi</a:t>
                </a:r>
                <a:r>
                  <a:rPr lang="en-US" sz="2800" dirty="0"/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significativo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blipFill>
                <a:blip r:embed="rId3"/>
                <a:stretch>
                  <a:fillRect l="-1330" t="-2242" r="-1396" b="-5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4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/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3200" dirty="0"/>
                  <a:t>=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pt-BR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pt-BR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blipFill rotWithShape="1">
                <a:blip r:embed="rId3"/>
                <a:stretch>
                  <a:fillRect l="-2115" t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𝐼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𝐽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Tratamento</a:t>
            </a:r>
            <a:r>
              <a:rPr lang="pt-BR" dirty="0"/>
              <a:t>:  São variações de um ou mais fatores de interesse em avaliar no estudo.</a:t>
            </a:r>
          </a:p>
          <a:p>
            <a:pPr algn="just"/>
            <a:r>
              <a:rPr lang="pt-BR" dirty="0"/>
              <a:t>Exemplos: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Variedades de soja, cana-de-açúcar, café,...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Raças de gado;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Linhagens de frango;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Inseticida para controle de determinada praga;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Espaçamentos entre linhas;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Doses de um determinado nutriente.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>
                <a:solidFill>
                  <a:srgbClr val="FF0000"/>
                </a:solidFill>
              </a:rPr>
              <a:t>Tratamento controle ou testemunha</a:t>
            </a:r>
            <a:r>
              <a:rPr lang="pt-BR" dirty="0"/>
              <a:t>: Caracterizado pela ausência de tratamento (controle negativo) ou por um tratamento padrão (controle positivo).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663D3D-14B6-498F-BC26-5B324FD4C0E0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27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𝐼𝐽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(856,2)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5∗5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733078,44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=29323,1376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38,9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25,4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56,4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−</m:t>
                    </m:r>
                    <m:r>
                      <a:rPr lang="pt-BR" sz="2400" b="0" i="1" smtClean="0">
                        <a:latin typeface="Cambria Math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pt-BR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=31832,60−29323,1376=2509,46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  <a:blipFill rotWithShape="1">
                <a:blip r:embed="rId4"/>
                <a:stretch>
                  <a:fillRect t="-2740" b="-6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2400" i="1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139,6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136,4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130,1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202,9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247,2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−29323,14=</m:t>
                    </m:r>
                  </m:oMath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𝑡𝑟𝑎𝑡</m:t>
                          </m:r>
                        </m:sub>
                      </m:sSub>
                      <m:r>
                        <a:rPr lang="pt-BR" sz="2400" b="0" i="0" dirty="0" smtClean="0">
                          <a:latin typeface="Cambria Math"/>
                        </a:rPr>
                        <m:t>=31459,076−29323,14=2135,936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  <a:blipFill rotWithShape="1">
                <a:blip r:embed="rId3"/>
                <a:stretch>
                  <a:fillRect b="-4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800" b="0" i="1" dirty="0" smtClean="0">
                        <a:latin typeface="Cambria Math"/>
                      </a:rPr>
                      <m:t>=2509,46−2135,936=373,52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68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2135,936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=533,99</m:t>
                    </m:r>
                  </m:oMath>
                </a14:m>
                <a:endParaRPr lang="pt-BR" sz="3600" dirty="0"/>
              </a:p>
              <a:p>
                <a:endParaRPr lang="pt-BR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pt-BR" sz="36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(</m:t>
                        </m:r>
                        <m:r>
                          <m:rPr>
                            <m:nor/>
                          </m:rPr>
                          <a:rPr lang="pt-BR" sz="3600" i="1" dirty="0"/>
                          <m:t>J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−1)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373,52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=18,68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𝑐𝑎𝑙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den>
                    </m:f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533,99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18,68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=28,59</m:t>
                    </m:r>
                    <m:r>
                      <a:rPr lang="pt-BR" sz="3600" dirty="0" smtClean="0">
                        <a:latin typeface="Cambria Math"/>
                      </a:rPr>
                      <m:t> </m:t>
                    </m:r>
                    <m:r>
                      <a:rPr lang="en-US" sz="3600" dirty="0" smtClean="0">
                        <a:latin typeface="Cambria Math"/>
                      </a:rPr>
                      <m:t> </m:t>
                    </m:r>
                  </m:oMath>
                </a14:m>
                <a:endParaRPr lang="pt-BR" sz="3600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6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6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=2,87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pt-BR" sz="3600" b="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(</m:t>
                    </m:r>
                    <m:r>
                      <a:rPr lang="pt-BR" sz="3600" b="0" i="1" dirty="0" smtClean="0">
                        <a:latin typeface="Cambria Math"/>
                      </a:rPr>
                      <m:t>𝐽</m:t>
                    </m:r>
                    <m:r>
                      <a:rPr lang="pt-BR" sz="3600" b="0" i="1" dirty="0" smtClean="0">
                        <a:latin typeface="Cambria Math"/>
                      </a:rPr>
                      <m:t>−1)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909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95536" y="3429000"/>
                <a:ext cx="8064896" cy="93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2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2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2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=2,87</m:t>
                    </m:r>
                    <m:r>
                      <a:rPr lang="en-US" sz="3200" dirty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8064896" cy="939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736850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8,59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736850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000" t="-4762" r="-444" b="-1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2533" t="-180328" r="-1389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21017" t="-180328" r="-7661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52000" t="-180328" r="-44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533" t="-28032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1017" t="-280328" r="-766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533" t="-38032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450912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Conclusão:  Como o valor calculado foi maior que o tabelado ao nível de 5% de significância, o teste foi significativo. Sendo assim, concluímos que os cultivares testados (pelo menos dois) possuem efeitos diferentes sobre a produtividade de mandioca.</a:t>
            </a:r>
          </a:p>
        </p:txBody>
      </p:sp>
    </p:spTree>
    <p:extLst>
      <p:ext uri="{BB962C8B-B14F-4D97-AF65-F5344CB8AC3E}">
        <p14:creationId xmlns:p14="http://schemas.microsoft.com/office/powerpoint/2010/main" val="97781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:r>
                  <a:rPr lang="pt-BR" dirty="0"/>
                  <a:t>Média geral: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dirty="0"/>
                  <a:t> ;</a:t>
                </a:r>
              </a:p>
              <a:p>
                <a:r>
                  <a:rPr lang="pt-BR" dirty="0"/>
                  <a:t>Variância: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𝑄𝑚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pt-BR" dirty="0"/>
                  <a:t>;</a:t>
                </a:r>
              </a:p>
              <a:p>
                <a:r>
                  <a:rPr lang="pt-BR" dirty="0"/>
                  <a:t>Desvio padrão: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𝑄𝑚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47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</p:spPr>
            <p:txBody>
              <a:bodyPr/>
              <a:lstStyle/>
              <a:p>
                <a:r>
                  <a:rPr lang="pt-BR" dirty="0"/>
                  <a:t>Coeficiente de variação: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𝐶𝑉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pt-BR" b="0" i="1" smtClean="0">
                        <a:latin typeface="Cambria Math"/>
                      </a:rPr>
                      <m:t>∗100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/>
                  <a:t>OBS: O coeficiente de variação dá uma ideia da </a:t>
                </a:r>
                <a:r>
                  <a:rPr lang="pt-BR" sz="3200" dirty="0">
                    <a:solidFill>
                      <a:srgbClr val="FF0000"/>
                    </a:solidFill>
                  </a:rPr>
                  <a:t>precisão do experimento</a:t>
                </a:r>
                <a:r>
                  <a:rPr lang="pt-BR" sz="3200" dirty="0"/>
                  <a:t>. Tendo em vista os CV obtidos comumente nos </a:t>
                </a:r>
                <a:r>
                  <a:rPr lang="pt-BR" sz="3200" dirty="0">
                    <a:solidFill>
                      <a:srgbClr val="FF0000"/>
                    </a:solidFill>
                  </a:rPr>
                  <a:t>ensaios agrícolas</a:t>
                </a:r>
                <a:r>
                  <a:rPr lang="pt-BR" sz="3200" dirty="0"/>
                  <a:t> de campo, pode-se considerar que:</a:t>
                </a:r>
              </a:p>
              <a:p>
                <a:r>
                  <a:rPr lang="pt-BR" sz="3200" dirty="0"/>
                  <a:t>Baixo: CV &lt; 10%</a:t>
                </a:r>
              </a:p>
              <a:p>
                <a:r>
                  <a:rPr lang="pt-BR" sz="3200" dirty="0"/>
                  <a:t>Médio: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10</m:t>
                    </m:r>
                    <m:r>
                      <m:rPr>
                        <m:nor/>
                      </m:rPr>
                      <a:rPr lang="pt-BR" sz="3200" b="0" i="0" dirty="0" smtClean="0"/>
                      <m:t>%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CV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20%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20%&lt;</m:t>
                    </m:r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&lt;30%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Muito 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&gt;30%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blipFill>
                <a:blip r:embed="rId3"/>
                <a:stretch>
                  <a:fillRect l="-1778" t="-1967" r="-1849" b="-4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1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quadro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1) Suponhamos um experimento de alimentação de cabras em que se usaram quatro rações (A, B, C, D), cada uma fornecida a cinco animais escolhidos ao acaso. O aumento de peso observado, em Kg, constam na tabela: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5802"/>
              </p:ext>
            </p:extLst>
          </p:nvPr>
        </p:nvGraphicFramePr>
        <p:xfrm>
          <a:off x="2868488" y="2852936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520A6AD-13C3-4AE0-8E32-CF096D655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4" y="3717032"/>
            <a:ext cx="2816320" cy="18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736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2) Dois tratamentos foram estudados (Feno alfafa e feno quicuio) para alimentação de leitoas </a:t>
            </a:r>
            <a:r>
              <a:rPr lang="pt-BR" sz="2800" dirty="0" err="1"/>
              <a:t>Duroc</a:t>
            </a:r>
            <a:r>
              <a:rPr lang="pt-BR" sz="2800" dirty="0"/>
              <a:t> Jersey bem homogêneas. A quatro leitoas escolhidas ao acaso foi fornecida a ração com feno alfafa, e as quatro restantes o feno quicuio. Os ganhos de peso no período experimental (três meses) são: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3162"/>
              </p:ext>
            </p:extLst>
          </p:nvPr>
        </p:nvGraphicFramePr>
        <p:xfrm>
          <a:off x="3275856" y="3645024"/>
          <a:ext cx="58799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alfafa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</a:t>
                      </a:r>
                      <a:r>
                        <a:rPr lang="pt-BR" b="1" dirty="0" err="1"/>
                        <a:t>quicuio</a:t>
                      </a:r>
                      <a:endParaRPr lang="pt-BR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64,0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7504" y="5589240"/>
            <a:ext cx="385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O que é a parcela nesse experimento?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Qual a variável resposta?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Calcule a média e o CV.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83968" y="5614423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D.  Faça a ANOVA e verifique se há diferença no ganho de peso nos dois tratamentos testados (considerar </a:t>
            </a:r>
            <a:r>
              <a:rPr lang="el-GR" sz="2000" dirty="0"/>
              <a:t>α</a:t>
            </a:r>
            <a:r>
              <a:rPr lang="pt-BR" sz="2000" dirty="0"/>
              <a:t>=5%).</a:t>
            </a:r>
          </a:p>
          <a:p>
            <a:pPr algn="just"/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A1835B-7631-45E2-9100-C84A28590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93765"/>
            <a:ext cx="2990835" cy="19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11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que é a parcela nesse experimento? </a:t>
            </a:r>
            <a:r>
              <a:rPr lang="pt-BR" sz="2400" dirty="0">
                <a:solidFill>
                  <a:srgbClr val="FF0000"/>
                </a:solidFill>
              </a:rPr>
              <a:t>(A leitoa)</a:t>
            </a:r>
          </a:p>
          <a:p>
            <a:r>
              <a:rPr lang="pt-BR" sz="2400" dirty="0"/>
              <a:t>Qual a variável resposta? </a:t>
            </a:r>
            <a:r>
              <a:rPr lang="pt-BR" sz="2400" dirty="0">
                <a:solidFill>
                  <a:srgbClr val="FF0000"/>
                </a:solidFill>
              </a:rPr>
              <a:t>(Ganho de peso)</a:t>
            </a:r>
          </a:p>
          <a:p>
            <a:r>
              <a:rPr lang="pt-BR" sz="2400" dirty="0"/>
              <a:t>Calcule a média e o CV. </a:t>
            </a:r>
            <a:r>
              <a:rPr lang="pt-BR" sz="2400" dirty="0">
                <a:solidFill>
                  <a:srgbClr val="FF0000"/>
                </a:solidFill>
              </a:rPr>
              <a:t>(66,75;5,38%)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000" t="-3590" r="-444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52000" t="-265789" r="-444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53250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teste foi significativo a 5% de significância. Sendo assim, há diferença no ganho de peso nos grupos que receberam os dois tipos da ração.</a:t>
            </a:r>
          </a:p>
        </p:txBody>
      </p:sp>
    </p:spTree>
    <p:extLst>
      <p:ext uri="{BB962C8B-B14F-4D97-AF65-F5344CB8AC3E}">
        <p14:creationId xmlns:p14="http://schemas.microsoft.com/office/powerpoint/2010/main" val="8694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Unidades Experimentais ou Parcelas</a:t>
            </a:r>
            <a:r>
              <a:rPr lang="pt-BR" dirty="0"/>
              <a:t>: Entidade física ou biológica que irá fornecer os dados para as análises estatísticas. São as parcelas que irão receber os tratamentos.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Um animal, um vaso com uma planta, um vaso com três plantas, cana-de-açúcar: cinco linhas de 10 metros, 5 galinhas, duas mangueiras.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no R</a:t>
            </a:r>
          </a:p>
        </p:txBody>
      </p:sp>
    </p:spTree>
    <p:extLst>
      <p:ext uri="{BB962C8B-B14F-4D97-AF65-F5344CB8AC3E}">
        <p14:creationId xmlns:p14="http://schemas.microsoft.com/office/powerpoint/2010/main" val="3345007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Material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D6B79-94BC-4D9E-9F01-18CEFEC9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/>
              <a:t>https://github.com/rickmangueira/aulas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631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BANZATTO, D. A.; KRONKA, S. N. </a:t>
            </a:r>
            <a:r>
              <a:rPr lang="en-US" dirty="0" err="1"/>
              <a:t>Experimentação</a:t>
            </a:r>
            <a:r>
              <a:rPr lang="en-US" dirty="0"/>
              <a:t> </a:t>
            </a:r>
            <a:r>
              <a:rPr lang="en-US" dirty="0" err="1"/>
              <a:t>agrícola</a:t>
            </a:r>
            <a:r>
              <a:rPr lang="en-US" dirty="0"/>
              <a:t>. 4. ed. </a:t>
            </a:r>
            <a:r>
              <a:rPr lang="en-US" dirty="0" err="1"/>
              <a:t>Jaboticabal</a:t>
            </a:r>
            <a:r>
              <a:rPr lang="en-US" dirty="0"/>
              <a:t>: </a:t>
            </a:r>
            <a:r>
              <a:rPr lang="en-US" dirty="0" err="1"/>
              <a:t>Funep</a:t>
            </a:r>
            <a:r>
              <a:rPr lang="en-US" dirty="0"/>
              <a:t>, 2013.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BARBIN, D. </a:t>
            </a:r>
            <a:r>
              <a:rPr lang="en-US" dirty="0" err="1"/>
              <a:t>Planejamento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de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agronômicos</a:t>
            </a:r>
            <a:r>
              <a:rPr lang="en-US" dirty="0"/>
              <a:t>. 2 ed. Londrina: </a:t>
            </a:r>
            <a:r>
              <a:rPr lang="en-US" dirty="0" err="1"/>
              <a:t>Mecenas</a:t>
            </a:r>
            <a:r>
              <a:rPr lang="en-US" dirty="0"/>
              <a:t>, 2013.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HINKELMANN, K.; KEMPTHORNE, O. Design and analysis of experiments. 2. ed. New York: John Wiley, 2007.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MONTGOMERY, D. C. Design and analysis of experiments. 8. ed. Hoboken: John Wiley &amp; Sons, 2012.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6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24744"/>
            <a:ext cx="7992888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Variável Resposta ou variável em análise</a:t>
            </a:r>
            <a:r>
              <a:rPr lang="pt-BR" dirty="0"/>
              <a:t>: Característica medida ou observada no experimento.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Peso, produtividade, altura, pH, DAP, Número de insetos mortos em n insetos, peso de matéria seca, altura na inserção da primeira espiga de milho, absorbância.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5BA1536-C798-43E5-AAAC-B18B515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271171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Bordadura</a:t>
            </a:r>
            <a:r>
              <a:rPr lang="pt-BR" dirty="0"/>
              <a:t>: </a:t>
            </a:r>
            <a:r>
              <a:rPr lang="pt-BR" sz="2800" dirty="0"/>
              <a:t>Deve ser utilizada quando um tratamento atribuído a uma parcela pode influenciar a resposta observada na parcela vizinha. São comuns em experimentos de cana-de-açúcar, fungicidas, variedades que apresentam alturas diferentes (evitar sombreamento)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22829"/>
            <a:ext cx="6192688" cy="300251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442EFC7-532D-45B5-84B8-67D38E1A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375276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5E9FBC6-B291-4AA2-AA51-AD8F4656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Croqui: É um esquema ou desenho de como será o experimento, como os tratamentos estão aleatorizados nas parcelas, etc. </a:t>
            </a:r>
          </a:p>
        </p:txBody>
      </p:sp>
    </p:spTree>
    <p:extLst>
      <p:ext uri="{BB962C8B-B14F-4D97-AF65-F5344CB8AC3E}">
        <p14:creationId xmlns:p14="http://schemas.microsoft.com/office/powerpoint/2010/main" val="42716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936432" cy="5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3"/>
            <a:ext cx="5400600" cy="43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2189</Words>
  <Application>Microsoft Office PowerPoint</Application>
  <PresentationFormat>Apresentação na tela (4:3)</PresentationFormat>
  <Paragraphs>520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Tema do Office</vt:lpstr>
      <vt:lpstr>Delineamento Inteiramente Casualizado (DIC)</vt:lpstr>
      <vt:lpstr>Aula passada</vt:lpstr>
      <vt:lpstr>Apresentação do PowerPoint</vt:lpstr>
      <vt:lpstr>Aula passada</vt:lpstr>
      <vt:lpstr>Aula passada</vt:lpstr>
      <vt:lpstr>Aula passada</vt:lpstr>
      <vt:lpstr>Aula passada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Experimento com abelhas</vt:lpstr>
      <vt:lpstr>Aula passada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Algumas estatísticas importantes de um experimento</vt:lpstr>
      <vt:lpstr>Algumas estatísticas importantes de um experimento</vt:lpstr>
      <vt:lpstr>Exercício DIC - quadro</vt:lpstr>
      <vt:lpstr>Exercício DIC - Alunos</vt:lpstr>
      <vt:lpstr>Exercício DIC - Alunos</vt:lpstr>
      <vt:lpstr>Delineamento Inteiramente Casualizado no R</vt:lpstr>
      <vt:lpstr>Material da aula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ufcg</dc:creator>
  <cp:lastModifiedBy>of</cp:lastModifiedBy>
  <cp:revision>212</cp:revision>
  <dcterms:created xsi:type="dcterms:W3CDTF">2019-11-11T22:46:00Z</dcterms:created>
  <dcterms:modified xsi:type="dcterms:W3CDTF">2024-01-29T21:52:19Z</dcterms:modified>
</cp:coreProperties>
</file>