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3" r:id="rId4"/>
    <p:sldId id="284" r:id="rId5"/>
    <p:sldId id="286" r:id="rId6"/>
    <p:sldId id="287" r:id="rId7"/>
    <p:sldId id="285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290" r:id="rId16"/>
    <p:sldId id="289" r:id="rId17"/>
    <p:sldId id="257" r:id="rId18"/>
    <p:sldId id="258" r:id="rId19"/>
    <p:sldId id="263" r:id="rId20"/>
    <p:sldId id="259" r:id="rId21"/>
    <p:sldId id="260" r:id="rId22"/>
    <p:sldId id="261" r:id="rId23"/>
    <p:sldId id="262" r:id="rId24"/>
    <p:sldId id="311" r:id="rId25"/>
    <p:sldId id="264" r:id="rId26"/>
    <p:sldId id="265" r:id="rId27"/>
    <p:sldId id="266" r:id="rId28"/>
    <p:sldId id="267" r:id="rId29"/>
    <p:sldId id="281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80" r:id="rId41"/>
    <p:sldId id="282" r:id="rId42"/>
    <p:sldId id="312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>
      <p:cViewPr varScale="1">
        <p:scale>
          <a:sx n="62" d="100"/>
          <a:sy n="62" d="100"/>
        </p:scale>
        <p:origin x="13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02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29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52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33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53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78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1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57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17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0B7A-C7E7-4F57-9E9C-3F576050EF81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4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60B7A-C7E7-4F57-9E9C-3F576050EF81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3B5E0-0338-4CCE-B33A-143C33F50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95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539552" y="2895079"/>
            <a:ext cx="8352928" cy="1037977"/>
          </a:xfrm>
        </p:spPr>
        <p:txBody>
          <a:bodyPr>
            <a:normAutofit fontScale="90000"/>
          </a:bodyPr>
          <a:lstStyle/>
          <a:p>
            <a:r>
              <a:rPr lang="pt-BR" b="1" i="1" dirty="0"/>
              <a:t>Delineamento Inteiramente </a:t>
            </a:r>
            <a:r>
              <a:rPr lang="pt-BR" b="1" i="1" dirty="0" err="1"/>
              <a:t>Casualizado</a:t>
            </a:r>
            <a:r>
              <a:rPr lang="pt-BR" b="1" i="1" dirty="0"/>
              <a:t> (DIC)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067944" y="620688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FACULDADE DE CIÊNCIAS E TECNOLOGIA</a:t>
            </a:r>
            <a:endParaRPr lang="en-US" sz="2400" i="1" dirty="0">
              <a:latin typeface="+mj-lt"/>
            </a:endParaRPr>
          </a:p>
          <a:p>
            <a:r>
              <a:rPr lang="pt-BR" sz="2400" i="1" dirty="0">
                <a:latin typeface="+mj-lt"/>
              </a:rPr>
              <a:t>CAMPUS DE PRESIDENTE PRUDENTE</a:t>
            </a:r>
          </a:p>
          <a:p>
            <a:r>
              <a:rPr lang="pt-BR" sz="2400" i="1" dirty="0">
                <a:latin typeface="+mj-lt"/>
              </a:rPr>
              <a:t>DEPARTAMENTO DE ESTATÍSTICA - DEST</a:t>
            </a:r>
            <a:endParaRPr lang="en-US" sz="2400" i="1" dirty="0">
              <a:latin typeface="+mj-lt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934044" y="5367157"/>
            <a:ext cx="6400800" cy="139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Prof. Rick Mangueira</a:t>
            </a:r>
          </a:p>
          <a:p>
            <a:pPr algn="r"/>
            <a:r>
              <a:rPr lang="pt-BR" u="sng" dirty="0"/>
              <a:t>rickanderson0310@yahoo.com.br</a:t>
            </a:r>
            <a:endParaRPr lang="pt-BR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D0ADBE9-3FBF-4112-89E5-14AB5B9DA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24544" y="98283"/>
            <a:ext cx="4479975" cy="17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08" y="2132856"/>
            <a:ext cx="555869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0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66" y="1916832"/>
            <a:ext cx="6658794" cy="394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8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605813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80" y="1433916"/>
            <a:ext cx="7033220" cy="48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6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26522"/>
            <a:ext cx="7215336" cy="47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1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com abelhas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44538"/>
            <a:ext cx="3438212" cy="2447897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44537"/>
            <a:ext cx="3600400" cy="24139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27584" y="4221088"/>
            <a:ext cx="69847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600" dirty="0"/>
              <a:t>Delineamento inteiramente ao acaso;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600" dirty="0"/>
              <a:t>Variável resposta: Temperatura nas caixas;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600" dirty="0"/>
              <a:t>Tratamentos: Caixa com sombra e sem sombra;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600" dirty="0"/>
              <a:t>Duas repetições;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600" dirty="0"/>
              <a:t>Unidade experimental ou Parcela: a caixa com abelhas.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860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3472408"/>
            <a:ext cx="8229600" cy="233285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três delineamentos experimentais são: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Inteiramente ao acaso (DIC)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Em blocos ao acaso (DBC)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Quadrado Latino (DQL)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pt-BR" dirty="0"/>
              <a:t>Aula passada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065" y="1052736"/>
            <a:ext cx="8229600" cy="2332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Princípios básicos da experimentação: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Casualização;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Repetição</a:t>
            </a:r>
          </a:p>
          <a:p>
            <a:pPr>
              <a:buFont typeface="Wingdings" pitchFamily="2" charset="2"/>
              <a:buChar char="Ø"/>
            </a:pPr>
            <a:r>
              <a:rPr lang="pt-BR" dirty="0"/>
              <a:t>Controle local</a:t>
            </a:r>
          </a:p>
        </p:txBody>
      </p:sp>
    </p:spTree>
    <p:extLst>
      <p:ext uri="{BB962C8B-B14F-4D97-AF65-F5344CB8AC3E}">
        <p14:creationId xmlns:p14="http://schemas.microsoft.com/office/powerpoint/2010/main" val="118855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É o mais simples de todos os delineamentos experimentais, e os experimentos instalados de acordo com este delineamento são chamados de experimentos inteiramente </a:t>
            </a:r>
            <a:r>
              <a:rPr lang="pt-BR" dirty="0" err="1"/>
              <a:t>casualizados</a:t>
            </a:r>
            <a:r>
              <a:rPr lang="pt-BR" dirty="0"/>
              <a:t> ou experimentos inteiramente ao acaso;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Utiliza-se dos princípios  básicos da casualização e repetição;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Utilizado quando as condições do local de instalação do experimento são consideradas homogêneas;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OBS: Na ausência de conhecimento sobre a uniformidade da área do experimento, é preferível a utilização de blocos.</a:t>
            </a:r>
          </a:p>
        </p:txBody>
      </p:sp>
    </p:spTree>
    <p:extLst>
      <p:ext uri="{BB962C8B-B14F-4D97-AF65-F5344CB8AC3E}">
        <p14:creationId xmlns:p14="http://schemas.microsoft.com/office/powerpoint/2010/main" val="16070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Principais vantagens: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/>
              <a:t>Qualquer número de repetições ou de tratamento pode ser usado, e o número de repetições pode variar de um tratamento para outro sem que isso dificulte a análise;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/>
              <a:t>O número de graus de liberdade para o resíduo é o maior possível;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</p:spTree>
    <p:extLst>
      <p:ext uri="{BB962C8B-B14F-4D97-AF65-F5344CB8AC3E}">
        <p14:creationId xmlns:p14="http://schemas.microsoft.com/office/powerpoint/2010/main" val="7121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t-BR" dirty="0"/>
              <a:t>Modelo matemático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827584" y="2348880"/>
                <a:ext cx="5400600" cy="690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3600" b="0" i="1" smtClean="0">
                          <a:latin typeface="Cambria Math"/>
                        </a:rPr>
                        <m:t>=</m:t>
                      </m:r>
                      <m:r>
                        <a:rPr lang="pt-BR" sz="3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pt-BR" sz="36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36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348880"/>
                <a:ext cx="5400600" cy="6908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39552" y="3356992"/>
                <a:ext cx="8064896" cy="3106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Em que: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2400" dirty="0"/>
                  <a:t>: valor observado na parcela que recebeu o tratamento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pt-BR" sz="2400" b="1" dirty="0"/>
                  <a:t> </a:t>
                </a:r>
                <a:r>
                  <a:rPr lang="pt-BR" sz="2400" dirty="0"/>
                  <a:t>na repetição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𝒋</m:t>
                    </m:r>
                  </m:oMath>
                </a14:m>
                <a:r>
                  <a:rPr lang="pt-BR" sz="2400" b="1" dirty="0"/>
                  <a:t> </a:t>
                </a:r>
                <a:r>
                  <a:rPr lang="pt-BR" sz="2400" dirty="0"/>
                  <a:t>;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4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pt-BR" sz="2400" dirty="0"/>
                  <a:t>: média populacional;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/>
                  <a:t>: efeito do tratamento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𝒊</m:t>
                    </m:r>
                  </m:oMath>
                </a14:m>
                <a:r>
                  <a:rPr lang="pt-BR" sz="2400" b="1" dirty="0"/>
                  <a:t> </a:t>
                </a:r>
                <a:r>
                  <a:rPr lang="pt-BR" sz="2400" dirty="0"/>
                  <a:t> aplicado na parcela;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pt-BR" sz="2400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2400" dirty="0"/>
                  <a:t>: efeito dos fatores não controlados na parcela.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pt-BR" sz="2400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356992"/>
                <a:ext cx="8064896" cy="3106491"/>
              </a:xfrm>
              <a:prstGeom prst="rect">
                <a:avLst/>
              </a:prstGeom>
              <a:blipFill>
                <a:blip r:embed="rId3"/>
                <a:stretch>
                  <a:fillRect l="-1210" t="-1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148064" y="2276872"/>
                <a:ext cx="2808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𝑖</m:t>
                      </m:r>
                      <m:r>
                        <a:rPr lang="pt-BR" sz="2400" b="0" i="1" smtClean="0">
                          <a:latin typeface="Cambria Math"/>
                        </a:rPr>
                        <m:t>=1,2,3,…, </m:t>
                      </m:r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𝑗</m:t>
                      </m:r>
                      <m:r>
                        <a:rPr lang="pt-BR" sz="2400" b="0" i="1" smtClean="0">
                          <a:latin typeface="Cambria Math"/>
                        </a:rPr>
                        <m:t>=1,2,3,…,</m:t>
                      </m:r>
                      <m:r>
                        <a:rPr lang="pt-BR" sz="24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276872"/>
                <a:ext cx="2808312" cy="830997"/>
              </a:xfrm>
              <a:prstGeom prst="rect">
                <a:avLst/>
              </a:prstGeom>
              <a:blipFill rotWithShape="1"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91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Aula passada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Experimento</a:t>
            </a:r>
            <a:r>
              <a:rPr lang="pt-BR" dirty="0"/>
              <a:t>: As observações são geradas, comumente sob condições controladas pelo pesquisador, de tal modo que os indivíduos avaliados sejam submetidos a condições específicas, denominadas tratamentos. </a:t>
            </a:r>
          </a:p>
        </p:txBody>
      </p:sp>
    </p:spTree>
    <p:extLst>
      <p:ext uri="{BB962C8B-B14F-4D97-AF65-F5344CB8AC3E}">
        <p14:creationId xmlns:p14="http://schemas.microsoft.com/office/powerpoint/2010/main" val="3462046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Exemplo: Supomos que estamos planejando um experimento de competição de inseticidas para o controle da mosca-branca-do-feijoeiro, com 5 tratamentos (4 inseticidas e uma </a:t>
            </a:r>
            <a:r>
              <a:rPr lang="pt-BR" dirty="0">
                <a:solidFill>
                  <a:srgbClr val="FF0000"/>
                </a:solidFill>
              </a:rPr>
              <a:t>testemunha</a:t>
            </a:r>
            <a:r>
              <a:rPr lang="pt-BR" dirty="0"/>
              <a:t>), representados por A, B, C, D, E, com 5 repetições, no delineamento inteiramente </a:t>
            </a:r>
            <a:r>
              <a:rPr lang="pt-BR" dirty="0" err="1"/>
              <a:t>casualizado</a:t>
            </a:r>
            <a:r>
              <a:rPr lang="pt-BR" dirty="0"/>
              <a:t>. Para procedermos com a casualização dos tratamentos, devemos numerar as parcelas de 1 a 25 e colocar as repetições de cada tratamento em sequência: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</p:spTree>
    <p:extLst>
      <p:ext uri="{BB962C8B-B14F-4D97-AF65-F5344CB8AC3E}">
        <p14:creationId xmlns:p14="http://schemas.microsoft.com/office/powerpoint/2010/main" val="134630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51663"/>
              </p:ext>
            </p:extLst>
          </p:nvPr>
        </p:nvGraphicFramePr>
        <p:xfrm>
          <a:off x="1524000" y="1988840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88943" y="3863950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Sortear uma sequência de números de 1 a 25 sem reposição.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3568" y="5157192"/>
            <a:ext cx="8855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Ex</a:t>
            </a:r>
            <a:r>
              <a:rPr lang="pt-BR" sz="2400" dirty="0"/>
              <a:t>:  15 7 14 4 12     23 20 13 11 25     19 2 1 22 21     6 16 24 8 3    </a:t>
            </a:r>
          </a:p>
          <a:p>
            <a:r>
              <a:rPr lang="pt-BR" sz="2400" dirty="0"/>
              <a:t>       18 10 9 5 17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8B4D06-069D-4327-9E4C-2E8F80C096E6}"/>
              </a:ext>
            </a:extLst>
          </p:cNvPr>
          <p:cNvSpPr txBox="1"/>
          <p:nvPr/>
        </p:nvSpPr>
        <p:spPr>
          <a:xfrm>
            <a:off x="1043608" y="1266377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Área experimental.</a:t>
            </a:r>
          </a:p>
        </p:txBody>
      </p:sp>
    </p:spTree>
    <p:extLst>
      <p:ext uri="{BB962C8B-B14F-4D97-AF65-F5344CB8AC3E}">
        <p14:creationId xmlns:p14="http://schemas.microsoft.com/office/powerpoint/2010/main" val="262219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6552" y="1628800"/>
            <a:ext cx="835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:  15 7 14 4 12     23 20 13 11 25     19 2 1 22 21     6 16 24 8 3    18 10 9 5 17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04001"/>
              </p:ext>
            </p:extLst>
          </p:nvPr>
        </p:nvGraphicFramePr>
        <p:xfrm>
          <a:off x="1524508" y="213285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835696" y="414908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Croqui do experimento</a:t>
            </a:r>
          </a:p>
        </p:txBody>
      </p:sp>
    </p:spTree>
    <p:extLst>
      <p:ext uri="{BB962C8B-B14F-4D97-AF65-F5344CB8AC3E}">
        <p14:creationId xmlns:p14="http://schemas.microsoft.com/office/powerpoint/2010/main" val="129681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pPr algn="just"/>
            <a:r>
              <a:rPr lang="pt-BR" dirty="0"/>
              <a:t>Obtenção da ANOVA: Admitindo o modelo matemático do delineamento e satisfeitas as hipóteses básicas necessárias para validade da ANOVA (</a:t>
            </a:r>
            <a:r>
              <a:rPr lang="pt-BR" dirty="0">
                <a:solidFill>
                  <a:srgbClr val="FF0000"/>
                </a:solidFill>
              </a:rPr>
              <a:t>Normalidade, homogeneidade de variâncias e independência</a:t>
            </a:r>
            <a:r>
              <a:rPr lang="pt-BR" dirty="0"/>
              <a:t>), podemos passar á obtenção da análise de variância do experimento.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51520" y="5661248"/>
                <a:ext cx="889248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dirty="0">
                    <a:solidFill>
                      <a:srgbClr val="FF0000"/>
                    </a:solidFill>
                  </a:rPr>
                  <a:t>OBS</a:t>
                </a:r>
                <a:r>
                  <a:rPr lang="pt-BR" sz="3200" dirty="0"/>
                  <a:t>: No DIC, vamos considerar que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3200" dirty="0"/>
                  <a:t> seja o número de tratamentos e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/>
                      </a:rPr>
                      <m:t>𝐽</m:t>
                    </m:r>
                  </m:oMath>
                </a14:m>
                <a:r>
                  <a:rPr lang="pt-BR" sz="3200" dirty="0"/>
                  <a:t> repetições.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661248"/>
                <a:ext cx="8892480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1714" t="-6818" r="-822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18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(DIC)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723FA2E-687F-45F4-9871-1D09402FD7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3"/>
                <a:ext cx="8229600" cy="345638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Teste F para verificar a hipótese nula de que as médias populacionais ou de tratamentos são iguais.</a:t>
                </a:r>
              </a:p>
              <a:p>
                <a:r>
                  <a:rPr lang="pt-BR" dirty="0"/>
                  <a:t>Hipótese testada</a:t>
                </a:r>
              </a:p>
              <a:p>
                <a:pPr algn="just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pt-BR" dirty="0"/>
                              <m:t>=...=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                            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: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≠</m:t>
                            </m:r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µ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pt-BR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pt-BR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/>
                              </a:rPr>
                              <m:t>≠</m:t>
                            </m:r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………………………….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723FA2E-687F-45F4-9871-1D09402FD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3"/>
                <a:ext cx="8229600" cy="3456384"/>
              </a:xfrm>
              <a:blipFill>
                <a:blip r:embed="rId2"/>
                <a:stretch>
                  <a:fillRect l="-1704" t="-2293" r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740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Num experimento inteiramente </a:t>
            </a:r>
            <a:r>
              <a:rPr lang="pt-BR" dirty="0" err="1"/>
              <a:t>casualizado</a:t>
            </a:r>
            <a:r>
              <a:rPr lang="pt-BR" dirty="0"/>
              <a:t> de competição de cultivares de mandioca, realizado numa área perfeitamente homogênea quanto as condições experimentais, foram utilizados 5 cultivares e 5 repetições. Os cultivares utilizados foram: IAC 5(A)- IAC 7(B) – IAC 11(C) – IRACEMA(D) – MANTIQUEIRA (E).</a:t>
            </a:r>
          </a:p>
          <a:p>
            <a:pPr algn="just"/>
            <a:r>
              <a:rPr lang="pt-BR" dirty="0"/>
              <a:t>Verifique se a produtividade das cultivares é a mesma.</a:t>
            </a:r>
          </a:p>
        </p:txBody>
      </p:sp>
    </p:spTree>
    <p:extLst>
      <p:ext uri="{BB962C8B-B14F-4D97-AF65-F5344CB8AC3E}">
        <p14:creationId xmlns:p14="http://schemas.microsoft.com/office/powerpoint/2010/main" val="226392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algn="just"/>
            <a:r>
              <a:rPr lang="pt-BR" dirty="0"/>
              <a:t>A designação dos tratamentos ás parcelas no campo, juntamente com as produtividades, em t/ha, é apresentada no quadro (CROQUI):</a:t>
            </a:r>
          </a:p>
          <a:p>
            <a:pPr algn="just"/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490231"/>
                  </p:ext>
                </p:extLst>
              </p:nvPr>
            </p:nvGraphicFramePr>
            <p:xfrm>
              <a:off x="1619672" y="2852936"/>
              <a:ext cx="6096000" cy="3200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20,3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47,8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25,8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28,7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20,9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28,3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43,2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29,3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38,9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41,7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47,8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25,4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50,5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38,7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28,1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27,0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40,3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32,3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26,9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26,2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56,4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25,7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22,3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44,7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  <a:p>
                          <a:pPr algn="ctr"/>
                          <a:r>
                            <a:rPr lang="pt-BR" dirty="0"/>
                            <a:t>39,0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490231"/>
                  </p:ext>
                </p:extLst>
              </p:nvPr>
            </p:nvGraphicFramePr>
            <p:xfrm>
              <a:off x="1619672" y="2852936"/>
              <a:ext cx="6096000" cy="3200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" r="-400000" b="-4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500" r="-300000" b="-4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500" r="-200000" b="-4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500" r="-100000" b="-4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500" b="-4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" t="-100000" r="-400000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500" t="-100000" r="-300000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500" t="-100000" r="-200000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500" t="-100000" r="-100000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500" t="-100000" b="-3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" t="-200000" r="-400000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500" t="-200000" r="-300000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500" t="-200000" r="-200000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500" t="-200000" r="-100000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500" t="-200000" b="-2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" t="-300000" r="-4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500" t="-300000" r="-3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500" t="-300000" r="-2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500" t="-300000" r="-1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500" t="-300000" b="-1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" t="-400000" r="-4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500" t="-400000" r="-3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500" t="-400000" r="-2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500" t="-400000" r="-1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500" t="-400000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7182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154076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Primeiro passo para obtenção da análise do experimento consiste na organização do quadro com os dados.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08243"/>
              </p:ext>
            </p:extLst>
          </p:nvPr>
        </p:nvGraphicFramePr>
        <p:xfrm>
          <a:off x="395536" y="2406496"/>
          <a:ext cx="7104112" cy="4118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8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4856">
                <a:tc rowSpan="2" gridSpan="2">
                  <a:txBody>
                    <a:bodyPr/>
                    <a:lstStyle/>
                    <a:p>
                      <a:r>
                        <a:rPr lang="pt-BR" dirty="0"/>
                        <a:t>Tratamentos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Repetições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pt-BR" dirty="0"/>
                        <a:t>Totais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856"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56">
                <a:tc gridSpan="2">
                  <a:txBody>
                    <a:bodyPr/>
                    <a:lstStyle/>
                    <a:p>
                      <a:pPr algn="l"/>
                      <a:r>
                        <a:rPr lang="pt-BR" dirty="0"/>
                        <a:t>A – IAC5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38,9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25,4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20,3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25,7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29,3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139,6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856">
                <a:tc gridSpan="2">
                  <a:txBody>
                    <a:bodyPr/>
                    <a:lstStyle/>
                    <a:p>
                      <a:r>
                        <a:rPr lang="pt-BR" dirty="0"/>
                        <a:t>B-IAC7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136,4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856">
                <a:tc gridSpan="2">
                  <a:txBody>
                    <a:bodyPr/>
                    <a:lstStyle/>
                    <a:p>
                      <a:r>
                        <a:rPr lang="pt-BR" dirty="0"/>
                        <a:t>C-IAC11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856">
                <a:tc gridSpan="2">
                  <a:txBody>
                    <a:bodyPr/>
                    <a:lstStyle/>
                    <a:p>
                      <a:r>
                        <a:rPr lang="pt-BR" dirty="0"/>
                        <a:t>D-IRACEMA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41,7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202,9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856">
                <a:tc gridSpan="2">
                  <a:txBody>
                    <a:bodyPr/>
                    <a:lstStyle/>
                    <a:p>
                      <a:r>
                        <a:rPr lang="pt-BR" dirty="0"/>
                        <a:t>E-MANTIQU.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47,8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47,8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44,7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50,5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56,4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247,2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856,2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Elipse 1"/>
          <p:cNvSpPr/>
          <p:nvPr/>
        </p:nvSpPr>
        <p:spPr>
          <a:xfrm>
            <a:off x="6588224" y="5877272"/>
            <a:ext cx="86409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7524328" y="6067004"/>
            <a:ext cx="48920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8013532" y="5790232"/>
                <a:ext cx="858055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532" y="5790232"/>
                <a:ext cx="858055" cy="7958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ta para a direita 5">
            <a:extLst>
              <a:ext uri="{FF2B5EF4-FFF2-40B4-BE49-F238E27FC236}">
                <a16:creationId xmlns:a16="http://schemas.microsoft.com/office/drawing/2014/main" id="{D88D2FC7-C7D0-4C78-8028-F43266E7EF30}"/>
              </a:ext>
            </a:extLst>
          </p:cNvPr>
          <p:cNvSpPr/>
          <p:nvPr/>
        </p:nvSpPr>
        <p:spPr>
          <a:xfrm>
            <a:off x="7559862" y="3534395"/>
            <a:ext cx="48920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12A89F1-499E-4BF8-8BB1-9E5065303FC4}"/>
                  </a:ext>
                </a:extLst>
              </p:cNvPr>
              <p:cNvSpPr/>
              <p:nvPr/>
            </p:nvSpPr>
            <p:spPr>
              <a:xfrm>
                <a:off x="8049066" y="3257623"/>
                <a:ext cx="797078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12A89F1-499E-4BF8-8BB1-9E5065303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066" y="3257623"/>
                <a:ext cx="797078" cy="795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685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990602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I-1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I(J-1)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JI-1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𝑇𝑜𝑡𝑎𝑙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990602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I-1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I(J-1)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JI-1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9D1AB54-71FD-4731-8C61-A5D7881185F5}"/>
                  </a:ext>
                </a:extLst>
              </p:cNvPr>
              <p:cNvSpPr txBox="1"/>
              <p:nvPr/>
            </p:nvSpPr>
            <p:spPr>
              <a:xfrm>
                <a:off x="-16233" y="4149080"/>
                <a:ext cx="9168797" cy="271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800" dirty="0"/>
                  <a:t>Conclusão: </a:t>
                </a:r>
                <a:r>
                  <a:rPr lang="pt-BR" sz="2800" b="1" dirty="0">
                    <a:solidFill>
                      <a:srgbClr val="FF0000"/>
                    </a:solidFill>
                  </a:rPr>
                  <a:t>Rejeitamos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se 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Fcal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 &gt; 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Ftab</a:t>
                </a:r>
                <a:r>
                  <a:rPr lang="en-US" sz="2800" dirty="0"/>
                  <a:t>, e </a:t>
                </a:r>
                <a:r>
                  <a:rPr lang="en-US" sz="2800" dirty="0" err="1"/>
                  <a:t>concluímos</a:t>
                </a:r>
                <a:r>
                  <a:rPr lang="en-US" sz="2800" dirty="0"/>
                  <a:t> que </a:t>
                </a:r>
                <a:r>
                  <a:rPr lang="en-US" sz="2800" dirty="0" err="1"/>
                  <a:t>há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pelo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menos</a:t>
                </a:r>
                <a:r>
                  <a:rPr lang="en-US" sz="2800" dirty="0"/>
                  <a:t> um par de </a:t>
                </a:r>
                <a:r>
                  <a:rPr lang="en-US" sz="2800" dirty="0" err="1"/>
                  <a:t>médias</a:t>
                </a:r>
                <a:r>
                  <a:rPr lang="en-US" sz="2800" dirty="0"/>
                  <a:t> que </a:t>
                </a:r>
                <a:r>
                  <a:rPr lang="en-US" sz="2800" dirty="0" err="1"/>
                  <a:t>diferem</a:t>
                </a:r>
                <a:r>
                  <a:rPr lang="en-US" sz="2800" dirty="0"/>
                  <a:t> entre </a:t>
                </a:r>
                <a:r>
                  <a:rPr lang="en-US" sz="2800" dirty="0" err="1"/>
                  <a:t>si</a:t>
                </a:r>
                <a:r>
                  <a:rPr lang="en-US" sz="2800" dirty="0"/>
                  <a:t>. </a:t>
                </a:r>
              </a:p>
              <a:p>
                <a:pPr algn="just"/>
                <a:r>
                  <a:rPr lang="en-US" sz="2800" b="1" dirty="0" err="1">
                    <a:solidFill>
                      <a:srgbClr val="FF0000"/>
                    </a:solidFill>
                  </a:rPr>
                  <a:t>Ftab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ctrlPr>
                              <a:rPr lang="pt-B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pt-B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algn="just"/>
                <a:endParaRPr lang="en-US" sz="2800" dirty="0"/>
              </a:p>
              <a:p>
                <a:pPr algn="just"/>
                <a:r>
                  <a:rPr lang="en-US" sz="2800" dirty="0"/>
                  <a:t>OBS: </a:t>
                </a:r>
                <a:r>
                  <a:rPr lang="en-US" sz="2800" dirty="0" err="1"/>
                  <a:t>Quando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rejeitamos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uma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hipótese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dizemos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que</a:t>
                </a:r>
                <a:r>
                  <a:rPr lang="en-US" sz="2800" dirty="0"/>
                  <a:t> o </a:t>
                </a:r>
                <a:r>
                  <a:rPr lang="en-US" sz="2800" dirty="0" err="1"/>
                  <a:t>teste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foi</a:t>
                </a:r>
                <a:r>
                  <a:rPr lang="en-US" sz="2800" dirty="0"/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significativo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9D1AB54-71FD-4731-8C61-A5D788118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233" y="4149080"/>
                <a:ext cx="9168797" cy="2719142"/>
              </a:xfrm>
              <a:prstGeom prst="rect">
                <a:avLst/>
              </a:prstGeom>
              <a:blipFill>
                <a:blip r:embed="rId3"/>
                <a:stretch>
                  <a:fillRect l="-1330" t="-2242" r="-1396" b="-5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4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/>
              <p:cNvGraphicFramePr>
                <a:graphicFrameLocks noGrp="1"/>
              </p:cNvGraphicFramePr>
              <p:nvPr/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I-1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I(J-1)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JI-1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𝑇𝑜𝑡𝑎𝑙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990602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I-1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I(J-1)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JI-1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23528" y="3933056"/>
                <a:ext cx="6336704" cy="3625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𝑇𝑜𝑡𝑎𝑙</m:t>
                        </m:r>
                      </m:sub>
                    </m:sSub>
                    <m:r>
                      <a:rPr lang="pt-BR" sz="32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3200" dirty="0"/>
                  <a:t>=</a:t>
                </a:r>
                <a14:m>
                  <m:oMath xmlns:m="http://schemas.openxmlformats.org/officeDocument/2006/math">
                    <m:r>
                      <a:rPr lang="pt-BR" sz="3200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3200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pt-BR" sz="32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32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pt-BR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sz="3200" b="0" i="1" smtClean="0">
                            <a:latin typeface="Cambria Math"/>
                          </a:rPr>
                          <m:t>𝐼𝐽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3200" b="0" i="1" dirty="0" smtClean="0">
                            <a:latin typeface="Cambria Math"/>
                          </a:rPr>
                          <m:t>𝑡𝑟𝑎𝑡</m:t>
                        </m:r>
                      </m:sub>
                    </m:sSub>
                    <m:r>
                      <a:rPr lang="pt-BR" sz="32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3200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3200" b="0" i="1" smtClean="0">
                                <a:latin typeface="Cambria Math"/>
                              </a:rPr>
                              <m:t>𝐼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t-BR" sz="3200" b="0" i="1" smtClean="0">
                                    <a:latin typeface="Cambria Math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pt-BR" sz="3200" b="0" i="1" smtClean="0">
                            <a:latin typeface="Cambria Math"/>
                          </a:rPr>
                          <m:t>𝐽</m:t>
                        </m:r>
                      </m:den>
                    </m:f>
                    <m:r>
                      <a:rPr lang="pt-BR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3200" dirty="0"/>
                  <a:t>=</a:t>
                </a: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𝑇𝑜𝑡𝑎𝑙</m:t>
                        </m:r>
                      </m:sub>
                    </m:sSub>
                    <m:r>
                      <a:rPr lang="pt-BR" sz="32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𝑡𝑟𝑎𝑡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933056"/>
                <a:ext cx="6336704" cy="3625416"/>
              </a:xfrm>
              <a:prstGeom prst="rect">
                <a:avLst/>
              </a:prstGeom>
              <a:blipFill rotWithShape="1">
                <a:blip r:embed="rId3"/>
                <a:stretch>
                  <a:fillRect l="-2115" t="-1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940152" y="4293096"/>
                <a:ext cx="25922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𝐼</m:t>
                      </m:r>
                      <m:r>
                        <a:rPr lang="pt-BR" sz="28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pt-B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𝐽</m:t>
                      </m:r>
                      <m:r>
                        <a:rPr lang="pt-BR" sz="28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293096"/>
                <a:ext cx="2592288" cy="9541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28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Tratamento</a:t>
            </a:r>
            <a:r>
              <a:rPr lang="pt-BR" dirty="0"/>
              <a:t>:  São variações de um ou mais fatores de interesse em avaliar no estudo.</a:t>
            </a:r>
          </a:p>
          <a:p>
            <a:pPr algn="just"/>
            <a:r>
              <a:rPr lang="pt-BR" dirty="0"/>
              <a:t>Exemplos: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Variedades de soja, cana-de-açúcar, café,...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Raças de gado;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Linhagens de frango;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Inseticida para controle de determinada praga;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Espaçamentos entre linhas;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/>
              <a:t>Doses de um determinado nutriente.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>
                <a:solidFill>
                  <a:srgbClr val="FF0000"/>
                </a:solidFill>
              </a:rPr>
              <a:t>Tratamento controle ou testemunha</a:t>
            </a:r>
            <a:r>
              <a:rPr lang="pt-BR" dirty="0"/>
              <a:t>: Caracterizado pela ausência de tratamento (controle negativo) ou por um tratamento padrão (controle positivo).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B663D3D-14B6-498F-BC26-5B324FD4C0E0}"/>
              </a:ext>
            </a:extLst>
          </p:cNvPr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Aula passada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271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6775743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𝑇𝑜𝑡𝑎𝑙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6775743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23528" y="3861048"/>
                <a:ext cx="8721490" cy="1048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𝐼𝐽</m:t>
                          </m:r>
                        </m:den>
                      </m:f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(856,2)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b="0" i="1" smtClean="0">
                              <a:latin typeface="Cambria Math"/>
                            </a:rPr>
                            <m:t>5∗5</m:t>
                          </m:r>
                        </m:den>
                      </m:f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/>
                            </a:rPr>
                            <m:t>733078,44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/>
                            </a:rPr>
                            <m:t>25</m:t>
                          </m:r>
                        </m:den>
                      </m:f>
                      <m:r>
                        <a:rPr lang="pt-BR" sz="2800" b="0" i="1" smtClean="0">
                          <a:latin typeface="Cambria Math"/>
                        </a:rPr>
                        <m:t>=29323,1376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861048"/>
                <a:ext cx="8721490" cy="10489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467544" y="5229200"/>
                <a:ext cx="7670626" cy="89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2400" i="1" dirty="0">
                            <a:latin typeface="Cambria Math"/>
                          </a:rPr>
                          <m:t>𝑇𝑜𝑡𝑎𝑙</m:t>
                        </m:r>
                      </m:sub>
                    </m:sSub>
                    <m:r>
                      <a:rPr lang="pt-BR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t-BR" sz="2400" dirty="0"/>
                  <a:t>=</a:t>
                </a:r>
                <a14:m>
                  <m:oMath xmlns:m="http://schemas.openxmlformats.org/officeDocument/2006/math">
                    <m:r>
                      <a:rPr lang="pt-BR" sz="240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/>
                          </a:rPr>
                          <m:t>38,9</m:t>
                        </m:r>
                      </m:e>
                      <m:sup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/>
                          </a:rPr>
                          <m:t>25,4</m:t>
                        </m:r>
                      </m:e>
                      <m:sup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/>
                      </a:rPr>
                      <m:t>+…+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/>
                          </a:rPr>
                          <m:t>56,4</m:t>
                        </m:r>
                      </m:e>
                      <m:sup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/>
                      </a:rPr>
                      <m:t>−</m:t>
                    </m:r>
                    <m:r>
                      <a:rPr lang="pt-BR" sz="2400" b="0" i="1" smtClean="0">
                        <a:latin typeface="Cambria Math"/>
                      </a:rPr>
                      <m:t>𝐶</m:t>
                    </m:r>
                    <m:r>
                      <a:rPr lang="pt-BR" sz="2400" b="0" i="1" smtClean="0">
                        <a:latin typeface="Cambria Math"/>
                      </a:rPr>
                      <m:t>=</m:t>
                    </m:r>
                  </m:oMath>
                </a14:m>
                <a:endParaRPr lang="pt-BR" sz="24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latin typeface="Cambria Math"/>
                            </a:rPr>
                            <m:t>𝑆𝑄</m:t>
                          </m:r>
                        </m:e>
                        <m:sub>
                          <m:r>
                            <a:rPr lang="pt-BR" sz="2400" i="1" dirty="0">
                              <a:latin typeface="Cambria Math"/>
                            </a:rPr>
                            <m:t>𝑇𝑜𝑡𝑎𝑙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=31832,60−29323,1376=2509,46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229200"/>
                <a:ext cx="7670626" cy="892873"/>
              </a:xfrm>
              <a:prstGeom prst="rect">
                <a:avLst/>
              </a:prstGeom>
              <a:blipFill rotWithShape="1">
                <a:blip r:embed="rId4"/>
                <a:stretch>
                  <a:fillRect t="-2740" b="-6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680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737415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𝑆𝑄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509,46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737415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5496" y="3861048"/>
                <a:ext cx="9358139" cy="1101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2400" i="1" dirty="0">
                            <a:latin typeface="Cambria Math"/>
                          </a:rPr>
                          <m:t>𝑡𝑟𝑎𝑡</m:t>
                        </m:r>
                      </m:sub>
                    </m:sSub>
                    <m:r>
                      <a:rPr lang="pt-BR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2400" i="1">
                                <a:latin typeface="Cambria Math"/>
                              </a:rPr>
                              <m:t>𝐼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400" i="1">
                                <a:latin typeface="Cambria Math"/>
                              </a:rPr>
                              <m:t>𝐼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pt-BR" sz="2400" i="1">
                            <a:latin typeface="Cambria Math"/>
                          </a:rPr>
                          <m:t>𝐽</m:t>
                        </m:r>
                      </m:den>
                    </m:f>
                    <m:r>
                      <a:rPr lang="pt-B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139,6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136,4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130,1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202,9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247,2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pt-BR" sz="2400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pt-BR" sz="2400" b="0" i="1" smtClean="0">
                        <a:latin typeface="Cambria Math"/>
                      </a:rPr>
                      <m:t>−29323,14=</m:t>
                    </m:r>
                  </m:oMath>
                </a14:m>
                <a:endParaRPr lang="pt-B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latin typeface="Cambria Math"/>
                            </a:rPr>
                            <m:t>𝑆𝑄</m:t>
                          </m:r>
                        </m:e>
                        <m:sub>
                          <m:r>
                            <a:rPr lang="pt-BR" sz="2400" i="1" dirty="0">
                              <a:latin typeface="Cambria Math"/>
                            </a:rPr>
                            <m:t>𝑡𝑟𝑎𝑡</m:t>
                          </m:r>
                        </m:sub>
                      </m:sSub>
                      <m:r>
                        <a:rPr lang="pt-BR" sz="2400" b="0" i="0" dirty="0" smtClean="0">
                          <a:latin typeface="Cambria Math"/>
                        </a:rPr>
                        <m:t>=31459,076−29323,14=2135,936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861048"/>
                <a:ext cx="9358139" cy="1101135"/>
              </a:xfrm>
              <a:prstGeom prst="rect">
                <a:avLst/>
              </a:prstGeom>
              <a:blipFill rotWithShape="1">
                <a:blip r:embed="rId3"/>
                <a:stretch>
                  <a:fillRect b="-44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323528" y="5517232"/>
                <a:ext cx="88492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2800" i="1" dirty="0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2800" dirty="0"/>
                  <a:t>=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2800" i="1" dirty="0">
                            <a:latin typeface="Cambria Math"/>
                          </a:rPr>
                          <m:t>𝑇𝑜𝑡𝑎𝑙</m:t>
                        </m:r>
                      </m:sub>
                    </m:sSub>
                    <m:r>
                      <a:rPr lang="pt-BR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𝑆𝑄</m:t>
                        </m:r>
                      </m:e>
                      <m:sub>
                        <m:r>
                          <a:rPr lang="pt-BR" sz="2800" i="1" dirty="0">
                            <a:latin typeface="Cambria Math"/>
                          </a:rPr>
                          <m:t>𝑡𝑟𝑎𝑡</m:t>
                        </m:r>
                      </m:sub>
                    </m:sSub>
                    <m:r>
                      <a:rPr lang="pt-BR" sz="2800" b="0" i="1" dirty="0" smtClean="0">
                        <a:latin typeface="Cambria Math"/>
                      </a:rPr>
                      <m:t>=2509,46−2135,936=373,52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517232"/>
                <a:ext cx="8849282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683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7681804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135,936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𝑡𝑟𝑎𝑡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73,52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𝑄𝑀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509,46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7681804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467544" y="3685078"/>
                <a:ext cx="8496944" cy="2714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𝑄𝑀</m:t>
                        </m:r>
                      </m:e>
                      <m:sub>
                        <m:r>
                          <a:rPr lang="pt-BR" sz="3600" i="1" dirty="0">
                            <a:latin typeface="Cambria Math"/>
                          </a:rPr>
                          <m:t>𝑡𝑟𝑎𝑡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𝑆𝑄</m:t>
                            </m:r>
                          </m:e>
                          <m:sub>
                            <m:r>
                              <a:rPr lang="pt-BR" sz="3600" i="1" dirty="0">
                                <a:latin typeface="Cambria Math"/>
                              </a:rPr>
                              <m:t>𝑡𝑟𝑎𝑡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pt-BR" sz="3600" i="1" dirty="0"/>
                          <m:t>I</m:t>
                        </m:r>
                        <m:r>
                          <m:rPr>
                            <m:nor/>
                          </m:rPr>
                          <a:rPr lang="pt-BR" sz="3600" i="1" dirty="0"/>
                          <m:t>−1</m:t>
                        </m:r>
                        <m:r>
                          <m:rPr>
                            <m:nor/>
                          </m:rPr>
                          <a:rPr lang="en-US" sz="3600" i="1" dirty="0"/>
                          <m:t> </m:t>
                        </m:r>
                      </m:den>
                    </m:f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dirty="0" smtClean="0">
                            <a:latin typeface="Cambria Math"/>
                          </a:rPr>
                          <m:t>2135,936</m:t>
                        </m:r>
                      </m:num>
                      <m:den>
                        <m:r>
                          <a:rPr lang="pt-BR" sz="3600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pt-BR" sz="3600" b="0" i="1" dirty="0" smtClean="0">
                        <a:latin typeface="Cambria Math"/>
                      </a:rPr>
                      <m:t>=533,99</m:t>
                    </m:r>
                  </m:oMath>
                </a14:m>
                <a:endParaRPr lang="pt-BR" sz="3600" dirty="0"/>
              </a:p>
              <a:p>
                <a:endParaRPr lang="pt-BR" sz="3600" dirty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𝑄𝑀</m:t>
                        </m:r>
                      </m:e>
                      <m:sub>
                        <m:r>
                          <a:rPr lang="pt-BR" sz="3600" i="1" dirty="0">
                            <a:latin typeface="Cambria Math"/>
                          </a:rPr>
                          <m:t>𝑟𝑒𝑠</m:t>
                        </m:r>
                      </m:sub>
                    </m:sSub>
                    <m:r>
                      <a:rPr lang="pt-BR" sz="36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𝑆𝑄</m:t>
                            </m:r>
                          </m:e>
                          <m:sub>
                            <m:r>
                              <a:rPr lang="pt-BR" sz="3600" b="0" i="1" dirty="0" smtClean="0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pt-BR" sz="3600" i="1" dirty="0"/>
                          <m:t>I</m:t>
                        </m:r>
                        <m:r>
                          <m:rPr>
                            <m:nor/>
                          </m:rPr>
                          <a:rPr lang="pt-BR" sz="3600" i="1" dirty="0"/>
                          <m:t>(</m:t>
                        </m:r>
                        <m:r>
                          <m:rPr>
                            <m:nor/>
                          </m:rPr>
                          <a:rPr lang="pt-BR" sz="3600" i="1" dirty="0"/>
                          <m:t>J</m:t>
                        </m:r>
                        <m:r>
                          <m:rPr>
                            <m:nor/>
                          </m:rPr>
                          <a:rPr lang="pt-BR" sz="3600" i="1" dirty="0"/>
                          <m:t>−1)</m:t>
                        </m:r>
                        <m:r>
                          <m:rPr>
                            <m:nor/>
                          </m:rPr>
                          <a:rPr lang="en-US" sz="3600" i="1" dirty="0"/>
                          <m:t> </m:t>
                        </m:r>
                      </m:den>
                    </m:f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dirty="0" smtClean="0">
                            <a:latin typeface="Cambria Math"/>
                          </a:rPr>
                          <m:t>373,52</m:t>
                        </m:r>
                      </m:num>
                      <m:den>
                        <m:r>
                          <a:rPr lang="pt-BR" sz="3600" b="0" i="1" dirty="0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pt-BR" sz="3600" b="0" i="1" dirty="0" smtClean="0">
                        <a:latin typeface="Cambria Math"/>
                      </a:rPr>
                      <m:t>=18,68</m:t>
                    </m:r>
                  </m:oMath>
                </a14:m>
                <a:endParaRPr lang="en-US" sz="36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85078"/>
                <a:ext cx="8496944" cy="27149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295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95536" y="3645024"/>
                <a:ext cx="8064896" cy="3080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600" b="0" i="1" dirty="0" smtClean="0">
                            <a:latin typeface="Cambria Math"/>
                          </a:rPr>
                          <m:t>𝑐𝑎𝑙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𝑄𝑀</m:t>
                            </m:r>
                          </m:e>
                          <m:sub>
                            <m:r>
                              <a:rPr lang="pt-BR" sz="3600" i="1" dirty="0">
                                <a:latin typeface="Cambria Math"/>
                              </a:rPr>
                              <m:t>𝑡𝑟𝑎𝑡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𝑄𝑀</m:t>
                            </m:r>
                          </m:e>
                          <m:sub>
                            <m:r>
                              <a:rPr lang="pt-BR" sz="3600" i="1" dirty="0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den>
                    </m:f>
                    <m:r>
                      <a:rPr lang="pt-BR" sz="3600" b="0" i="0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dirty="0" smtClean="0">
                            <a:latin typeface="Cambria Math"/>
                          </a:rPr>
                          <m:t>533,99</m:t>
                        </m:r>
                      </m:num>
                      <m:den>
                        <m:r>
                          <a:rPr lang="pt-BR" sz="3600" b="0" i="1" dirty="0" smtClean="0">
                            <a:latin typeface="Cambria Math"/>
                          </a:rPr>
                          <m:t>18,68</m:t>
                        </m:r>
                      </m:den>
                    </m:f>
                    <m:r>
                      <a:rPr lang="pt-BR" sz="3600" b="0" i="1" dirty="0" smtClean="0">
                        <a:latin typeface="Cambria Math"/>
                      </a:rPr>
                      <m:t>=28,59</m:t>
                    </m:r>
                    <m:r>
                      <a:rPr lang="pt-BR" sz="3600" dirty="0" smtClean="0">
                        <a:latin typeface="Cambria Math"/>
                      </a:rPr>
                      <m:t> </m:t>
                    </m:r>
                    <m:r>
                      <a:rPr lang="en-US" sz="3600" dirty="0" smtClean="0">
                        <a:latin typeface="Cambria Math"/>
                      </a:rPr>
                      <m:t> </m:t>
                    </m:r>
                  </m:oMath>
                </a14:m>
                <a:endParaRPr lang="pt-BR" sz="3600" dirty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600" b="0" i="1" dirty="0" smtClean="0">
                            <a:latin typeface="Cambria Math"/>
                          </a:rPr>
                          <m:t>𝑡𝑎𝑏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600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dirty="0" smtClean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pt-BR" sz="36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3600" b="0" i="1" dirty="0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pt-BR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i="1" dirty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pt-BR" sz="36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3600" b="0" i="1" dirty="0" smtClean="0">
                            <a:latin typeface="Cambria Math"/>
                          </a:rPr>
                          <m:t>;</m:t>
                        </m:r>
                        <m:r>
                          <a:rPr lang="pt-BR" sz="3600" b="0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pt-BR" sz="3600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pt-BR" sz="3600" b="0" i="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600" b="0" i="1" dirty="0" smtClean="0">
                            <a:latin typeface="Cambria Math"/>
                          </a:rPr>
                          <m:t>(4;20;5%)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=2,87</m:t>
                    </m:r>
                    <m:r>
                      <a:rPr lang="en-US" sz="3600" dirty="0">
                        <a:latin typeface="Cambria Math"/>
                      </a:rPr>
                      <m:t> </m:t>
                    </m:r>
                  </m:oMath>
                </a14:m>
                <a:endParaRPr lang="en-US" sz="3600" dirty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pt-BR" sz="36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r>
                      <a:rPr lang="pt-BR" sz="3600" b="0" i="1" dirty="0" smtClean="0">
                        <a:latin typeface="Cambria Math"/>
                      </a:rPr>
                      <m:t>𝐼</m:t>
                    </m:r>
                    <m:r>
                      <a:rPr lang="pt-BR" sz="3600" b="0" i="1" dirty="0" smtClean="0">
                        <a:latin typeface="Cambria Math"/>
                      </a:rPr>
                      <m:t>−1</m:t>
                    </m:r>
                  </m:oMath>
                </a14:m>
                <a:endParaRPr lang="pt-BR" sz="3600" b="0" dirty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pt-BR" sz="36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3600" b="0" i="1" dirty="0" smtClean="0">
                        <a:latin typeface="Cambria Math"/>
                      </a:rPr>
                      <m:t>=</m:t>
                    </m:r>
                    <m:r>
                      <a:rPr lang="pt-BR" sz="3600" b="0" i="1" dirty="0" smtClean="0">
                        <a:latin typeface="Cambria Math"/>
                      </a:rPr>
                      <m:t>𝐼</m:t>
                    </m:r>
                    <m:r>
                      <a:rPr lang="pt-BR" sz="3600" b="0" i="1" dirty="0" smtClean="0">
                        <a:latin typeface="Cambria Math"/>
                      </a:rPr>
                      <m:t>(</m:t>
                    </m:r>
                    <m:r>
                      <a:rPr lang="pt-BR" sz="3600" b="0" i="1" dirty="0" smtClean="0">
                        <a:latin typeface="Cambria Math"/>
                      </a:rPr>
                      <m:t>𝐽</m:t>
                    </m:r>
                    <m:r>
                      <a:rPr lang="pt-BR" sz="3600" b="0" i="1" dirty="0" smtClean="0">
                        <a:latin typeface="Cambria Math"/>
                      </a:rPr>
                      <m:t>−1)</m:t>
                    </m:r>
                  </m:oMath>
                </a14:m>
                <a:endParaRPr lang="en-US" sz="36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645024"/>
                <a:ext cx="8064896" cy="30809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21467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135,936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33,99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𝑄𝑀</m:t>
                                        </m:r>
                                      </m:e>
                                      <m:sub>
                                        <m:r>
                                          <a:rPr lang="pt-BR" sz="1800" b="0" i="1" dirty="0" smtClean="0">
                                            <a:latin typeface="Cambria Math"/>
                                          </a:rPr>
                                          <m:t>𝑟𝑒𝑠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73,52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8,68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509,46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214672"/>
                  </p:ext>
                </p:extLst>
              </p:nvPr>
            </p:nvGraphicFramePr>
            <p:xfrm>
              <a:off x="100073" y="1556792"/>
              <a:ext cx="8936423" cy="20349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54464" t="-4762" r="-446" b="-232381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152267" t="-102804" r="-138933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319595" t="-102804" r="-76014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554464" t="-102804" r="-446" b="-12803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52267" t="-35573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19595" t="-35573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52267" t="-45573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9096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95536" y="3429000"/>
                <a:ext cx="8064896" cy="1972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200" b="0" i="1" dirty="0" smtClean="0">
                            <a:latin typeface="Cambria Math"/>
                          </a:rPr>
                          <m:t>𝑡𝑎𝑏</m:t>
                        </m:r>
                      </m:sub>
                    </m:sSub>
                    <m:r>
                      <a:rPr lang="pt-BR" sz="32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200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dirty="0" smtClean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pt-BR" sz="3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3200" b="0" i="1" dirty="0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pt-B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 dirty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pt-BR" sz="32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3200" b="0" i="1" dirty="0" smtClean="0">
                            <a:latin typeface="Cambria Math"/>
                          </a:rPr>
                          <m:t>;</m:t>
                        </m:r>
                        <m:r>
                          <a:rPr lang="pt-BR" sz="3200" b="0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pt-BR" sz="3200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pt-BR" sz="3200" b="0" i="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200" b="0" i="1" dirty="0" smtClean="0">
                            <a:latin typeface="Cambria Math"/>
                          </a:rPr>
                          <m:t>(4;20;5%)</m:t>
                        </m:r>
                      </m:sub>
                    </m:sSub>
                    <m:r>
                      <a:rPr lang="pt-BR" sz="3200" b="0" i="1" dirty="0" smtClean="0">
                        <a:latin typeface="Cambria Math"/>
                      </a:rPr>
                      <m:t>=2,87</m:t>
                    </m:r>
                    <m:r>
                      <a:rPr lang="en-US" sz="3200" dirty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𝑡𝑎𝑏</m:t>
                        </m:r>
                      </m:sub>
                    </m:sSub>
                    <m:r>
                      <a:rPr lang="pt-BR" sz="32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 dirty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pt-BR" sz="32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3200" i="1" dirty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pt-B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 dirty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pt-BR" sz="32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3200" i="1" dirty="0">
                            <a:latin typeface="Cambria Math"/>
                          </a:rPr>
                          <m:t>;</m:t>
                        </m:r>
                        <m:r>
                          <a:rPr lang="pt-BR" sz="32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pt-BR" sz="3200" i="1" dirty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pt-BR" sz="3200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pt-BR" sz="3200" i="1" dirty="0">
                            <a:latin typeface="Cambria Math"/>
                          </a:rPr>
                          <m:t>(4;20;</m:t>
                        </m:r>
                        <m:r>
                          <a:rPr lang="pt-BR" sz="3200" b="0" i="1" dirty="0" smtClean="0">
                            <a:latin typeface="Cambria Math"/>
                          </a:rPr>
                          <m:t>1</m:t>
                        </m:r>
                        <m:r>
                          <a:rPr lang="pt-BR" sz="3200" i="1" dirty="0">
                            <a:latin typeface="Cambria Math"/>
                          </a:rPr>
                          <m:t>%)</m:t>
                        </m:r>
                      </m:sub>
                    </m:sSub>
                    <m:r>
                      <a:rPr lang="pt-BR" sz="32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3200" dirty="0"/>
                  <a:t> 4,43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32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29000"/>
                <a:ext cx="8064896" cy="19722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604664"/>
          </a:xfrm>
        </p:spPr>
        <p:txBody>
          <a:bodyPr/>
          <a:lstStyle/>
          <a:p>
            <a:r>
              <a:rPr lang="pt-BR" dirty="0"/>
              <a:t>Obtenção da análise de variância: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/>
              <a:t>Exemplo - 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697936"/>
                  </p:ext>
                </p:extLst>
              </p:nvPr>
            </p:nvGraphicFramePr>
            <p:xfrm>
              <a:off x="100073" y="1556792"/>
              <a:ext cx="8936423" cy="1752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18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135,936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33,99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8,59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∗∗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73,52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8,68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800" b="0" i="1" dirty="0" smtClean="0">
                                    <a:latin typeface="Cambria Math"/>
                                  </a:rPr>
                                  <m:t>509,46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697936"/>
                  </p:ext>
                </p:extLst>
              </p:nvPr>
            </p:nvGraphicFramePr>
            <p:xfrm>
              <a:off x="100073" y="1556792"/>
              <a:ext cx="8936423" cy="1752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1439"/>
                    <a:gridCol w="1800200"/>
                    <a:gridCol w="2286432"/>
                    <a:gridCol w="1800200"/>
                    <a:gridCol w="136815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Causa de variação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Graus de liberdade (GL)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Soma de quadrados (SQ)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Quadrados médios (QM)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54464" t="-4762" r="-446" b="-18857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Tratamentos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4</a:t>
                          </a:r>
                          <a:endParaRPr lang="en-US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152267" t="-180328" r="-13893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319595" t="-180328" r="-7601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554464" t="-180328" r="-4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Resíduo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20</a:t>
                          </a:r>
                          <a:endParaRPr lang="en-US" i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52267" t="-280328" r="-1389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19595" t="-280328" r="-760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/>
                            <a:t>24</a:t>
                          </a:r>
                          <a:endParaRPr lang="en-US" b="0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52267" t="-380328" r="-1389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CaixaDeTexto 7"/>
          <p:cNvSpPr txBox="1"/>
          <p:nvPr/>
        </p:nvSpPr>
        <p:spPr>
          <a:xfrm>
            <a:off x="395536" y="4509120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Conclusão:  Como o valor calculado foi maior que o tabelado ao nível de 1% de significância, o teste foi significativo. Sendo assim, concluímos que os cultivares testados (pelo menos dois) possuem efeitos diferentes sobre a produtividade de mandioca.</a:t>
            </a:r>
          </a:p>
        </p:txBody>
      </p:sp>
    </p:spTree>
    <p:extLst>
      <p:ext uri="{BB962C8B-B14F-4D97-AF65-F5344CB8AC3E}">
        <p14:creationId xmlns:p14="http://schemas.microsoft.com/office/powerpoint/2010/main" val="977817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Algumas estatísticas importantes de um experimento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83357"/>
                <a:ext cx="8229600" cy="4525963"/>
              </a:xfrm>
            </p:spPr>
            <p:txBody>
              <a:bodyPr/>
              <a:lstStyle/>
              <a:p>
                <a:r>
                  <a:rPr lang="pt-BR" dirty="0"/>
                  <a:t>Média geral: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pt-BR" i="1">
                            <a:latin typeface="Cambria Math"/>
                          </a:rPr>
                          <m:t>𝐼𝐽</m:t>
                        </m:r>
                      </m:den>
                    </m:f>
                  </m:oMath>
                </a14:m>
                <a:r>
                  <a:rPr lang="pt-BR" dirty="0"/>
                  <a:t> ;</a:t>
                </a:r>
              </a:p>
              <a:p>
                <a:r>
                  <a:rPr lang="pt-BR" dirty="0"/>
                  <a:t>Variância: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𝑄𝑚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pt-BR" dirty="0"/>
                  <a:t>;</a:t>
                </a:r>
              </a:p>
              <a:p>
                <a:r>
                  <a:rPr lang="pt-BR" dirty="0"/>
                  <a:t>Desvio padrão: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𝑄𝑚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e>
                    </m:ra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83357"/>
                <a:ext cx="8229600" cy="4525963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473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estatísticas importantes de um experimento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468760"/>
              </a:xfrm>
            </p:spPr>
            <p:txBody>
              <a:bodyPr/>
              <a:lstStyle/>
              <a:p>
                <a:r>
                  <a:rPr lang="pt-BR" dirty="0"/>
                  <a:t>Coeficiente de variação: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𝐶𝑉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pt-BR" b="0" i="1" smtClean="0">
                        <a:latin typeface="Cambria Math"/>
                      </a:rPr>
                      <m:t>∗100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468760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23528" y="2492896"/>
                <a:ext cx="8568952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3200" dirty="0"/>
                  <a:t>OBS: O coeficiente de variação dá uma ideia da precisão do experimento. Tendo em vista os CV obtidos comumente nos ensaios agrícolas de campo, pode-se considerar que:</a:t>
                </a:r>
              </a:p>
              <a:p>
                <a:r>
                  <a:rPr lang="pt-BR" sz="3200" dirty="0"/>
                  <a:t>Baixo: CV &lt; 10%</a:t>
                </a:r>
              </a:p>
              <a:p>
                <a:r>
                  <a:rPr lang="pt-BR" sz="3200" dirty="0"/>
                  <a:t>Médio: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3200" dirty="0"/>
                      <m:t>10</m:t>
                    </m:r>
                    <m:r>
                      <m:rPr>
                        <m:nor/>
                      </m:rPr>
                      <a:rPr lang="pt-BR" sz="3200" b="0" i="0" dirty="0" smtClean="0"/>
                      <m:t>% </m:t>
                    </m:r>
                    <m:r>
                      <m:rPr>
                        <m:nor/>
                      </m:rPr>
                      <a:rPr lang="pt-BR" sz="3200" dirty="0"/>
                      <m:t>&lt;</m:t>
                    </m:r>
                    <m:r>
                      <m:rPr>
                        <m:nor/>
                      </m:rPr>
                      <a:rPr lang="pt-BR" sz="3200" b="0" i="0" dirty="0" smtClean="0"/>
                      <m:t> </m:t>
                    </m:r>
                    <m:r>
                      <m:rPr>
                        <m:nor/>
                      </m:rPr>
                      <a:rPr lang="pt-BR" sz="3200" dirty="0"/>
                      <m:t>CV</m:t>
                    </m:r>
                    <m:r>
                      <m:rPr>
                        <m:nor/>
                      </m:rPr>
                      <a:rPr lang="pt-BR" sz="3200" b="0" i="0" dirty="0" smtClean="0"/>
                      <m:t> </m:t>
                    </m:r>
                    <m:r>
                      <m:rPr>
                        <m:nor/>
                      </m:rPr>
                      <a:rPr lang="pt-BR" sz="3200" dirty="0"/>
                      <m:t>&lt;</m:t>
                    </m:r>
                    <m:r>
                      <m:rPr>
                        <m:nor/>
                      </m:rPr>
                      <a:rPr lang="pt-BR" sz="3200" b="0" i="0" dirty="0" smtClean="0"/>
                      <m:t> </m:t>
                    </m:r>
                    <m:r>
                      <m:rPr>
                        <m:nor/>
                      </m:rPr>
                      <a:rPr lang="pt-BR" sz="3200" dirty="0"/>
                      <m:t>20%</m:t>
                    </m:r>
                  </m:oMath>
                </a14:m>
                <a:endParaRPr lang="pt-BR" sz="3200" dirty="0"/>
              </a:p>
              <a:p>
                <a:r>
                  <a:rPr lang="pt-BR" sz="3200" dirty="0"/>
                  <a:t>Alto: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/>
                      </a:rPr>
                      <m:t>20%&lt;</m:t>
                    </m:r>
                    <m:r>
                      <a:rPr lang="pt-BR" sz="3200" b="0" i="1" smtClean="0">
                        <a:latin typeface="Cambria Math"/>
                      </a:rPr>
                      <m:t>𝐶𝑉</m:t>
                    </m:r>
                    <m:r>
                      <a:rPr lang="pt-BR" sz="3200" b="0" i="1" smtClean="0">
                        <a:latin typeface="Cambria Math"/>
                      </a:rPr>
                      <m:t>&lt;30%</m:t>
                    </m:r>
                  </m:oMath>
                </a14:m>
                <a:endParaRPr lang="pt-BR" sz="3200" dirty="0"/>
              </a:p>
              <a:p>
                <a:r>
                  <a:rPr lang="pt-BR" sz="3200" dirty="0"/>
                  <a:t>Muito alto: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/>
                      </a:rPr>
                      <m:t>𝐶𝑉</m:t>
                    </m:r>
                    <m:r>
                      <a:rPr lang="pt-BR" sz="3200" b="0" i="1" smtClean="0">
                        <a:latin typeface="Cambria Math"/>
                      </a:rPr>
                      <m:t>&gt;30%</m:t>
                    </m:r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92896"/>
                <a:ext cx="8568952" cy="4031873"/>
              </a:xfrm>
              <a:prstGeom prst="rect">
                <a:avLst/>
              </a:prstGeom>
              <a:blipFill rotWithShape="1">
                <a:blip r:embed="rId3"/>
                <a:stretch>
                  <a:fillRect l="-1778" t="-1967" r="-1849" b="-42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314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/>
              <a:t>Exercício DIC - quadro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1) Suponhamos um experimento de alimentação de cabras em que se usaram quatro rações (A, B, C, D), cada uma fornecida a cinco animais escolhidos ao acaso. O aumento de peso observado, em Kg, constam na tabela: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90517"/>
              </p:ext>
            </p:extLst>
          </p:nvPr>
        </p:nvGraphicFramePr>
        <p:xfrm>
          <a:off x="1835696" y="3573016"/>
          <a:ext cx="6096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Rações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466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273630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2) </a:t>
            </a:r>
            <a:r>
              <a:rPr lang="pt-BR" sz="2800" dirty="0"/>
              <a:t>Dois tratamentos foram estudados (Feno alfafa e feno quicuio) para alimentação de leitoas </a:t>
            </a:r>
            <a:r>
              <a:rPr lang="pt-BR" sz="2800" dirty="0" err="1"/>
              <a:t>Duroc</a:t>
            </a:r>
            <a:r>
              <a:rPr lang="pt-BR" sz="2800" dirty="0"/>
              <a:t> Jersey bem homogêneas. A quatro leitoas escolhidas ao acaso foi fornecida a ração com feno alfafa, e as quatro restantes o feno quicuio. Os ganhos de peso no período experimental (três meses) são: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/>
              <a:t>Exercício DIC - Alunos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12341"/>
              </p:ext>
            </p:extLst>
          </p:nvPr>
        </p:nvGraphicFramePr>
        <p:xfrm>
          <a:off x="1763688" y="3717032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Feno de alfafa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Feno de </a:t>
                      </a:r>
                      <a:r>
                        <a:rPr lang="pt-BR" b="1" dirty="0" err="1"/>
                        <a:t>quicuio</a:t>
                      </a:r>
                      <a:endParaRPr lang="pt-BR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67,5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65,0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67,5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64,0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07504" y="5589240"/>
            <a:ext cx="385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pt-BR" sz="2000" dirty="0"/>
              <a:t>O que é a parcela nesse experimento?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pt-BR" sz="2000" dirty="0"/>
              <a:t>Qual a variável resposta?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pt-BR" sz="2000" dirty="0"/>
              <a:t>Calcule a média e o CV.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83968" y="5614423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D.  Faça a ANOVA e verifique se há diferença no ganho de peso nos dois tratamentos testados (considerar </a:t>
            </a:r>
            <a:r>
              <a:rPr lang="el-GR" sz="2000" dirty="0"/>
              <a:t>α</a:t>
            </a:r>
            <a:r>
              <a:rPr lang="pt-BR" sz="2000" dirty="0"/>
              <a:t>=5%).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60311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/>
              <a:t>Exercício DIC - Alunos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5536" y="76470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que é a parcela nesse experimento? </a:t>
            </a:r>
            <a:r>
              <a:rPr lang="pt-BR" sz="2400" dirty="0">
                <a:solidFill>
                  <a:srgbClr val="FF0000"/>
                </a:solidFill>
              </a:rPr>
              <a:t>(A leitoa)</a:t>
            </a:r>
          </a:p>
          <a:p>
            <a:r>
              <a:rPr lang="pt-BR" sz="2400" dirty="0"/>
              <a:t>Qual a variável resposta? </a:t>
            </a:r>
            <a:r>
              <a:rPr lang="pt-BR" sz="2400" dirty="0">
                <a:solidFill>
                  <a:srgbClr val="FF0000"/>
                </a:solidFill>
              </a:rPr>
              <a:t>(Ganho de peso)</a:t>
            </a:r>
          </a:p>
          <a:p>
            <a:r>
              <a:rPr lang="pt-BR" sz="2400" dirty="0"/>
              <a:t>Calcule a média e o CV. </a:t>
            </a:r>
            <a:r>
              <a:rPr lang="pt-BR" sz="2400" dirty="0">
                <a:solidFill>
                  <a:srgbClr val="FF0000"/>
                </a:solidFill>
              </a:rPr>
              <a:t>(66,75;5,38%)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139391"/>
                  </p:ext>
                </p:extLst>
              </p:nvPr>
            </p:nvGraphicFramePr>
            <p:xfrm>
              <a:off x="100073" y="2180456"/>
              <a:ext cx="8936423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56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60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Causa de variação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Graus de liberdade (GL)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Soma de quadrados (SQ)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Quadrados médios (QM)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dirty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dirty="0" smtClean="0">
                                        <a:latin typeface="Cambria Math"/>
                                      </a:rPr>
                                      <m:t>𝑐𝑎𝑙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Tratamentos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105,13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105,13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sup>
                                    <m:r>
                                      <a:rPr lang="pt-B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Resíduo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77,37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12,90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Total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182,50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139391"/>
                  </p:ext>
                </p:extLst>
              </p:nvPr>
            </p:nvGraphicFramePr>
            <p:xfrm>
              <a:off x="100073" y="2180456"/>
              <a:ext cx="8936423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56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60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4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Causa de variação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Graus de liberdade (GL)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Soma de quadrados (SQ)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Quadrados médios (QM)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2000" t="-3590" r="-444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Tratamentos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105,13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105,13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52000" t="-265789" r="-444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Resíduo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77,37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12,90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Total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182,50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aixaDeTexto 7"/>
          <p:cNvSpPr txBox="1"/>
          <p:nvPr/>
        </p:nvSpPr>
        <p:spPr>
          <a:xfrm>
            <a:off x="395536" y="5325015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teste foi significativo a 5% de significância. Sendo assim, há diferença no ganho de peso nos grupos que receberam os dois tipos da ração.</a:t>
            </a:r>
          </a:p>
        </p:txBody>
      </p:sp>
    </p:spTree>
    <p:extLst>
      <p:ext uri="{BB962C8B-B14F-4D97-AF65-F5344CB8AC3E}">
        <p14:creationId xmlns:p14="http://schemas.microsoft.com/office/powerpoint/2010/main" val="86948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Aula passada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Unidades Experimentais ou Parcelas</a:t>
            </a:r>
            <a:r>
              <a:rPr lang="pt-BR" dirty="0"/>
              <a:t>: Entidade física ou biológica que irá fornecer os dados para as análises estatísticas. São as parcelas que irão receber os tratamentos.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Exemplos: Um animal, um vaso com uma planta, um vaso com três plantas, cana-de-açúcar: cinco linhas de 10 metros, 5 galinhas, duas mangueiras.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25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BANZATO, D. A.; KRONKA, S. N. </a:t>
            </a:r>
            <a:r>
              <a:rPr lang="en-US" dirty="0" err="1"/>
              <a:t>Experimentação</a:t>
            </a:r>
            <a:r>
              <a:rPr lang="en-US" dirty="0"/>
              <a:t> </a:t>
            </a:r>
            <a:r>
              <a:rPr lang="en-US" dirty="0" err="1"/>
              <a:t>agrícola</a:t>
            </a:r>
            <a:r>
              <a:rPr lang="en-US" dirty="0"/>
              <a:t>. 4. ed. </a:t>
            </a:r>
            <a:r>
              <a:rPr lang="en-US" dirty="0" err="1"/>
              <a:t>Jaboticabal</a:t>
            </a:r>
            <a:r>
              <a:rPr lang="en-US" dirty="0"/>
              <a:t>: </a:t>
            </a:r>
            <a:r>
              <a:rPr lang="en-US" dirty="0" err="1"/>
              <a:t>Funep</a:t>
            </a:r>
            <a:r>
              <a:rPr lang="en-US" dirty="0"/>
              <a:t>, 2013.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BARBIN, D. </a:t>
            </a:r>
            <a:r>
              <a:rPr lang="en-US" dirty="0" err="1"/>
              <a:t>Planejamento</a:t>
            </a:r>
            <a:r>
              <a:rPr lang="en-US" dirty="0"/>
              <a:t> e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estatística</a:t>
            </a:r>
            <a:r>
              <a:rPr lang="en-US" dirty="0"/>
              <a:t> de </a:t>
            </a:r>
            <a:r>
              <a:rPr lang="en-US" dirty="0" err="1"/>
              <a:t>experimentos</a:t>
            </a:r>
            <a:r>
              <a:rPr lang="en-US" dirty="0"/>
              <a:t> </a:t>
            </a:r>
            <a:r>
              <a:rPr lang="en-US" dirty="0" err="1"/>
              <a:t>agronômicos</a:t>
            </a:r>
            <a:r>
              <a:rPr lang="en-US" dirty="0"/>
              <a:t>. 2 ed. Londrina: </a:t>
            </a:r>
            <a:r>
              <a:rPr lang="en-US" dirty="0" err="1"/>
              <a:t>Mecenas</a:t>
            </a:r>
            <a:r>
              <a:rPr lang="en-US" dirty="0"/>
              <a:t>, 2013.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HINKELMANN, K.; KEMPTHORNE, O. Design and analysis of experiments. 2. ed. New York: John Wiley, 2008.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MONTGOMERY, D. C. Design and analysis of experiments. 8. ed. Hoboken: John Wiley &amp; Sons, 2013.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60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Delineamento Inteiramente </a:t>
            </a:r>
            <a:r>
              <a:rPr lang="pt-BR" dirty="0" err="1"/>
              <a:t>Casualizado</a:t>
            </a:r>
            <a:r>
              <a:rPr lang="pt-BR" dirty="0"/>
              <a:t> no R</a:t>
            </a:r>
          </a:p>
        </p:txBody>
      </p:sp>
    </p:spTree>
    <p:extLst>
      <p:ext uri="{BB962C8B-B14F-4D97-AF65-F5344CB8AC3E}">
        <p14:creationId xmlns:p14="http://schemas.microsoft.com/office/powerpoint/2010/main" val="3345007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Material da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2D6B79-94BC-4D9E-9F01-18CEFEC9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</a:p>
          <a:p>
            <a:pPr marL="0" indent="0" algn="just">
              <a:buNone/>
            </a:pPr>
            <a:r>
              <a:rPr lang="en-US" dirty="0"/>
              <a:t>https://github.com/rickmangueira/aulas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63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124744"/>
            <a:ext cx="7992888" cy="5328592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Variável Resposta ou variável em análise</a:t>
            </a:r>
            <a:r>
              <a:rPr lang="pt-BR" dirty="0"/>
              <a:t>: Característica medida ou observada no experimento.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Exemplos: Peso, produtividade, altura, pH, DAP, Número de insetos mortos em n insetos, peso de matéria seca, altura na inserção da primeira espiga de milho, absorbância.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5BA1536-C798-43E5-AAAC-B18B5156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Aula passada</a:t>
            </a:r>
          </a:p>
        </p:txBody>
      </p:sp>
    </p:spTree>
    <p:extLst>
      <p:ext uri="{BB962C8B-B14F-4D97-AF65-F5344CB8AC3E}">
        <p14:creationId xmlns:p14="http://schemas.microsoft.com/office/powerpoint/2010/main" val="271171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Bordadura</a:t>
            </a:r>
            <a:r>
              <a:rPr lang="pt-BR" dirty="0"/>
              <a:t>: </a:t>
            </a:r>
            <a:r>
              <a:rPr lang="pt-BR" sz="2800" dirty="0"/>
              <a:t>Deve ser utilizada quando um tratamento atribuído a uma parcela pode influenciar a resposta observada na parcela vizinha. São comuns em experimentos de cana-de-açúcar, fungicidas, variedades que apresentam alturas diferentes (evitar sombreamento)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22829"/>
            <a:ext cx="6192688" cy="300251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442EFC7-532D-45B5-84B8-67D38E1A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Aula passada</a:t>
            </a:r>
          </a:p>
        </p:txBody>
      </p:sp>
    </p:spTree>
    <p:extLst>
      <p:ext uri="{BB962C8B-B14F-4D97-AF65-F5344CB8AC3E}">
        <p14:creationId xmlns:p14="http://schemas.microsoft.com/office/powerpoint/2010/main" val="375276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Aula passada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5E9FBC6-B291-4AA2-AA51-AD8F4656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pt-BR" dirty="0"/>
              <a:t>Croqui: É um esquema ou desenho de como será o experimento, como os tratamentos estão aleatorizados nas parcelas, etc. </a:t>
            </a:r>
          </a:p>
        </p:txBody>
      </p:sp>
    </p:spTree>
    <p:extLst>
      <p:ext uri="{BB962C8B-B14F-4D97-AF65-F5344CB8AC3E}">
        <p14:creationId xmlns:p14="http://schemas.microsoft.com/office/powerpoint/2010/main" val="427162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6936432" cy="52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3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Experimentos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3"/>
            <a:ext cx="5400600" cy="43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26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2190</Words>
  <Application>Microsoft Office PowerPoint</Application>
  <PresentationFormat>Apresentação na tela (4:3)</PresentationFormat>
  <Paragraphs>521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 Math</vt:lpstr>
      <vt:lpstr>Wingdings</vt:lpstr>
      <vt:lpstr>Tema do Office</vt:lpstr>
      <vt:lpstr>Delineamento Inteiramente Casualizado (DIC)</vt:lpstr>
      <vt:lpstr>Aula passada</vt:lpstr>
      <vt:lpstr>Apresentação do PowerPoint</vt:lpstr>
      <vt:lpstr>Aula passada</vt:lpstr>
      <vt:lpstr>Aula passada</vt:lpstr>
      <vt:lpstr>Aula passada</vt:lpstr>
      <vt:lpstr>Aula passada</vt:lpstr>
      <vt:lpstr>Alguns Experimentos</vt:lpstr>
      <vt:lpstr>Alguns Experimentos</vt:lpstr>
      <vt:lpstr>Alguns Experimentos</vt:lpstr>
      <vt:lpstr>Alguns Experimentos</vt:lpstr>
      <vt:lpstr>Alguns Experimentos</vt:lpstr>
      <vt:lpstr>Alguns Experimentos</vt:lpstr>
      <vt:lpstr>Alguns Experimentos</vt:lpstr>
      <vt:lpstr>Experimento com abelhas</vt:lpstr>
      <vt:lpstr>Aula passada</vt:lpstr>
      <vt:lpstr>Delineamento Inteiramente Casualizado (DIC)</vt:lpstr>
      <vt:lpstr>Delineamento Inteiramente Casualizado (DIC)</vt:lpstr>
      <vt:lpstr>Delineamento Inteiramente Casualizado (DIC)</vt:lpstr>
      <vt:lpstr>Delineamento Inteiramente Casualizado (DIC)</vt:lpstr>
      <vt:lpstr>Delineamento Inteiramente Casualizado (DIC)</vt:lpstr>
      <vt:lpstr>Delineamento Inteiramente Casualizado (DIC)</vt:lpstr>
      <vt:lpstr>Delineamento Inteiramente Casualizado (DIC)</vt:lpstr>
      <vt:lpstr>Delineamento Inteiramente Casualizado (DIC)</vt:lpstr>
      <vt:lpstr>Exemplo - DIC</vt:lpstr>
      <vt:lpstr>Exemplo - DIC</vt:lpstr>
      <vt:lpstr>Exemplo - DIC</vt:lpstr>
      <vt:lpstr>Exemplo - DIC</vt:lpstr>
      <vt:lpstr>Exemplo - DIC</vt:lpstr>
      <vt:lpstr>Exemplo - DIC</vt:lpstr>
      <vt:lpstr>Exemplo - DIC</vt:lpstr>
      <vt:lpstr>Exemplo - DIC</vt:lpstr>
      <vt:lpstr>Exemplo - DIC</vt:lpstr>
      <vt:lpstr>Exemplo - DIC</vt:lpstr>
      <vt:lpstr>Algumas estatísticas importantes de um experimento</vt:lpstr>
      <vt:lpstr>Algumas estatísticas importantes de um experimento</vt:lpstr>
      <vt:lpstr>Exercício DIC - quadro</vt:lpstr>
      <vt:lpstr>Exercício DIC - Alunos</vt:lpstr>
      <vt:lpstr>Exercício DIC - Alunos</vt:lpstr>
      <vt:lpstr>Referências</vt:lpstr>
      <vt:lpstr>Delineamento Inteiramente Casualizado no R</vt:lpstr>
      <vt:lpstr>Material da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ufcg</dc:creator>
  <cp:lastModifiedBy>of</cp:lastModifiedBy>
  <cp:revision>196</cp:revision>
  <dcterms:created xsi:type="dcterms:W3CDTF">2019-11-11T22:46:00Z</dcterms:created>
  <dcterms:modified xsi:type="dcterms:W3CDTF">2024-01-19T12:53:02Z</dcterms:modified>
</cp:coreProperties>
</file>