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E1E18-2384-4715-B8BF-36FBB461C46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F435D93-368C-40B0-81F0-FC76512F3C78}">
      <dgm:prSet/>
      <dgm:spPr/>
      <dgm:t>
        <a:bodyPr/>
        <a:lstStyle/>
        <a:p>
          <a:r>
            <a:rPr lang="en-US" b="1" dirty="0"/>
            <a:t>Insight 1 – Asia’s Population Dominance</a:t>
          </a:r>
          <a:br>
            <a:rPr lang="en-US" dirty="0"/>
          </a:br>
          <a:r>
            <a:rPr lang="en-US" dirty="0"/>
            <a:t>In 2022, Asia accounted for nearly 60% of the global population, making it the most populous continent. This is reflected in the fact that China and India are the two largest countries by population worldwide.</a:t>
          </a:r>
        </a:p>
      </dgm:t>
    </dgm:pt>
    <dgm:pt modelId="{4A149F5F-3384-44F9-A595-95BE1CE608DA}" type="parTrans" cxnId="{676813B3-09DB-4F1A-B390-9F1A6DD925CB}">
      <dgm:prSet/>
      <dgm:spPr/>
      <dgm:t>
        <a:bodyPr/>
        <a:lstStyle/>
        <a:p>
          <a:endParaRPr lang="en-US"/>
        </a:p>
      </dgm:t>
    </dgm:pt>
    <dgm:pt modelId="{8E0B301F-EC36-4E27-83A1-C10827C9815E}" type="sibTrans" cxnId="{676813B3-09DB-4F1A-B390-9F1A6DD925CB}">
      <dgm:prSet/>
      <dgm:spPr/>
      <dgm:t>
        <a:bodyPr/>
        <a:lstStyle/>
        <a:p>
          <a:endParaRPr lang="en-US"/>
        </a:p>
      </dgm:t>
    </dgm:pt>
    <dgm:pt modelId="{A1712B05-1067-48EA-91AE-168A9D235037}">
      <dgm:prSet/>
      <dgm:spPr/>
      <dgm:t>
        <a:bodyPr/>
        <a:lstStyle/>
        <a:p>
          <a:r>
            <a:rPr lang="en-US" b="1"/>
            <a:t>Insight 2 – Africa’s Accelerated Growth</a:t>
          </a:r>
          <a:br>
            <a:rPr lang="en-US"/>
          </a:br>
          <a:r>
            <a:rPr lang="en-US"/>
            <a:t>Although Africa has a smaller total population compared to Asia, its growth trend since 1970 has been significantly steeper, highlighting its rapid demographic expansion over the past five decades.</a:t>
          </a:r>
        </a:p>
      </dgm:t>
    </dgm:pt>
    <dgm:pt modelId="{BC5498EB-EED3-42EC-811D-090DAE7A7A33}" type="parTrans" cxnId="{29B7DA70-BF3D-4713-B617-0908F6B7F258}">
      <dgm:prSet/>
      <dgm:spPr/>
      <dgm:t>
        <a:bodyPr/>
        <a:lstStyle/>
        <a:p>
          <a:endParaRPr lang="en-US"/>
        </a:p>
      </dgm:t>
    </dgm:pt>
    <dgm:pt modelId="{042ED605-9743-43FB-BB6B-9AE02AC64E4B}" type="sibTrans" cxnId="{29B7DA70-BF3D-4713-B617-0908F6B7F258}">
      <dgm:prSet/>
      <dgm:spPr/>
      <dgm:t>
        <a:bodyPr/>
        <a:lstStyle/>
        <a:p>
          <a:endParaRPr lang="en-US"/>
        </a:p>
      </dgm:t>
    </dgm:pt>
    <dgm:pt modelId="{6B692423-F07F-4A67-89E1-E9779ABFE7A5}">
      <dgm:prSet/>
      <dgm:spPr/>
      <dgm:t>
        <a:bodyPr/>
        <a:lstStyle/>
        <a:p>
          <a:r>
            <a:rPr lang="en-US" b="1"/>
            <a:t>Insight 3 – Exceptional Country-Level Growth</a:t>
          </a:r>
          <a:br>
            <a:rPr lang="en-US"/>
          </a:br>
          <a:r>
            <a:rPr lang="en-US"/>
            <a:t>Between 1970 and 2022, countries like the United Arab Emirates and Qatar recorded extraordinary population increases of over 2,000%, driven mainly by economic development and high migration rates.</a:t>
          </a:r>
        </a:p>
      </dgm:t>
    </dgm:pt>
    <dgm:pt modelId="{3650B85A-65F0-4DEE-89B7-53F80CC3BD89}" type="parTrans" cxnId="{533D3E21-531D-4A84-B59F-12E8A7228ABF}">
      <dgm:prSet/>
      <dgm:spPr/>
      <dgm:t>
        <a:bodyPr/>
        <a:lstStyle/>
        <a:p>
          <a:endParaRPr lang="en-US"/>
        </a:p>
      </dgm:t>
    </dgm:pt>
    <dgm:pt modelId="{9C653765-0670-44F9-9668-2DCE7EE69B0C}" type="sibTrans" cxnId="{533D3E21-531D-4A84-B59F-12E8A7228ABF}">
      <dgm:prSet/>
      <dgm:spPr/>
      <dgm:t>
        <a:bodyPr/>
        <a:lstStyle/>
        <a:p>
          <a:endParaRPr lang="en-US"/>
        </a:p>
      </dgm:t>
    </dgm:pt>
    <dgm:pt modelId="{3E148340-7D2D-4DA5-A309-6A2939BDD32F}" type="pres">
      <dgm:prSet presAssocID="{2CCE1E18-2384-4715-B8BF-36FBB461C466}" presName="outerComposite" presStyleCnt="0">
        <dgm:presLayoutVars>
          <dgm:chMax val="5"/>
          <dgm:dir/>
          <dgm:resizeHandles val="exact"/>
        </dgm:presLayoutVars>
      </dgm:prSet>
      <dgm:spPr/>
    </dgm:pt>
    <dgm:pt modelId="{6DE7E175-5E14-487B-95CD-FE6DB77535F6}" type="pres">
      <dgm:prSet presAssocID="{2CCE1E18-2384-4715-B8BF-36FBB461C466}" presName="dummyMaxCanvas" presStyleCnt="0">
        <dgm:presLayoutVars/>
      </dgm:prSet>
      <dgm:spPr/>
    </dgm:pt>
    <dgm:pt modelId="{2D2FF872-FCE2-4C68-96AE-C48C0817D002}" type="pres">
      <dgm:prSet presAssocID="{2CCE1E18-2384-4715-B8BF-36FBB461C466}" presName="ThreeNodes_1" presStyleLbl="node1" presStyleIdx="0" presStyleCnt="3">
        <dgm:presLayoutVars>
          <dgm:bulletEnabled val="1"/>
        </dgm:presLayoutVars>
      </dgm:prSet>
      <dgm:spPr/>
    </dgm:pt>
    <dgm:pt modelId="{99020790-9FBF-4360-A103-62DA8A3AB22A}" type="pres">
      <dgm:prSet presAssocID="{2CCE1E18-2384-4715-B8BF-36FBB461C466}" presName="ThreeNodes_2" presStyleLbl="node1" presStyleIdx="1" presStyleCnt="3">
        <dgm:presLayoutVars>
          <dgm:bulletEnabled val="1"/>
        </dgm:presLayoutVars>
      </dgm:prSet>
      <dgm:spPr/>
    </dgm:pt>
    <dgm:pt modelId="{49557C98-5650-4A77-A736-BB2585B70606}" type="pres">
      <dgm:prSet presAssocID="{2CCE1E18-2384-4715-B8BF-36FBB461C466}" presName="ThreeNodes_3" presStyleLbl="node1" presStyleIdx="2" presStyleCnt="3">
        <dgm:presLayoutVars>
          <dgm:bulletEnabled val="1"/>
        </dgm:presLayoutVars>
      </dgm:prSet>
      <dgm:spPr/>
    </dgm:pt>
    <dgm:pt modelId="{CDB0B50A-BB06-4E73-9917-D9B5BC4F005D}" type="pres">
      <dgm:prSet presAssocID="{2CCE1E18-2384-4715-B8BF-36FBB461C466}" presName="ThreeConn_1-2" presStyleLbl="fgAccFollowNode1" presStyleIdx="0" presStyleCnt="2">
        <dgm:presLayoutVars>
          <dgm:bulletEnabled val="1"/>
        </dgm:presLayoutVars>
      </dgm:prSet>
      <dgm:spPr/>
    </dgm:pt>
    <dgm:pt modelId="{BA252820-910C-4880-9DBD-6FCE63DBA5D3}" type="pres">
      <dgm:prSet presAssocID="{2CCE1E18-2384-4715-B8BF-36FBB461C466}" presName="ThreeConn_2-3" presStyleLbl="fgAccFollowNode1" presStyleIdx="1" presStyleCnt="2">
        <dgm:presLayoutVars>
          <dgm:bulletEnabled val="1"/>
        </dgm:presLayoutVars>
      </dgm:prSet>
      <dgm:spPr/>
    </dgm:pt>
    <dgm:pt modelId="{B3E04AC3-7D0B-4E24-AA93-B275C3A30E3B}" type="pres">
      <dgm:prSet presAssocID="{2CCE1E18-2384-4715-B8BF-36FBB461C466}" presName="ThreeNodes_1_text" presStyleLbl="node1" presStyleIdx="2" presStyleCnt="3">
        <dgm:presLayoutVars>
          <dgm:bulletEnabled val="1"/>
        </dgm:presLayoutVars>
      </dgm:prSet>
      <dgm:spPr/>
    </dgm:pt>
    <dgm:pt modelId="{79B8AC88-EB2A-4047-8512-AF4E98A30A95}" type="pres">
      <dgm:prSet presAssocID="{2CCE1E18-2384-4715-B8BF-36FBB461C466}" presName="ThreeNodes_2_text" presStyleLbl="node1" presStyleIdx="2" presStyleCnt="3">
        <dgm:presLayoutVars>
          <dgm:bulletEnabled val="1"/>
        </dgm:presLayoutVars>
      </dgm:prSet>
      <dgm:spPr/>
    </dgm:pt>
    <dgm:pt modelId="{02068E3D-D2C0-4F6B-BB34-99A56A8F521F}" type="pres">
      <dgm:prSet presAssocID="{2CCE1E18-2384-4715-B8BF-36FBB461C46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6960C13-F84A-4DFD-B8BF-208A066F3793}" type="presOf" srcId="{2F435D93-368C-40B0-81F0-FC76512F3C78}" destId="{B3E04AC3-7D0B-4E24-AA93-B275C3A30E3B}" srcOrd="1" destOrd="0" presId="urn:microsoft.com/office/officeart/2005/8/layout/vProcess5"/>
    <dgm:cxn modelId="{533D3E21-531D-4A84-B59F-12E8A7228ABF}" srcId="{2CCE1E18-2384-4715-B8BF-36FBB461C466}" destId="{6B692423-F07F-4A67-89E1-E9779ABFE7A5}" srcOrd="2" destOrd="0" parTransId="{3650B85A-65F0-4DEE-89B7-53F80CC3BD89}" sibTransId="{9C653765-0670-44F9-9668-2DCE7EE69B0C}"/>
    <dgm:cxn modelId="{35F86670-BE23-4B51-9E02-6FDB4FEF4FCD}" type="presOf" srcId="{6B692423-F07F-4A67-89E1-E9779ABFE7A5}" destId="{49557C98-5650-4A77-A736-BB2585B70606}" srcOrd="0" destOrd="0" presId="urn:microsoft.com/office/officeart/2005/8/layout/vProcess5"/>
    <dgm:cxn modelId="{29B7DA70-BF3D-4713-B617-0908F6B7F258}" srcId="{2CCE1E18-2384-4715-B8BF-36FBB461C466}" destId="{A1712B05-1067-48EA-91AE-168A9D235037}" srcOrd="1" destOrd="0" parTransId="{BC5498EB-EED3-42EC-811D-090DAE7A7A33}" sibTransId="{042ED605-9743-43FB-BB6B-9AE02AC64E4B}"/>
    <dgm:cxn modelId="{E04A908B-51C8-4037-982B-A8CCE928F53D}" type="presOf" srcId="{6B692423-F07F-4A67-89E1-E9779ABFE7A5}" destId="{02068E3D-D2C0-4F6B-BB34-99A56A8F521F}" srcOrd="1" destOrd="0" presId="urn:microsoft.com/office/officeart/2005/8/layout/vProcess5"/>
    <dgm:cxn modelId="{0A047B9B-57C0-47CC-9CAA-1EAF1F9DBDDC}" type="presOf" srcId="{042ED605-9743-43FB-BB6B-9AE02AC64E4B}" destId="{BA252820-910C-4880-9DBD-6FCE63DBA5D3}" srcOrd="0" destOrd="0" presId="urn:microsoft.com/office/officeart/2005/8/layout/vProcess5"/>
    <dgm:cxn modelId="{05B433A0-3EC7-4D9F-9F1A-DC39272CEA76}" type="presOf" srcId="{8E0B301F-EC36-4E27-83A1-C10827C9815E}" destId="{CDB0B50A-BB06-4E73-9917-D9B5BC4F005D}" srcOrd="0" destOrd="0" presId="urn:microsoft.com/office/officeart/2005/8/layout/vProcess5"/>
    <dgm:cxn modelId="{676813B3-09DB-4F1A-B390-9F1A6DD925CB}" srcId="{2CCE1E18-2384-4715-B8BF-36FBB461C466}" destId="{2F435D93-368C-40B0-81F0-FC76512F3C78}" srcOrd="0" destOrd="0" parTransId="{4A149F5F-3384-44F9-A595-95BE1CE608DA}" sibTransId="{8E0B301F-EC36-4E27-83A1-C10827C9815E}"/>
    <dgm:cxn modelId="{6B0BC1CE-A28F-4942-8948-A4553A4DEF1B}" type="presOf" srcId="{2F435D93-368C-40B0-81F0-FC76512F3C78}" destId="{2D2FF872-FCE2-4C68-96AE-C48C0817D002}" srcOrd="0" destOrd="0" presId="urn:microsoft.com/office/officeart/2005/8/layout/vProcess5"/>
    <dgm:cxn modelId="{789D25CF-B075-4A72-88CD-C6958FC38AAE}" type="presOf" srcId="{A1712B05-1067-48EA-91AE-168A9D235037}" destId="{99020790-9FBF-4360-A103-62DA8A3AB22A}" srcOrd="0" destOrd="0" presId="urn:microsoft.com/office/officeart/2005/8/layout/vProcess5"/>
    <dgm:cxn modelId="{63E9DDD1-AE0F-4C4F-A0B3-EDB282AA9FEA}" type="presOf" srcId="{A1712B05-1067-48EA-91AE-168A9D235037}" destId="{79B8AC88-EB2A-4047-8512-AF4E98A30A95}" srcOrd="1" destOrd="0" presId="urn:microsoft.com/office/officeart/2005/8/layout/vProcess5"/>
    <dgm:cxn modelId="{ADB672D7-881F-4573-AD41-07B7E4192B22}" type="presOf" srcId="{2CCE1E18-2384-4715-B8BF-36FBB461C466}" destId="{3E148340-7D2D-4DA5-A309-6A2939BDD32F}" srcOrd="0" destOrd="0" presId="urn:microsoft.com/office/officeart/2005/8/layout/vProcess5"/>
    <dgm:cxn modelId="{AE60DCCA-7FD8-4ADA-9DFB-23D8B8AE9107}" type="presParOf" srcId="{3E148340-7D2D-4DA5-A309-6A2939BDD32F}" destId="{6DE7E175-5E14-487B-95CD-FE6DB77535F6}" srcOrd="0" destOrd="0" presId="urn:microsoft.com/office/officeart/2005/8/layout/vProcess5"/>
    <dgm:cxn modelId="{18156B64-DFFD-43F0-8974-8A86185D82E5}" type="presParOf" srcId="{3E148340-7D2D-4DA5-A309-6A2939BDD32F}" destId="{2D2FF872-FCE2-4C68-96AE-C48C0817D002}" srcOrd="1" destOrd="0" presId="urn:microsoft.com/office/officeart/2005/8/layout/vProcess5"/>
    <dgm:cxn modelId="{33359552-AB43-49B1-9ADF-BF99721D1824}" type="presParOf" srcId="{3E148340-7D2D-4DA5-A309-6A2939BDD32F}" destId="{99020790-9FBF-4360-A103-62DA8A3AB22A}" srcOrd="2" destOrd="0" presId="urn:microsoft.com/office/officeart/2005/8/layout/vProcess5"/>
    <dgm:cxn modelId="{1F287C6D-D2D5-4481-8EF0-2335A4B6A12F}" type="presParOf" srcId="{3E148340-7D2D-4DA5-A309-6A2939BDD32F}" destId="{49557C98-5650-4A77-A736-BB2585B70606}" srcOrd="3" destOrd="0" presId="urn:microsoft.com/office/officeart/2005/8/layout/vProcess5"/>
    <dgm:cxn modelId="{EBCBC433-92CA-4EDB-A9A7-5E9EAA48B6BC}" type="presParOf" srcId="{3E148340-7D2D-4DA5-A309-6A2939BDD32F}" destId="{CDB0B50A-BB06-4E73-9917-D9B5BC4F005D}" srcOrd="4" destOrd="0" presId="urn:microsoft.com/office/officeart/2005/8/layout/vProcess5"/>
    <dgm:cxn modelId="{A7F836AA-3207-4D11-9CA4-2A59F37D8C4C}" type="presParOf" srcId="{3E148340-7D2D-4DA5-A309-6A2939BDD32F}" destId="{BA252820-910C-4880-9DBD-6FCE63DBA5D3}" srcOrd="5" destOrd="0" presId="urn:microsoft.com/office/officeart/2005/8/layout/vProcess5"/>
    <dgm:cxn modelId="{436A6A37-39C9-4943-9C73-D91F689B0E57}" type="presParOf" srcId="{3E148340-7D2D-4DA5-A309-6A2939BDD32F}" destId="{B3E04AC3-7D0B-4E24-AA93-B275C3A30E3B}" srcOrd="6" destOrd="0" presId="urn:microsoft.com/office/officeart/2005/8/layout/vProcess5"/>
    <dgm:cxn modelId="{6074E685-8E22-46F1-8856-631154E41F96}" type="presParOf" srcId="{3E148340-7D2D-4DA5-A309-6A2939BDD32F}" destId="{79B8AC88-EB2A-4047-8512-AF4E98A30A95}" srcOrd="7" destOrd="0" presId="urn:microsoft.com/office/officeart/2005/8/layout/vProcess5"/>
    <dgm:cxn modelId="{2C0CBD62-8639-4988-8429-5B1126407025}" type="presParOf" srcId="{3E148340-7D2D-4DA5-A309-6A2939BDD32F}" destId="{02068E3D-D2C0-4F6B-BB34-99A56A8F521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FF872-FCE2-4C68-96AE-C48C0817D002}">
      <dsp:nvSpPr>
        <dsp:cNvPr id="0" name=""/>
        <dsp:cNvSpPr/>
      </dsp:nvSpPr>
      <dsp:spPr>
        <a:xfrm>
          <a:off x="0" y="0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Insight 1 – Asia’s Population Dominance</a:t>
          </a:r>
          <a:br>
            <a:rPr lang="en-US" sz="1800" kern="1200" dirty="0"/>
          </a:br>
          <a:r>
            <a:rPr lang="en-US" sz="1800" kern="1200" dirty="0"/>
            <a:t>In 2022, Asia accounted for nearly 60% of the global population, making it the most populous continent. This is reflected in the fact that China and India are the two largest countries by population worldwide.</a:t>
          </a:r>
        </a:p>
      </dsp:txBody>
      <dsp:txXfrm>
        <a:off x="36841" y="36841"/>
        <a:ext cx="7931345" cy="1184159"/>
      </dsp:txXfrm>
    </dsp:sp>
    <dsp:sp modelId="{99020790-9FBF-4360-A103-62DA8A3AB22A}">
      <dsp:nvSpPr>
        <dsp:cNvPr id="0" name=""/>
        <dsp:cNvSpPr/>
      </dsp:nvSpPr>
      <dsp:spPr>
        <a:xfrm>
          <a:off x="819587" y="1467481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Insight 2 – Africa’s Accelerated Growth</a:t>
          </a:r>
          <a:br>
            <a:rPr lang="en-US" sz="1800" kern="1200"/>
          </a:br>
          <a:r>
            <a:rPr lang="en-US" sz="1800" kern="1200"/>
            <a:t>Although Africa has a smaller total population compared to Asia, its growth trend since 1970 has been significantly steeper, highlighting its rapid demographic expansion over the past five decades.</a:t>
          </a:r>
        </a:p>
      </dsp:txBody>
      <dsp:txXfrm>
        <a:off x="856428" y="1504322"/>
        <a:ext cx="7577788" cy="1184159"/>
      </dsp:txXfrm>
    </dsp:sp>
    <dsp:sp modelId="{49557C98-5650-4A77-A736-BB2585B70606}">
      <dsp:nvSpPr>
        <dsp:cNvPr id="0" name=""/>
        <dsp:cNvSpPr/>
      </dsp:nvSpPr>
      <dsp:spPr>
        <a:xfrm>
          <a:off x="1639174" y="2934963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Insight 3 – Exceptional Country-Level Growth</a:t>
          </a:r>
          <a:br>
            <a:rPr lang="en-US" sz="1800" kern="1200"/>
          </a:br>
          <a:r>
            <a:rPr lang="en-US" sz="1800" kern="1200"/>
            <a:t>Between 1970 and 2022, countries like the United Arab Emirates and Qatar recorded extraordinary population increases of over 2,000%, driven mainly by economic development and high migration rates.</a:t>
          </a:r>
        </a:p>
      </dsp:txBody>
      <dsp:txXfrm>
        <a:off x="1676015" y="2971804"/>
        <a:ext cx="7577788" cy="1184159"/>
      </dsp:txXfrm>
    </dsp:sp>
    <dsp:sp modelId="{CDB0B50A-BB06-4E73-9917-D9B5BC4F005D}">
      <dsp:nvSpPr>
        <dsp:cNvPr id="0" name=""/>
        <dsp:cNvSpPr/>
      </dsp:nvSpPr>
      <dsp:spPr>
        <a:xfrm>
          <a:off x="8471057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55016" y="953863"/>
        <a:ext cx="449678" cy="615241"/>
      </dsp:txXfrm>
    </dsp:sp>
    <dsp:sp modelId="{BA252820-910C-4880-9DBD-6FCE63DBA5D3}">
      <dsp:nvSpPr>
        <dsp:cNvPr id="0" name=""/>
        <dsp:cNvSpPr/>
      </dsp:nvSpPr>
      <dsp:spPr>
        <a:xfrm>
          <a:off x="9290644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74603" y="2412959"/>
        <a:ext cx="449678" cy="615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51B3-8671-5290-EDBE-76DF87E88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593AA-F76D-7551-E611-AB075F929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42A45-FAFB-9858-FCCF-0ED40AED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9ADA-FE94-45F6-98A4-96C83DC875F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93030-AD62-2766-4503-BC7ABC9F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66A9-E41D-9CD6-4598-70D14F88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E8DE-A5A1-444F-B477-C3A34C202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5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6692-4611-89DA-A901-E4DF4BDC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01462-44B6-6E03-4DEF-B77AB85BC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8159-70E5-D3C0-C1A8-7676A439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9ADA-FE94-45F6-98A4-96C83DC875F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78E74-58E4-BDE3-7172-473545E1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414EA-E459-3BA6-8352-696C82B0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E8DE-A5A1-444F-B477-C3A34C202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7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C148B-95F7-1CD6-F459-160B4B1C7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6C6E5-7B5B-E7ED-5B5D-12E108F2C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CDCAC-BC2B-C246-FC6B-AE088D09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9ADA-FE94-45F6-98A4-96C83DC875F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F988E-0498-D0DC-D6E0-0149CDC2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53E33-CEB0-E72C-CEF6-2F7011A9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E8DE-A5A1-444F-B477-C3A34C202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8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832F-642B-7E75-5B28-786B6BBC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9D47-A96A-E877-E6A5-96E731F5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53284-679D-903F-4835-B0735FAB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9ADA-FE94-45F6-98A4-96C83DC875F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8301-344F-7477-771D-47D36451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94EC8-4552-9963-351F-057A57BA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E8DE-A5A1-444F-B477-C3A34C202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0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DE00-F5B5-B016-4294-4AD44F31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FBBB6-3D3F-BB8D-7DB9-3E9A6B2BF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2C86A-071D-9AF9-3338-6C4B834A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9ADA-FE94-45F6-98A4-96C83DC875F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E02DD-EE83-2F94-5696-01216F3D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76D0E-9E6B-4D31-9EA4-84F5182B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E8DE-A5A1-444F-B477-C3A34C202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8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30F1-86A7-E905-84D6-56D24752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AB0A-17FA-8C03-DBA0-091890EBF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E050E-80D5-08A5-196C-280DF986A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DCE28-5320-08D8-32D7-CF825489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9ADA-FE94-45F6-98A4-96C83DC875F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3415D-D649-A65C-A86E-0D0B5201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4F602-87B7-BCB4-2D73-7BF9A01D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E8DE-A5A1-444F-B477-C3A34C202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7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9669-608B-4525-7B3A-B19923A4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37B3-0E0C-0F01-59DF-C5DD98BA3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0C012-1E87-80C3-278A-E7D2336C4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56D32-8C91-AE75-B8A8-0D0547496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C5FB5-D734-B1AD-9729-926CA9F65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59E7B-F763-4D38-6BF4-F5EF0122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9ADA-FE94-45F6-98A4-96C83DC875F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DB397-108D-7B24-3EFC-8346F19E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6C932-2426-3D8B-BDF2-B388D1A6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E8DE-A5A1-444F-B477-C3A34C202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7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52FA-C7E4-880E-6061-A8908A65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516F8-A56A-93FF-BF91-FEE11545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9ADA-FE94-45F6-98A4-96C83DC875F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D8862-2063-555A-A433-2D521284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CECE0-E8F4-7903-DA2D-AAFC2E5D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E8DE-A5A1-444F-B477-C3A34C202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A4C1C-512D-C18A-3776-69C4519F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9ADA-FE94-45F6-98A4-96C83DC875F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85614-1FBA-3B8C-B1A9-4E54E957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286B2-F51F-5EAA-D85C-29B91172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E8DE-A5A1-444F-B477-C3A34C202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1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8401-F01B-1F3D-3B71-46AA6AA4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FDE9-0B5D-0C64-D538-568344E95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34053-1EFE-6256-746E-E9CF4A6C2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FFFF9-C8C6-B8DA-14DD-C020928F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9ADA-FE94-45F6-98A4-96C83DC875F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0B2B7-F12D-F322-E92F-9F261E73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3A5FB-2B6B-58AE-B66E-26752CD8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E8DE-A5A1-444F-B477-C3A34C202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3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AC50-1268-07C4-3965-84E7970F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4B89B-1AEA-D5AE-3436-09588B308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A11D7-9872-B7C6-6CC3-20FE6FEBC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7C7E9-1733-FCDB-CF1F-6AE89E29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9ADA-FE94-45F6-98A4-96C83DC875F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6F2D-5163-BEC4-C32E-630A1E79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53526-437C-1884-4EFE-A6155857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E8DE-A5A1-444F-B477-C3A34C202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0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D95A8-30D9-F0CA-0299-04DE17A7E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DA5A0-72AE-3B96-1A93-87EB6FC41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33BA8-B1EC-9E40-5001-6568FBAAD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529ADA-FE94-45F6-98A4-96C83DC875F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32307-5184-7E5A-E22F-31232844C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3C0F-23E5-67E8-215B-113D8A328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21E8DE-A5A1-444F-B477-C3A34C202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6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5540A-6E2C-662F-A75E-D54CBDCE0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Global Population Patterns and Growth Trends (1970–2022)</a:t>
            </a:r>
          </a:p>
        </p:txBody>
      </p:sp>
    </p:spTree>
    <p:extLst>
      <p:ext uri="{BB962C8B-B14F-4D97-AF65-F5344CB8AC3E}">
        <p14:creationId xmlns:p14="http://schemas.microsoft.com/office/powerpoint/2010/main" val="202883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3988D-02DB-8B81-CFEC-6D35976CB6B1}"/>
              </a:ext>
            </a:extLst>
          </p:cNvPr>
          <p:cNvSpPr txBox="1"/>
          <p:nvPr/>
        </p:nvSpPr>
        <p:spPr>
          <a:xfrm>
            <a:off x="699714" y="5490971"/>
            <a:ext cx="6962072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Purpose:</a:t>
            </a: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To explore population growth, distribution, and the most populous countries from 1970 to 2022</a:t>
            </a:r>
          </a:p>
        </p:txBody>
      </p:sp>
      <p:pic>
        <p:nvPicPr>
          <p:cNvPr id="5" name="Picture 4" descr="A close-up of a graph&#10;&#10;AI-generated content may be incorrect.">
            <a:extLst>
              <a:ext uri="{FF2B5EF4-FFF2-40B4-BE49-F238E27FC236}">
                <a16:creationId xmlns:a16="http://schemas.microsoft.com/office/drawing/2014/main" id="{B8786E87-2AD5-5E96-2953-E1B064DB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233" y="390832"/>
            <a:ext cx="7348153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2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387374-0861-C626-EAA7-9DEEA0B0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748" y="457200"/>
            <a:ext cx="764450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4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E7764-EB9E-0579-E37D-4B48321AE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05" y="457200"/>
            <a:ext cx="867678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7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9D1A2C-A39B-AD4E-4E75-375473AD7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82727"/>
            <a:ext cx="11277600" cy="589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8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50AB3A-E8D4-70B0-9C33-08372E602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206" y="457200"/>
            <a:ext cx="1024758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7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EB70E-514F-E8A5-3EFD-2E855F677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000" y="457200"/>
            <a:ext cx="935999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02974-5833-1D00-9744-E15ACDEA0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377" y="457200"/>
            <a:ext cx="99892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9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270DA-F022-AD99-4A1B-F351EE78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Insights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B38C4E-F839-C545-8585-729A77ACA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41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775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152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Global Population Patterns and Growth Trends (1970–2022)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Beltranena Martinez</dc:creator>
  <cp:lastModifiedBy>Ricardo Beltranena Martinez</cp:lastModifiedBy>
  <cp:revision>3</cp:revision>
  <dcterms:created xsi:type="dcterms:W3CDTF">2025-08-11T20:44:26Z</dcterms:created>
  <dcterms:modified xsi:type="dcterms:W3CDTF">2025-08-11T21:08:03Z</dcterms:modified>
</cp:coreProperties>
</file>