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293" r:id="rId2"/>
    <p:sldId id="415" r:id="rId3"/>
    <p:sldId id="356" r:id="rId4"/>
    <p:sldId id="374" r:id="rId5"/>
    <p:sldId id="375" r:id="rId6"/>
    <p:sldId id="408" r:id="rId7"/>
    <p:sldId id="432" r:id="rId8"/>
    <p:sldId id="435" r:id="rId9"/>
    <p:sldId id="442" r:id="rId10"/>
    <p:sldId id="380" r:id="rId11"/>
    <p:sldId id="381" r:id="rId12"/>
    <p:sldId id="382" r:id="rId13"/>
    <p:sldId id="412" r:id="rId14"/>
    <p:sldId id="410" r:id="rId15"/>
    <p:sldId id="437" r:id="rId16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09F19F8-DC16-4E92-A665-6F235811B2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2F4DF2E-769E-4C35-9FDF-212E46F13D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99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994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259BF024-F9B4-48CA-B571-31481AF500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78F66-D941-4C60-ACC0-4FA561BA8C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B30D8-F15B-4805-A4A8-34A0119660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CCDA3-9001-48DB-8744-8ABE3AC2C0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0AF57-FBFE-422C-8A20-F6DA8C1DC3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5651F-76CF-4486-8258-8CA8ACF7E1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10809-8B84-44E3-A379-39E0C4F644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B376-FDB9-461B-A5EF-40C6E5D77C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CD511-2341-420E-B94E-C78DDCE477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E9D60-B67F-4D50-AB56-86E9E97557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7DD4D-D8CA-4A25-8D00-FD33393BE6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891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1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D727CEB-6496-412A-A453-2C5B946F56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Classes, encapsulamento e construtores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/>
              <a:t>P. O. O.</a:t>
            </a:r>
          </a:p>
          <a:p>
            <a:pPr eaLnBrk="1" hangingPunct="1"/>
            <a:r>
              <a:rPr lang="pt-BR"/>
              <a:t>Prof. Grace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DE6078F-6491-4173-B4A4-59BC583B1ED4}" type="slidenum">
              <a:rPr lang="pt-BR" sz="2600" b="1">
                <a:solidFill>
                  <a:schemeClr val="bg1"/>
                </a:solidFill>
              </a:rPr>
              <a:pPr/>
              <a:t>10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/>
              <a:t>Exemplo: Círculo </a:t>
            </a:r>
            <a:br>
              <a:rPr lang="pt-BR" dirty="0"/>
            </a:br>
            <a:r>
              <a:rPr lang="pt-BR" dirty="0"/>
              <a:t>(Contexto: </a:t>
            </a:r>
            <a:r>
              <a:rPr lang="pt-BR" dirty="0" err="1"/>
              <a:t>sw</a:t>
            </a:r>
            <a:r>
              <a:rPr lang="pt-BR" dirty="0"/>
              <a:t> de desenho)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62200"/>
            <a:ext cx="8221662" cy="4307160"/>
          </a:xfrm>
        </p:spPr>
        <p:txBody>
          <a:bodyPr/>
          <a:lstStyle/>
          <a:p>
            <a:pPr eaLnBrk="1" hangingPunct="1"/>
            <a:r>
              <a:rPr lang="pt-BR" sz="2400" dirty="0"/>
              <a:t>Classe: Círculo</a:t>
            </a:r>
          </a:p>
          <a:p>
            <a:pPr eaLnBrk="1" hangingPunct="1"/>
            <a:r>
              <a:rPr lang="pt-BR" sz="2400" dirty="0"/>
              <a:t>Atributos (variáveis de instância)</a:t>
            </a:r>
          </a:p>
          <a:p>
            <a:pPr lvl="1" eaLnBrk="1" hangingPunct="1"/>
            <a:r>
              <a:rPr lang="pt-BR" sz="2000" dirty="0"/>
              <a:t>Raio</a:t>
            </a:r>
          </a:p>
          <a:p>
            <a:pPr lvl="1" eaLnBrk="1" hangingPunct="1"/>
            <a:r>
              <a:rPr lang="pt-BR" sz="2000" dirty="0"/>
              <a:t>Posição (x, y)</a:t>
            </a:r>
          </a:p>
          <a:p>
            <a:pPr lvl="1" eaLnBrk="1" hangingPunct="1"/>
            <a:r>
              <a:rPr lang="pt-BR" sz="2000" dirty="0"/>
              <a:t>Cor borda</a:t>
            </a:r>
          </a:p>
          <a:p>
            <a:pPr lvl="1" eaLnBrk="1" hangingPunct="1"/>
            <a:r>
              <a:rPr lang="pt-BR" sz="2000" dirty="0"/>
              <a:t>Espessura borda</a:t>
            </a:r>
          </a:p>
          <a:p>
            <a:pPr lvl="1" eaLnBrk="1" hangingPunct="1"/>
            <a:r>
              <a:rPr lang="pt-BR" sz="2000" dirty="0"/>
              <a:t>Preenchimento</a:t>
            </a:r>
          </a:p>
          <a:p>
            <a:pPr eaLnBrk="1" hangingPunct="1"/>
            <a:r>
              <a:rPr lang="pt-BR" sz="2400" dirty="0"/>
              <a:t>Métodos (tarefas)</a:t>
            </a:r>
          </a:p>
          <a:p>
            <a:pPr lvl="1" eaLnBrk="1" hangingPunct="1"/>
            <a:r>
              <a:rPr lang="pt-BR" sz="2000" dirty="0"/>
              <a:t>Desenhar</a:t>
            </a:r>
          </a:p>
          <a:p>
            <a:pPr lvl="1" eaLnBrk="1" hangingPunct="1"/>
            <a:r>
              <a:rPr lang="pt-BR" sz="2000" dirty="0"/>
              <a:t>Copiar</a:t>
            </a:r>
          </a:p>
          <a:p>
            <a:pPr lvl="1" eaLnBrk="1" hangingPunct="1"/>
            <a:r>
              <a:rPr lang="pt-BR" sz="2000" dirty="0"/>
              <a:t>Alterar (set)/ informar (</a:t>
            </a:r>
            <a:r>
              <a:rPr lang="pt-BR" sz="2000" dirty="0" err="1"/>
              <a:t>get</a:t>
            </a:r>
            <a:r>
              <a:rPr lang="pt-BR" sz="2000" dirty="0"/>
              <a:t>) raio (e demais atributos)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962D0F-6CAE-4F60-8373-1ADB4EDE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281" y="2552959"/>
            <a:ext cx="16668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6C942F2-8602-4AAF-89CC-9603C6216EFE}" type="slidenum">
              <a:rPr lang="pt-BR" sz="2600" b="1">
                <a:solidFill>
                  <a:schemeClr val="bg1"/>
                </a:solidFill>
              </a:rPr>
              <a:pPr/>
              <a:t>11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/>
              <a:t>Implementando uma Classe Java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492375"/>
            <a:ext cx="7693025" cy="35941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z="2400" b="1"/>
              <a:t>public class </a:t>
            </a:r>
            <a:r>
              <a:rPr lang="pt-BR" sz="2400" b="1" i="1">
                <a:solidFill>
                  <a:srgbClr val="FF0000"/>
                </a:solidFill>
              </a:rPr>
              <a:t>nome_classe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40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400"/>
              <a:t>		// atributos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400"/>
              <a:t>		// métodos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400"/>
              <a:t>} </a:t>
            </a:r>
          </a:p>
          <a:p>
            <a:pPr eaLnBrk="1" hangingPunct="1"/>
            <a:r>
              <a:rPr lang="pt-BR" sz="2400"/>
              <a:t>Armazenar em um arquivo que tenha o mesmo </a:t>
            </a:r>
            <a:r>
              <a:rPr lang="pt-BR" sz="2400" b="1">
                <a:solidFill>
                  <a:srgbClr val="FF0000"/>
                </a:solidFill>
              </a:rPr>
              <a:t>nome da classe</a:t>
            </a:r>
          </a:p>
          <a:p>
            <a:pPr eaLnBrk="1" hangingPunct="1"/>
            <a:r>
              <a:rPr lang="pt-BR" sz="2400"/>
              <a:t>Extensão do arquivo =&gt; </a:t>
            </a:r>
            <a:r>
              <a:rPr lang="pt-BR" sz="2400" b="1"/>
              <a:t>.java</a:t>
            </a:r>
            <a:endParaRPr lang="pt-BR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9F14E11-A2F8-4A54-B57A-14D7D6952646}" type="slidenum">
              <a:rPr lang="pt-BR" sz="2600" b="1">
                <a:solidFill>
                  <a:schemeClr val="bg1"/>
                </a:solidFill>
              </a:rPr>
              <a:pPr/>
              <a:t>12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2531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0"/>
            <a:ext cx="7924800" cy="938213"/>
          </a:xfrm>
        </p:spPr>
        <p:txBody>
          <a:bodyPr/>
          <a:lstStyle/>
          <a:p>
            <a:pPr eaLnBrk="1" hangingPunct="1"/>
            <a:r>
              <a:rPr lang="pt-BR" dirty="0"/>
              <a:t>Exemplo: Classe Circulo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773238"/>
            <a:ext cx="6840538" cy="4921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0" y="2347913"/>
            <a:ext cx="1079500" cy="4249737"/>
            <a:chOff x="0" y="1479"/>
            <a:chExt cx="680" cy="2677"/>
          </a:xfrm>
        </p:grpSpPr>
        <p:sp>
          <p:nvSpPr>
            <p:cNvPr id="22541" name="Line 6"/>
            <p:cNvSpPr>
              <a:spLocks noChangeShapeType="1"/>
            </p:cNvSpPr>
            <p:nvPr/>
          </p:nvSpPr>
          <p:spPr bwMode="auto">
            <a:xfrm flipV="1">
              <a:off x="113" y="1479"/>
              <a:ext cx="408" cy="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2" name="Text Box 7"/>
            <p:cNvSpPr txBox="1">
              <a:spLocks noChangeArrowheads="1"/>
            </p:cNvSpPr>
            <p:nvPr/>
          </p:nvSpPr>
          <p:spPr bwMode="auto">
            <a:xfrm>
              <a:off x="0" y="2115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Chaves</a:t>
              </a:r>
            </a:p>
          </p:txBody>
        </p:sp>
        <p:sp>
          <p:nvSpPr>
            <p:cNvPr id="22543" name="Line 8"/>
            <p:cNvSpPr>
              <a:spLocks noChangeShapeType="1"/>
            </p:cNvSpPr>
            <p:nvPr/>
          </p:nvSpPr>
          <p:spPr bwMode="auto">
            <a:xfrm>
              <a:off x="158" y="2387"/>
              <a:ext cx="363" cy="17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827088" y="2205038"/>
            <a:ext cx="1657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3787" name="Oval 11"/>
          <p:cNvSpPr>
            <a:spLocks noChangeArrowheads="1"/>
          </p:cNvSpPr>
          <p:nvPr/>
        </p:nvSpPr>
        <p:spPr bwMode="auto">
          <a:xfrm>
            <a:off x="2411413" y="1916113"/>
            <a:ext cx="1511300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6" name="Rectangle 13"/>
          <p:cNvSpPr>
            <a:spLocks noChangeArrowheads="1"/>
          </p:cNvSpPr>
          <p:nvPr/>
        </p:nvSpPr>
        <p:spPr bwMode="auto">
          <a:xfrm>
            <a:off x="1187450" y="2924175"/>
            <a:ext cx="6356350" cy="35290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22537" name="Text Box 15"/>
          <p:cNvSpPr txBox="1">
            <a:spLocks noChangeArrowheads="1"/>
          </p:cNvSpPr>
          <p:nvPr/>
        </p:nvSpPr>
        <p:spPr bwMode="auto">
          <a:xfrm>
            <a:off x="7596188" y="3716338"/>
            <a:ext cx="1368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FF0000"/>
                </a:solidFill>
              </a:rPr>
              <a:t>Métodos</a:t>
            </a:r>
          </a:p>
          <a:p>
            <a:r>
              <a:rPr lang="pt-BR" sz="2000">
                <a:solidFill>
                  <a:srgbClr val="FF0000"/>
                </a:solidFill>
              </a:rPr>
              <a:t>públicos</a:t>
            </a:r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1187450" y="2276475"/>
            <a:ext cx="6356350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22539" name="Text Box 17"/>
          <p:cNvSpPr txBox="1">
            <a:spLocks noChangeArrowheads="1"/>
          </p:cNvSpPr>
          <p:nvPr/>
        </p:nvSpPr>
        <p:spPr bwMode="auto">
          <a:xfrm>
            <a:off x="7596188" y="2349500"/>
            <a:ext cx="13684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FF0000"/>
                </a:solidFill>
              </a:rPr>
              <a:t>Atributos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animBg="1"/>
      <p:bldP spid="2037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A53A5B-95DB-453E-BF96-F116AB8E0EF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Métodos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/>
              <a:t>Cabeçalho do método composto por:</a:t>
            </a:r>
          </a:p>
          <a:p>
            <a:pPr lvl="1" eaLnBrk="1" hangingPunct="1">
              <a:lnSpc>
                <a:spcPct val="110000"/>
              </a:lnSpc>
            </a:pPr>
            <a:r>
              <a:rPr lang="pt-BR"/>
              <a:t>Modificador de acesso (public, private)</a:t>
            </a:r>
          </a:p>
          <a:p>
            <a:pPr lvl="1" eaLnBrk="1" hangingPunct="1">
              <a:lnSpc>
                <a:spcPct val="110000"/>
              </a:lnSpc>
            </a:pPr>
            <a:r>
              <a:rPr lang="pt-BR"/>
              <a:t>Tipo de retorno (void, int, double, etc.)</a:t>
            </a:r>
          </a:p>
          <a:p>
            <a:pPr lvl="1" eaLnBrk="1" hangingPunct="1">
              <a:lnSpc>
                <a:spcPct val="110000"/>
              </a:lnSpc>
            </a:pPr>
            <a:r>
              <a:rPr lang="pt-BR"/>
              <a:t>Nome do método</a:t>
            </a:r>
          </a:p>
          <a:p>
            <a:pPr lvl="1" eaLnBrk="1" hangingPunct="1">
              <a:lnSpc>
                <a:spcPct val="110000"/>
              </a:lnSpc>
            </a:pPr>
            <a:r>
              <a:rPr lang="pt-BR"/>
              <a:t>Parênteses (argumentos, se tiver)</a:t>
            </a:r>
          </a:p>
          <a:p>
            <a:pPr eaLnBrk="1" hangingPunct="1">
              <a:lnSpc>
                <a:spcPct val="110000"/>
              </a:lnSpc>
            </a:pPr>
            <a:r>
              <a:rPr lang="pt-BR"/>
              <a:t>Corpo do método deve ser descrito entre chaves “{   }”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9CAB7-6FD1-490C-86AE-DF32E8C19F7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1433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Exemplos Implementados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89138"/>
            <a:ext cx="7056438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79475" y="2060575"/>
            <a:ext cx="6716713" cy="13684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79475" y="3644900"/>
            <a:ext cx="6716713" cy="13684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79475" y="5229225"/>
            <a:ext cx="6716713" cy="13684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>
            <a:off x="969963" y="2565400"/>
            <a:ext cx="1657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>
            <a:off x="2051174" y="4149725"/>
            <a:ext cx="86464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835" name="Line 11"/>
          <p:cNvSpPr>
            <a:spLocks noChangeShapeType="1"/>
          </p:cNvSpPr>
          <p:nvPr/>
        </p:nvSpPr>
        <p:spPr bwMode="auto">
          <a:xfrm>
            <a:off x="1907703" y="5734050"/>
            <a:ext cx="7196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>
            <a:off x="3851275" y="2565400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4067175" y="4149725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>
            <a:off x="4210050" y="5734050"/>
            <a:ext cx="433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571625" y="4714875"/>
            <a:ext cx="1657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3" grpId="0" animBg="1"/>
      <p:bldP spid="205834" grpId="0" animBg="1"/>
      <p:bldP spid="205835" grpId="0" animBg="1"/>
      <p:bldP spid="205836" grpId="0" animBg="1"/>
      <p:bldP spid="205837" grpId="0" animBg="1"/>
      <p:bldP spid="205838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6C942F2-8602-4AAF-89CC-9603C6216EFE}" type="slidenum">
              <a:rPr lang="pt-BR" sz="2600" b="1">
                <a:solidFill>
                  <a:schemeClr val="bg1"/>
                </a:solidFill>
              </a:rPr>
              <a:pPr/>
              <a:t>15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/>
              <a:t>Implementando Classe Círculo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1934" y="2517169"/>
            <a:ext cx="7709292" cy="3569306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pt-BR" sz="2400" b="1"/>
          </a:p>
          <a:p>
            <a:pPr algn="ctr" eaLnBrk="1" hangingPunct="1">
              <a:buFont typeface="Wingdings" pitchFamily="2" charset="2"/>
              <a:buNone/>
            </a:pPr>
            <a:r>
              <a:rPr lang="pt-BR" sz="2400" b="1"/>
              <a:t>Tempo</a:t>
            </a:r>
            <a:r>
              <a:rPr lang="pt-BR" sz="2400" b="1" dirty="0"/>
              <a:t>: 15 minutos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z="2400" b="1" dirty="0"/>
              <a:t>Material disponível no Teams</a:t>
            </a:r>
            <a:endParaRPr lang="pt-BR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4433A6-CFD2-4597-B80F-FDFF6F10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80" y="414908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4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Aulas Anteriores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37488" cy="40909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dirty="0"/>
              <a:t>Conceitos OO/ Plataforma Java/ </a:t>
            </a:r>
            <a:r>
              <a:rPr lang="pt-BR" dirty="0" err="1"/>
              <a:t>Jgrasp</a:t>
            </a:r>
            <a:endParaRPr lang="pt-BR" dirty="0"/>
          </a:p>
          <a:p>
            <a:pPr>
              <a:spcBef>
                <a:spcPts val="1200"/>
              </a:spcBef>
            </a:pPr>
            <a:r>
              <a:rPr lang="pt-BR" dirty="0"/>
              <a:t>Entrada e Saída de Dados</a:t>
            </a:r>
          </a:p>
          <a:p>
            <a:pPr>
              <a:spcBef>
                <a:spcPts val="1200"/>
              </a:spcBef>
            </a:pPr>
            <a:r>
              <a:rPr lang="pt-BR" dirty="0"/>
              <a:t>Estruturas de decisão</a:t>
            </a:r>
          </a:p>
          <a:p>
            <a:pPr>
              <a:spcBef>
                <a:spcPts val="1200"/>
              </a:spcBef>
            </a:pPr>
            <a:r>
              <a:rPr lang="pt-BR" dirty="0"/>
              <a:t>Estruturas de repetição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para </a:t>
            </a:r>
            <a:r>
              <a:rPr lang="pt-BR"/>
              <a:t>Aula 04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Modelagem e implementação de Classes </a:t>
            </a:r>
          </a:p>
          <a:p>
            <a:r>
              <a:rPr lang="pt-BR" dirty="0"/>
              <a:t>Métodos e atributos</a:t>
            </a:r>
          </a:p>
          <a:p>
            <a:r>
              <a:rPr lang="pt-BR" dirty="0"/>
              <a:t>Encapsulamento</a:t>
            </a:r>
          </a:p>
          <a:p>
            <a:r>
              <a:rPr lang="pt-BR" dirty="0"/>
              <a:t>Construtor</a:t>
            </a:r>
          </a:p>
          <a:p>
            <a:r>
              <a:rPr lang="pt-BR" dirty="0"/>
              <a:t>Exercícios</a:t>
            </a:r>
          </a:p>
          <a:p>
            <a:endParaRPr lang="pt-BR" dirty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343AA-E31E-4227-B4DD-E43B5CBE37E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3D682-326A-4668-87D9-D36D665DD1AA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Classes e Objetos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3228975" cy="37242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/>
              <a:t>Classe</a:t>
            </a:r>
          </a:p>
          <a:p>
            <a:pPr algn="ctr" eaLnBrk="1" hangingPunct="1">
              <a:buFont typeface="Wingdings" pitchFamily="2" charset="2"/>
              <a:buNone/>
            </a:pPr>
            <a:endParaRPr lang="pt-BR"/>
          </a:p>
          <a:p>
            <a:pPr algn="ctr" eaLnBrk="1" hangingPunct="1">
              <a:buFont typeface="Wingdings" pitchFamily="2" charset="2"/>
              <a:buNone/>
            </a:pPr>
            <a:endParaRPr lang="pt-BR"/>
          </a:p>
          <a:p>
            <a:pPr algn="ctr" eaLnBrk="1" hangingPunct="1">
              <a:buFont typeface="Wingdings" pitchFamily="2" charset="2"/>
              <a:buNone/>
            </a:pPr>
            <a:r>
              <a:rPr lang="pt-BR"/>
              <a:t>Abstração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/>
              <a:t>Molde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/>
              <a:t>(Projeto)</a:t>
            </a:r>
          </a:p>
          <a:p>
            <a:pPr algn="ctr" eaLnBrk="1" hangingPunct="1">
              <a:buFont typeface="Wingdings" pitchFamily="2" charset="2"/>
              <a:buNone/>
            </a:pPr>
            <a:endParaRPr lang="pt-BR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356100" y="2349500"/>
            <a:ext cx="3228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Objeto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pt-BR" sz="2800"/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pt-BR" sz="2800"/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Concreto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Ocorrência real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Instância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(Produto)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2051050" y="3141663"/>
            <a:ext cx="647700" cy="5746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5580063" y="3068638"/>
            <a:ext cx="647700" cy="5746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3995738" y="2801938"/>
            <a:ext cx="641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4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/>
              <a:t>Composição de uma Classe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2439988"/>
            <a:ext cx="7772400" cy="7016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b="1"/>
              <a:t>Uma classe é composta por: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27088" y="3068638"/>
            <a:ext cx="3457575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/>
              <a:t>Comportamentos ou operações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/>
              <a:t>Características ou atributos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000"/>
              <a:t>	(modelo)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219700" y="3068638"/>
            <a:ext cx="3600450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/>
              <a:t>Métodos ou funções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pt-BR" sz="2000"/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/>
              <a:t>Dados ou variáveis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/>
              <a:t>	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000"/>
              <a:t>	(implementação)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356100" y="4149725"/>
            <a:ext cx="792163" cy="574675"/>
          </a:xfrm>
          <a:prstGeom prst="rightArrow">
            <a:avLst>
              <a:gd name="adj1" fmla="val 50000"/>
              <a:gd name="adj2" fmla="val 3446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889E5B-1646-4BF9-8575-E3AFC7FE0BB5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74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Exemplos usados até o momento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19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Classe: </a:t>
            </a:r>
            <a:r>
              <a:rPr lang="pt-BR" b="1" dirty="0" err="1"/>
              <a:t>String</a:t>
            </a:r>
            <a:r>
              <a:rPr lang="pt-BR" b="1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b="1" i="1" dirty="0" err="1"/>
              <a:t>String</a:t>
            </a:r>
            <a:r>
              <a:rPr lang="pt-BR" dirty="0"/>
              <a:t> 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/>
              <a:t>s = “</a:t>
            </a:r>
            <a:r>
              <a:rPr lang="pt-BR" dirty="0" err="1"/>
              <a:t>abcd</a:t>
            </a:r>
            <a:r>
              <a:rPr lang="pt-BR" dirty="0"/>
              <a:t>”;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/>
              <a:t>char c = </a:t>
            </a:r>
            <a:r>
              <a:rPr lang="pt-BR" dirty="0" err="1"/>
              <a:t>s.charAt</a:t>
            </a:r>
            <a:r>
              <a:rPr lang="pt-BR" dirty="0"/>
              <a:t>( i 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r>
              <a:rPr lang="pt-BR" dirty="0"/>
              <a:t>Classe: </a:t>
            </a:r>
            <a:r>
              <a:rPr lang="pt-BR" b="1" dirty="0"/>
              <a:t>Scanner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b="1" i="1" dirty="0"/>
              <a:t>Scanner </a:t>
            </a:r>
            <a:r>
              <a:rPr lang="pt-BR" dirty="0"/>
              <a:t>entrada;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/>
              <a:t>entrada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err="1"/>
              <a:t>int</a:t>
            </a:r>
            <a:r>
              <a:rPr lang="pt-BR" dirty="0"/>
              <a:t> i = </a:t>
            </a:r>
            <a:r>
              <a:rPr lang="pt-BR" dirty="0" err="1"/>
              <a:t>entrada.nextInt</a:t>
            </a:r>
            <a:r>
              <a:rPr lang="pt-BR" dirty="0"/>
              <a:t>( 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15D3F-12F3-4A5A-9A2F-CEA105516C39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Exemplos de Classes e Objetos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26288" cy="4235450"/>
          </a:xfrm>
        </p:spPr>
        <p:txBody>
          <a:bodyPr/>
          <a:lstStyle/>
          <a:p>
            <a:pPr eaLnBrk="1" hangingPunct="1"/>
            <a:r>
              <a:rPr lang="pt-BR" sz="2400" dirty="0"/>
              <a:t>No contexto de uma REDE SOCIAL, como modelar (dados/ atributos e operações/ métodos):</a:t>
            </a:r>
          </a:p>
          <a:p>
            <a:pPr marL="457200" lvl="1" indent="0" eaLnBrk="1" hangingPunct="1">
              <a:buNone/>
            </a:pPr>
            <a:r>
              <a:rPr lang="pt-BR" sz="2000" b="1" dirty="0">
                <a:solidFill>
                  <a:srgbClr val="C00000"/>
                </a:solidFill>
              </a:rPr>
              <a:t>Usuário da rede social:</a:t>
            </a:r>
          </a:p>
          <a:p>
            <a:pPr marL="457200" lvl="1" indent="0" eaLnBrk="1" hangingPunct="1">
              <a:buNone/>
            </a:pPr>
            <a:r>
              <a:rPr lang="pt-BR" sz="2000" dirty="0"/>
              <a:t>Dados (atributos)			Operações (métodos)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1DBD599-D27F-486E-9AFF-1F5CF1166F64}"/>
              </a:ext>
            </a:extLst>
          </p:cNvPr>
          <p:cNvCxnSpPr/>
          <p:nvPr/>
        </p:nvCxnSpPr>
        <p:spPr>
          <a:xfrm>
            <a:off x="4788024" y="3717032"/>
            <a:ext cx="0" cy="2525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418127-8A7D-44DB-9029-CBD7DE5B5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83" y="5519936"/>
            <a:ext cx="1577329" cy="126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70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15D3F-12F3-4A5A-9A2F-CEA105516C39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Exemplos de Classes e Objetos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26288" cy="4235450"/>
          </a:xfrm>
        </p:spPr>
        <p:txBody>
          <a:bodyPr/>
          <a:lstStyle/>
          <a:p>
            <a:pPr eaLnBrk="1" hangingPunct="1"/>
            <a:r>
              <a:rPr lang="pt-BR" sz="2400" dirty="0"/>
              <a:t>No contexto de um BANCO, como modelar (dados/ atributos e operações/ métodos):</a:t>
            </a:r>
          </a:p>
          <a:p>
            <a:pPr marL="457200" lvl="1" indent="0" eaLnBrk="1" hangingPunct="1">
              <a:buNone/>
            </a:pPr>
            <a:r>
              <a:rPr lang="pt-BR" sz="2000" b="1" dirty="0">
                <a:solidFill>
                  <a:srgbClr val="C00000"/>
                </a:solidFill>
              </a:rPr>
              <a:t>Conta bancária:</a:t>
            </a:r>
          </a:p>
          <a:p>
            <a:pPr marL="457200" lvl="1" indent="0" eaLnBrk="1" hangingPunct="1">
              <a:buNone/>
            </a:pPr>
            <a:r>
              <a:rPr lang="pt-BR" sz="2000" dirty="0"/>
              <a:t>Dados (atributos)			Operações (métodos)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1DBD599-D27F-486E-9AFF-1F5CF1166F64}"/>
              </a:ext>
            </a:extLst>
          </p:cNvPr>
          <p:cNvCxnSpPr/>
          <p:nvPr/>
        </p:nvCxnSpPr>
        <p:spPr>
          <a:xfrm>
            <a:off x="4788024" y="3717032"/>
            <a:ext cx="0" cy="2525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15B07C-4218-4986-917A-5A872D71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77" y="5672658"/>
            <a:ext cx="1102694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4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DE6078F-6491-4173-B4A4-59BC583B1ED4}" type="slidenum">
              <a:rPr lang="pt-BR" sz="2600" b="1">
                <a:solidFill>
                  <a:schemeClr val="bg1"/>
                </a:solidFill>
              </a:rPr>
              <a:pPr/>
              <a:t>9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/>
              <a:t>Exemplo: Círculo</a:t>
            </a:r>
            <a:br>
              <a:rPr lang="pt-BR" dirty="0"/>
            </a:br>
            <a:r>
              <a:rPr lang="pt-BR" dirty="0"/>
              <a:t>(Contexto: cálculos geométricos)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z="2400"/>
              <a:t>Classe: Círculo</a:t>
            </a:r>
          </a:p>
          <a:p>
            <a:pPr eaLnBrk="1" hangingPunct="1"/>
            <a:r>
              <a:rPr lang="pt-BR" sz="2400"/>
              <a:t>Atributos (variáveis de instância)</a:t>
            </a:r>
          </a:p>
          <a:p>
            <a:pPr lvl="1" eaLnBrk="1" hangingPunct="1"/>
            <a:r>
              <a:rPr lang="pt-BR" sz="2000"/>
              <a:t>Raio</a:t>
            </a:r>
          </a:p>
          <a:p>
            <a:pPr eaLnBrk="1" hangingPunct="1"/>
            <a:r>
              <a:rPr lang="pt-BR" sz="2400"/>
              <a:t>Métodos (tarefas)</a:t>
            </a:r>
          </a:p>
          <a:p>
            <a:pPr lvl="1" eaLnBrk="1" hangingPunct="1"/>
            <a:r>
              <a:rPr lang="pt-BR" sz="2000"/>
              <a:t>Alterar (set)/ informar (get) raio</a:t>
            </a:r>
          </a:p>
          <a:p>
            <a:pPr lvl="1" eaLnBrk="1" hangingPunct="1"/>
            <a:r>
              <a:rPr lang="pt-BR" sz="2000"/>
              <a:t>Calcular diâmetro</a:t>
            </a:r>
          </a:p>
          <a:p>
            <a:pPr lvl="1" eaLnBrk="1" hangingPunct="1"/>
            <a:r>
              <a:rPr lang="pt-BR" sz="2000"/>
              <a:t>Calcular área</a:t>
            </a:r>
          </a:p>
          <a:p>
            <a:pPr lvl="1" eaLnBrk="1" hangingPunct="1"/>
            <a:r>
              <a:rPr lang="pt-BR" sz="2000"/>
              <a:t>Calcular circunferência</a:t>
            </a:r>
          </a:p>
          <a:p>
            <a:pPr lvl="1" eaLnBrk="1" hangingPunct="1"/>
            <a:r>
              <a:rPr lang="pt-BR" sz="2000"/>
              <a:t>Exibir Dados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004048" y="5120454"/>
            <a:ext cx="29289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Dúvida: por que diâmetro, área e circunferência não são atributos?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962D0F-6CAE-4F60-8373-1ADB4EDE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281" y="2552959"/>
            <a:ext cx="16668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13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5D2E25C1207849904E6714F19E3EFA" ma:contentTypeVersion="4" ma:contentTypeDescription="Crie um novo documento." ma:contentTypeScope="" ma:versionID="4154817355196a753e7a751af5739d3f">
  <xsd:schema xmlns:xsd="http://www.w3.org/2001/XMLSchema" xmlns:xs="http://www.w3.org/2001/XMLSchema" xmlns:p="http://schemas.microsoft.com/office/2006/metadata/properties" xmlns:ns2="88b7ef11-b2fc-4b04-8572-4cde2f99e933" targetNamespace="http://schemas.microsoft.com/office/2006/metadata/properties" ma:root="true" ma:fieldsID="c7d60dfcbe4f085b1f6ea235905603ca" ns2:_="">
    <xsd:import namespace="88b7ef11-b2fc-4b04-8572-4cde2f99e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7ef11-b2fc-4b04-8572-4cde2f99e9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5F7D38-5F93-467A-8A15-ECEC052AAFDE}"/>
</file>

<file path=customXml/itemProps2.xml><?xml version="1.0" encoding="utf-8"?>
<ds:datastoreItem xmlns:ds="http://schemas.openxmlformats.org/officeDocument/2006/customXml" ds:itemID="{CEFFFD47-D613-435D-A7B9-914F746C84BC}"/>
</file>

<file path=customXml/itemProps3.xml><?xml version="1.0" encoding="utf-8"?>
<ds:datastoreItem xmlns:ds="http://schemas.openxmlformats.org/officeDocument/2006/customXml" ds:itemID="{20DE6FA6-177E-4CA1-896C-DC2D0151B8F7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8889</TotalTime>
  <Words>443</Words>
  <Application>Microsoft Office PowerPoint</Application>
  <PresentationFormat>Apresentação na tela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Cápsulas</vt:lpstr>
      <vt:lpstr>Classes, encapsulamento e construtores</vt:lpstr>
      <vt:lpstr>Aulas Anteriores</vt:lpstr>
      <vt:lpstr>Agenda para Aula 04</vt:lpstr>
      <vt:lpstr>Classes e Objetos</vt:lpstr>
      <vt:lpstr>Composição de uma Classe</vt:lpstr>
      <vt:lpstr>Exemplos usados até o momento</vt:lpstr>
      <vt:lpstr>Exemplos de Classes e Objetos</vt:lpstr>
      <vt:lpstr>Exemplos de Classes e Objetos</vt:lpstr>
      <vt:lpstr>Exemplo: Círculo (Contexto: cálculos geométricos)</vt:lpstr>
      <vt:lpstr>Exemplo: Círculo  (Contexto: sw de desenho)</vt:lpstr>
      <vt:lpstr>Implementando uma Classe Java</vt:lpstr>
      <vt:lpstr>Exemplo: Classe Circulo</vt:lpstr>
      <vt:lpstr>Métodos</vt:lpstr>
      <vt:lpstr>Exemplos Implementados</vt:lpstr>
      <vt:lpstr>Implementando Classe Círculo</vt:lpstr>
    </vt:vector>
  </TitlesOfParts>
  <Company>Outgrow / Lukiano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Plataforma JAVA 1</dc:title>
  <dc:creator>Grace</dc:creator>
  <cp:lastModifiedBy>GRACE ANNE PONTES BORGES</cp:lastModifiedBy>
  <cp:revision>422</cp:revision>
  <dcterms:created xsi:type="dcterms:W3CDTF">2008-07-15T02:11:57Z</dcterms:created>
  <dcterms:modified xsi:type="dcterms:W3CDTF">2024-03-15T16:59:58Z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0x0101006E5D2E25C1207849904E6714F19E3EFA</vt:lpwstr>
  </property>
</Properties>
</file>