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93" r:id="rId2"/>
    <p:sldId id="411" r:id="rId3"/>
    <p:sldId id="396" r:id="rId4"/>
    <p:sldId id="386" r:id="rId5"/>
    <p:sldId id="387" r:id="rId6"/>
    <p:sldId id="388" r:id="rId7"/>
    <p:sldId id="414" r:id="rId8"/>
    <p:sldId id="389" r:id="rId9"/>
    <p:sldId id="390" r:id="rId10"/>
    <p:sldId id="391" r:id="rId11"/>
    <p:sldId id="392" r:id="rId12"/>
    <p:sldId id="442" r:id="rId13"/>
    <p:sldId id="394" r:id="rId14"/>
    <p:sldId id="397" r:id="rId15"/>
    <p:sldId id="398" r:id="rId16"/>
    <p:sldId id="443" r:id="rId17"/>
    <p:sldId id="369" r:id="rId18"/>
    <p:sldId id="370" r:id="rId19"/>
    <p:sldId id="372" r:id="rId20"/>
    <p:sldId id="371" r:id="rId21"/>
    <p:sldId id="400" r:id="rId22"/>
    <p:sldId id="401" r:id="rId23"/>
    <p:sldId id="402" r:id="rId24"/>
    <p:sldId id="403" r:id="rId25"/>
    <p:sldId id="404" r:id="rId26"/>
    <p:sldId id="405" r:id="rId27"/>
    <p:sldId id="406" r:id="rId28"/>
  </p:sldIdLst>
  <p:sldSz cx="9144000" cy="6858000" type="screen4x3"/>
  <p:notesSz cx="6888163" cy="10020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7" autoAdjust="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EEAA48C-77E1-429C-A369-694EB2AF0D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FB71878-D79C-4D51-B971-30DD586856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pt-BR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pt-BR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3994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3994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4A30DD35-EBB3-4178-8FDC-9D6AF0B03E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1C6BB-33A7-42A7-A000-AEE51B219B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BC73C-609A-48FA-9854-D0107C7BCB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FD614-1892-4FF9-8920-872AF492C3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4513E-E5C5-419C-987D-65E8FCE8E4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1AE64-3DBD-4FDC-9AEA-C1D8A1C760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9BE09-5B19-4838-A776-91B9AE3340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FFA5A-7768-4881-8462-0156CDCFB5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CC604-5967-4D43-BCEC-7567457C65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EA09E-96A5-400F-B14C-BE4E654116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07293-C6C4-4430-A2A1-32CD9E673F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3891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91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3891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92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89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89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EBDD76-C6FB-471A-9058-62656F19ED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Classes, </a:t>
            </a:r>
            <a:r>
              <a:rPr lang="pt-BR" dirty="0" err="1"/>
              <a:t>encapsulamento</a:t>
            </a:r>
            <a:r>
              <a:rPr lang="pt-BR" dirty="0"/>
              <a:t> e construtores</a:t>
            </a:r>
            <a:br>
              <a:rPr lang="pt-BR" dirty="0"/>
            </a:br>
            <a:r>
              <a:rPr lang="pt-BR" sz="2800" dirty="0"/>
              <a:t>Parte 2</a:t>
            </a:r>
            <a:endParaRPr lang="pt-B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/>
              <a:t>P. O. O.</a:t>
            </a:r>
          </a:p>
          <a:p>
            <a:pPr eaLnBrk="1" hangingPunct="1"/>
            <a:r>
              <a:rPr lang="pt-BR"/>
              <a:t>Prof. Grace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698117F-8BB6-4515-AF01-D651909AE9E1}" type="slidenum">
              <a:rPr lang="pt-BR" sz="2600" b="1">
                <a:solidFill>
                  <a:schemeClr val="bg1"/>
                </a:solidFill>
              </a:rPr>
              <a:pPr/>
              <a:t>10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22531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z="3200"/>
              <a:t>Variáveis de instância x</a:t>
            </a:r>
            <a:br>
              <a:rPr lang="pt-BR" sz="3200"/>
            </a:br>
            <a:r>
              <a:rPr lang="pt-BR" sz="3200"/>
              <a:t>Variáveis locais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362200"/>
            <a:ext cx="7910513" cy="423545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pt-BR" sz="2400" dirty="0"/>
              <a:t>Atributos ou variáveis de instância:</a:t>
            </a:r>
          </a:p>
          <a:p>
            <a:pPr lvl="1" eaLnBrk="1" hangingPunct="1">
              <a:spcBef>
                <a:spcPct val="25000"/>
              </a:spcBef>
            </a:pPr>
            <a:r>
              <a:rPr lang="pt-BR" sz="2000" dirty="0"/>
              <a:t>Variáveis declaradas na declaração de classe;</a:t>
            </a:r>
          </a:p>
          <a:p>
            <a:pPr lvl="1" eaLnBrk="1" hangingPunct="1">
              <a:spcBef>
                <a:spcPct val="25000"/>
              </a:spcBef>
            </a:pPr>
            <a:r>
              <a:rPr lang="pt-BR" sz="2000" dirty="0"/>
              <a:t>Cada objeto (instância) da classe tem uma instância separada da variável;</a:t>
            </a:r>
          </a:p>
          <a:p>
            <a:pPr lvl="1" eaLnBrk="1" hangingPunct="1">
              <a:spcBef>
                <a:spcPct val="25000"/>
              </a:spcBef>
            </a:pPr>
            <a:r>
              <a:rPr lang="pt-BR" sz="2000" dirty="0"/>
              <a:t>Existe enquanto o objeto existir: </a:t>
            </a:r>
            <a:r>
              <a:rPr lang="pt-BR" sz="2000" b="1" dirty="0"/>
              <a:t>antes</a:t>
            </a:r>
            <a:r>
              <a:rPr lang="pt-BR" sz="2000" dirty="0"/>
              <a:t> e </a:t>
            </a:r>
            <a:r>
              <a:rPr lang="pt-BR" sz="2000" b="1" dirty="0"/>
              <a:t>depois</a:t>
            </a:r>
            <a:r>
              <a:rPr lang="pt-BR" sz="2000" dirty="0"/>
              <a:t> de chamadas aos métodos;</a:t>
            </a:r>
          </a:p>
          <a:p>
            <a:pPr lvl="1" eaLnBrk="1" hangingPunct="1">
              <a:spcBef>
                <a:spcPct val="25000"/>
              </a:spcBef>
            </a:pPr>
            <a:r>
              <a:rPr lang="pt-BR" sz="2000" dirty="0"/>
              <a:t>Por exemplo: </a:t>
            </a:r>
            <a:r>
              <a:rPr lang="pt-BR" sz="2000" b="1" i="1" dirty="0"/>
              <a:t>raio</a:t>
            </a:r>
          </a:p>
          <a:p>
            <a:pPr eaLnBrk="1" hangingPunct="1">
              <a:spcBef>
                <a:spcPct val="25000"/>
              </a:spcBef>
            </a:pPr>
            <a:r>
              <a:rPr lang="pt-BR" sz="2400" dirty="0"/>
              <a:t>Variáveis locais: </a:t>
            </a:r>
          </a:p>
          <a:p>
            <a:pPr lvl="1" eaLnBrk="1" hangingPunct="1">
              <a:spcBef>
                <a:spcPct val="25000"/>
              </a:spcBef>
            </a:pPr>
            <a:r>
              <a:rPr lang="pt-BR" sz="2000" dirty="0"/>
              <a:t>Declaradas no corpo do método;</a:t>
            </a:r>
          </a:p>
          <a:p>
            <a:pPr lvl="1" eaLnBrk="1" hangingPunct="1">
              <a:spcBef>
                <a:spcPct val="25000"/>
              </a:spcBef>
            </a:pPr>
            <a:r>
              <a:rPr lang="pt-BR" sz="2000" dirty="0"/>
              <a:t>Só podem ser utilizadas nesse método;</a:t>
            </a:r>
          </a:p>
          <a:p>
            <a:pPr lvl="1" eaLnBrk="1" hangingPunct="1">
              <a:spcBef>
                <a:spcPct val="25000"/>
              </a:spcBef>
            </a:pPr>
            <a:r>
              <a:rPr lang="pt-BR" sz="2000" dirty="0"/>
              <a:t>Só existem </a:t>
            </a:r>
            <a:r>
              <a:rPr lang="pt-BR" sz="2000" b="1" dirty="0"/>
              <a:t>durante </a:t>
            </a:r>
            <a:r>
              <a:rPr lang="pt-BR" sz="2000" dirty="0"/>
              <a:t>a execução do método;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5F9F55D-EFEA-4669-976E-A6E1BBB8CE3C}" type="slidenum">
              <a:rPr lang="pt-BR" sz="2600" b="1">
                <a:solidFill>
                  <a:schemeClr val="bg1"/>
                </a:solidFill>
              </a:rPr>
              <a:pPr/>
              <a:t>11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23555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Exemplo: Classe Circulo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362200"/>
            <a:ext cx="7693025" cy="4162425"/>
          </a:xfrm>
        </p:spPr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pt-BR" sz="2400" dirty="0"/>
              <a:t>Variável de instância: </a:t>
            </a:r>
            <a:r>
              <a:rPr lang="pt-BR" sz="2400" b="1" dirty="0"/>
              <a:t>raio</a:t>
            </a:r>
            <a:r>
              <a:rPr lang="pt-BR" sz="2400" dirty="0"/>
              <a:t>;</a:t>
            </a:r>
          </a:p>
          <a:p>
            <a:pPr eaLnBrk="1" hangingPunct="1">
              <a:spcBef>
                <a:spcPct val="45000"/>
              </a:spcBef>
            </a:pPr>
            <a:r>
              <a:rPr lang="pt-BR" sz="2400" dirty="0"/>
              <a:t>Cada objeto do tipo </a:t>
            </a:r>
            <a:r>
              <a:rPr lang="pt-BR" sz="2400" b="1" dirty="0"/>
              <a:t>Circulo</a:t>
            </a:r>
            <a:r>
              <a:rPr lang="pt-BR" sz="2400" dirty="0"/>
              <a:t> tem seu próprio </a:t>
            </a:r>
            <a:r>
              <a:rPr lang="pt-BR" sz="2400" b="1" dirty="0"/>
              <a:t>raio</a:t>
            </a:r>
            <a:r>
              <a:rPr lang="pt-BR" sz="2400" dirty="0"/>
              <a:t>;</a:t>
            </a:r>
          </a:p>
          <a:p>
            <a:pPr eaLnBrk="1" hangingPunct="1">
              <a:spcBef>
                <a:spcPct val="45000"/>
              </a:spcBef>
            </a:pPr>
            <a:endParaRPr lang="pt-BR" sz="2400" dirty="0"/>
          </a:p>
          <a:p>
            <a:pPr marL="0" indent="0" eaLnBrk="1" hangingPunct="1">
              <a:spcBef>
                <a:spcPct val="45000"/>
              </a:spcBef>
              <a:buNone/>
            </a:pPr>
            <a:r>
              <a:rPr lang="pt-BR" sz="2400" dirty="0"/>
              <a:t>Circulo c1 = new Circulo();</a:t>
            </a:r>
          </a:p>
          <a:p>
            <a:pPr marL="0" indent="0" eaLnBrk="1" hangingPunct="1">
              <a:spcBef>
                <a:spcPct val="45000"/>
              </a:spcBef>
              <a:buNone/>
            </a:pPr>
            <a:r>
              <a:rPr lang="pt-BR" sz="2400" dirty="0"/>
              <a:t>c1.setRaio(5);</a:t>
            </a:r>
          </a:p>
          <a:p>
            <a:pPr marL="0" indent="0" eaLnBrk="1" hangingPunct="1">
              <a:spcBef>
                <a:spcPct val="45000"/>
              </a:spcBef>
              <a:buNone/>
            </a:pPr>
            <a:endParaRPr lang="pt-BR" sz="2400" dirty="0"/>
          </a:p>
          <a:p>
            <a:pPr marL="0" indent="0" eaLnBrk="1" hangingPunct="1">
              <a:spcBef>
                <a:spcPct val="45000"/>
              </a:spcBef>
              <a:buNone/>
            </a:pPr>
            <a:r>
              <a:rPr lang="pt-BR" sz="2400" dirty="0"/>
              <a:t>Circulo c2 = new Circulo();</a:t>
            </a:r>
          </a:p>
          <a:p>
            <a:pPr marL="0" indent="0" eaLnBrk="1" hangingPunct="1">
              <a:spcBef>
                <a:spcPct val="45000"/>
              </a:spcBef>
              <a:buNone/>
            </a:pPr>
            <a:r>
              <a:rPr lang="pt-BR" sz="2400" dirty="0"/>
              <a:t>c2.setRaio(10);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3216C3F-3B02-4644-873F-AE6B7768529E}"/>
              </a:ext>
            </a:extLst>
          </p:cNvPr>
          <p:cNvGrpSpPr/>
          <p:nvPr/>
        </p:nvGrpSpPr>
        <p:grpSpPr>
          <a:xfrm>
            <a:off x="5940152" y="3861048"/>
            <a:ext cx="1152128" cy="1080120"/>
            <a:chOff x="5940152" y="3861048"/>
            <a:chExt cx="1152128" cy="108012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D8EC04C3-BD00-4B94-8D3C-A8930CE3D80E}"/>
                </a:ext>
              </a:extLst>
            </p:cNvPr>
            <p:cNvSpPr/>
            <p:nvPr/>
          </p:nvSpPr>
          <p:spPr>
            <a:xfrm>
              <a:off x="5940152" y="3861048"/>
              <a:ext cx="1152128" cy="108012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dirty="0">
                  <a:solidFill>
                    <a:schemeClr val="tx1"/>
                  </a:solidFill>
                </a:rPr>
                <a:t>c1</a:t>
              </a:r>
            </a:p>
            <a:p>
              <a:pPr algn="ctr"/>
              <a:r>
                <a:rPr lang="pt-BR" sz="1800" dirty="0">
                  <a:solidFill>
                    <a:schemeClr val="tx1"/>
                  </a:solidFill>
                </a:rPr>
                <a:t>raio 5</a:t>
              </a:r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AA6F4205-8C8C-48AB-8E57-A47D6ED0FDC5}"/>
                </a:ext>
              </a:extLst>
            </p:cNvPr>
            <p:cNvSpPr/>
            <p:nvPr/>
          </p:nvSpPr>
          <p:spPr>
            <a:xfrm>
              <a:off x="6660232" y="4365104"/>
              <a:ext cx="28803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C2B36E1-CD9E-4ACE-9CB1-BD1BB46BAA3B}"/>
              </a:ext>
            </a:extLst>
          </p:cNvPr>
          <p:cNvGrpSpPr/>
          <p:nvPr/>
        </p:nvGrpSpPr>
        <p:grpSpPr>
          <a:xfrm>
            <a:off x="5724128" y="5105821"/>
            <a:ext cx="1512168" cy="1440160"/>
            <a:chOff x="5724128" y="5105821"/>
            <a:chExt cx="1512168" cy="144016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C495C51-E4C0-4BAF-BFD2-C101B7FF38FA}"/>
                </a:ext>
              </a:extLst>
            </p:cNvPr>
            <p:cNvSpPr/>
            <p:nvPr/>
          </p:nvSpPr>
          <p:spPr>
            <a:xfrm>
              <a:off x="5724128" y="5105821"/>
              <a:ext cx="1512168" cy="144016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dirty="0">
                  <a:solidFill>
                    <a:schemeClr val="tx1"/>
                  </a:solidFill>
                </a:rPr>
                <a:t>c2</a:t>
              </a:r>
            </a:p>
            <a:p>
              <a:pPr algn="ctr"/>
              <a:r>
                <a:rPr lang="pt-BR" sz="1800" dirty="0">
                  <a:solidFill>
                    <a:schemeClr val="tx1"/>
                  </a:solidFill>
                </a:rPr>
                <a:t>raio 10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348645-13D7-414D-B57C-FC7EE28642A9}"/>
                </a:ext>
              </a:extLst>
            </p:cNvPr>
            <p:cNvSpPr/>
            <p:nvPr/>
          </p:nvSpPr>
          <p:spPr>
            <a:xfrm>
              <a:off x="6570222" y="5805264"/>
              <a:ext cx="378042" cy="361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5F9F55D-EFEA-4669-976E-A6E1BBB8CE3C}" type="slidenum">
              <a:rPr lang="pt-BR" sz="2600" b="1">
                <a:solidFill>
                  <a:schemeClr val="bg1"/>
                </a:solidFill>
              </a:rPr>
              <a:pPr/>
              <a:t>12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23555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dirty="0"/>
              <a:t>Acesso aos atributos: público ou privado?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362200"/>
            <a:ext cx="7693025" cy="4162425"/>
          </a:xfrm>
        </p:spPr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pt-BR" sz="2400" dirty="0"/>
              <a:t>Pela prática de encapsulamento de O.O., atributos são </a:t>
            </a:r>
            <a:r>
              <a:rPr lang="pt-BR" sz="2400" b="1" dirty="0"/>
              <a:t>privados</a:t>
            </a:r>
            <a:r>
              <a:rPr lang="pt-BR" sz="2400" dirty="0"/>
              <a:t> (somente o próprio objeto pode vê-lo);</a:t>
            </a:r>
          </a:p>
          <a:p>
            <a:pPr eaLnBrk="1" hangingPunct="1">
              <a:spcBef>
                <a:spcPct val="45000"/>
              </a:spcBef>
            </a:pPr>
            <a:r>
              <a:rPr lang="pt-BR" sz="2400" dirty="0"/>
              <a:t>Para alterar ou ler seu valor, criamos métodos públicos: </a:t>
            </a:r>
            <a:r>
              <a:rPr lang="pt-BR" sz="2400" b="1" i="1" dirty="0"/>
              <a:t>set</a:t>
            </a:r>
            <a:r>
              <a:rPr lang="pt-BR" sz="2400" i="1" dirty="0"/>
              <a:t> </a:t>
            </a:r>
            <a:r>
              <a:rPr lang="pt-BR" sz="2400" dirty="0"/>
              <a:t>e </a:t>
            </a:r>
            <a:r>
              <a:rPr lang="pt-BR" sz="2400" b="1" i="1" dirty="0" err="1"/>
              <a:t>get</a:t>
            </a:r>
            <a:r>
              <a:rPr lang="pt-BR" sz="2400" i="1" dirty="0"/>
              <a:t>;</a:t>
            </a:r>
          </a:p>
          <a:p>
            <a:pPr eaLnBrk="1" hangingPunct="1">
              <a:spcBef>
                <a:spcPct val="45000"/>
              </a:spcBef>
            </a:pPr>
            <a:r>
              <a:rPr lang="pt-BR" sz="2400" b="1" dirty="0"/>
              <a:t>Encapsulamento:</a:t>
            </a:r>
          </a:p>
          <a:p>
            <a:pPr eaLnBrk="1" hangingPunct="1">
              <a:spcBef>
                <a:spcPct val="45000"/>
              </a:spcBef>
            </a:pPr>
            <a:endParaRPr lang="pt-BR" sz="2400" i="1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8291660-6776-40FE-B03E-1BAD60616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9772" y="4763161"/>
            <a:ext cx="4104456" cy="196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02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106FD28-1D47-4022-B141-90B03EB3ED5E}" type="slidenum">
              <a:rPr lang="pt-BR" sz="2600" b="1">
                <a:solidFill>
                  <a:schemeClr val="bg1"/>
                </a:solidFill>
              </a:rPr>
              <a:pPr/>
              <a:t>13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25603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z="3200" dirty="0"/>
              <a:t>Como controlamos visibilidade de atributos e métodos?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dirty="0"/>
              <a:t>Modificadores de acesso</a:t>
            </a:r>
          </a:p>
          <a:p>
            <a:pPr lvl="1" eaLnBrk="1" hangingPunct="1"/>
            <a:r>
              <a:rPr lang="pt-BR" b="1" dirty="0" err="1"/>
              <a:t>Public</a:t>
            </a:r>
            <a:r>
              <a:rPr lang="pt-BR" dirty="0"/>
              <a:t>: em geral, métodos públicos de interface com cliente;</a:t>
            </a:r>
          </a:p>
          <a:p>
            <a:pPr lvl="1" eaLnBrk="1" hangingPunct="1"/>
            <a:r>
              <a:rPr lang="pt-BR" b="1" dirty="0"/>
              <a:t>Private</a:t>
            </a:r>
            <a:r>
              <a:rPr lang="pt-BR" dirty="0"/>
              <a:t>: métodos ou atributos não acessíveis fora da classe;</a:t>
            </a:r>
          </a:p>
          <a:p>
            <a:pPr lvl="1" algn="ctr" eaLnBrk="1" hangingPunct="1">
              <a:buFontTx/>
              <a:buNone/>
            </a:pPr>
            <a:r>
              <a:rPr lang="pt-BR" sz="2800" dirty="0">
                <a:solidFill>
                  <a:srgbClr val="FF0000"/>
                </a:solidFill>
              </a:rPr>
              <a:t>Recomendação: todas as variáveis de instância sejam </a:t>
            </a:r>
            <a:r>
              <a:rPr lang="pt-BR" sz="2800" b="1" dirty="0" err="1">
                <a:solidFill>
                  <a:srgbClr val="FF0000"/>
                </a:solidFill>
              </a:rPr>
              <a:t>private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F537F3A-F396-4309-A16A-268F88B40243}" type="slidenum">
              <a:rPr lang="pt-BR" sz="2600" b="1">
                <a:solidFill>
                  <a:schemeClr val="bg1"/>
                </a:solidFill>
              </a:rPr>
              <a:pPr/>
              <a:t>14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28675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Importância do encapsulamento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pt-BR" sz="3600">
                <a:solidFill>
                  <a:srgbClr val="FF0000"/>
                </a:solidFill>
              </a:rPr>
              <a:t>Porque encapsular e ocultar?</a:t>
            </a:r>
          </a:p>
          <a:p>
            <a:pPr algn="ctr" eaLnBrk="1" hangingPunct="1">
              <a:lnSpc>
                <a:spcPct val="120000"/>
              </a:lnSpc>
              <a:buFontTx/>
              <a:buChar char="-"/>
            </a:pPr>
            <a:r>
              <a:rPr lang="pt-BR" sz="2400"/>
              <a:t>Criamos classes para “clientes” (reuso)</a:t>
            </a:r>
          </a:p>
          <a:p>
            <a:pPr algn="ctr" eaLnBrk="1" hangingPunct="1">
              <a:lnSpc>
                <a:spcPct val="120000"/>
              </a:lnSpc>
              <a:buFontTx/>
              <a:buChar char="-"/>
            </a:pPr>
            <a:r>
              <a:rPr lang="pt-BR" sz="2400"/>
              <a:t>Capacidade de usar sem conhecer detalhes internos</a:t>
            </a:r>
          </a:p>
          <a:p>
            <a:pPr algn="ctr" eaLnBrk="1" hangingPunct="1">
              <a:lnSpc>
                <a:spcPct val="120000"/>
              </a:lnSpc>
              <a:buFontTx/>
              <a:buChar char="-"/>
            </a:pPr>
            <a:r>
              <a:rPr lang="pt-BR" sz="2400"/>
              <a:t>Alterações na implementação não afetam cliente</a:t>
            </a:r>
          </a:p>
          <a:p>
            <a:pPr algn="ctr" eaLnBrk="1" hangingPunct="1">
              <a:lnSpc>
                <a:spcPct val="120000"/>
              </a:lnSpc>
              <a:buFontTx/>
              <a:buChar char="-"/>
            </a:pPr>
            <a:r>
              <a:rPr lang="pt-BR" sz="2400"/>
              <a:t>Garantia de acesso seguro aos dados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pt-BR" sz="2400">
                <a:solidFill>
                  <a:srgbClr val="FF0000"/>
                </a:solidFill>
              </a:rPr>
              <a:t>Posso ter círculo com raio negativo?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pt-BR" sz="2400" b="1"/>
              <a:t>Supondo que não, devemos validar no método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7D45AB6-4E66-4B82-9062-D333FD882B46}" type="slidenum">
              <a:rPr lang="pt-BR" sz="2600" b="1">
                <a:solidFill>
                  <a:schemeClr val="bg1"/>
                </a:solidFill>
              </a:rPr>
              <a:pPr/>
              <a:t>15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29699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Alterando o método Set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276475"/>
            <a:ext cx="8137525" cy="21367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345C8B4-E098-4A54-854B-A26E0DE23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08518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B419D7-D763-4E80-949F-2C403390DA07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Dúvidas</a:t>
            </a:r>
          </a:p>
        </p:txBody>
      </p:sp>
      <p:pic>
        <p:nvPicPr>
          <p:cNvPr id="21508" name="Picture 3" descr="MCj040426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113" y="2565400"/>
            <a:ext cx="338455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776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Construtor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66050" cy="41624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/>
              <a:t>O que é?</a:t>
            </a:r>
          </a:p>
          <a:p>
            <a:pPr lvl="1">
              <a:lnSpc>
                <a:spcPct val="120000"/>
              </a:lnSpc>
            </a:pPr>
            <a:r>
              <a:rPr lang="pt-BR"/>
              <a:t>Método especial que cria ou instancia novos objetos na memória do computador;</a:t>
            </a:r>
          </a:p>
          <a:p>
            <a:pPr lvl="1">
              <a:lnSpc>
                <a:spcPct val="120000"/>
              </a:lnSpc>
            </a:pPr>
            <a:r>
              <a:rPr lang="pt-BR"/>
              <a:t>Tem o mesmo </a:t>
            </a:r>
            <a:r>
              <a:rPr lang="pt-BR" b="1"/>
              <a:t>nome</a:t>
            </a:r>
            <a:r>
              <a:rPr lang="pt-BR"/>
              <a:t> da classe;</a:t>
            </a:r>
          </a:p>
          <a:p>
            <a:pPr lvl="1">
              <a:lnSpc>
                <a:spcPct val="120000"/>
              </a:lnSpc>
            </a:pPr>
            <a:r>
              <a:rPr lang="pt-BR"/>
              <a:t>Assegura </a:t>
            </a:r>
            <a:r>
              <a:rPr lang="pt-BR" b="1"/>
              <a:t>estado consistente</a:t>
            </a:r>
            <a:r>
              <a:rPr lang="pt-BR"/>
              <a:t> do objeto inicializando seus atributos;</a:t>
            </a:r>
            <a:endParaRPr lang="pt-BR" b="1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pt-BR" b="1"/>
              <a:t>Boa prática</a:t>
            </a:r>
            <a:r>
              <a:rPr lang="pt-BR"/>
              <a:t>. Inicialize as variáveis de instância de uma classe no seu construtor.</a:t>
            </a:r>
          </a:p>
        </p:txBody>
      </p:sp>
      <p:pic>
        <p:nvPicPr>
          <p:cNvPr id="30724" name="Picture 4" descr="j01995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2850" y="862013"/>
            <a:ext cx="1401763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Construtores Java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423515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pt-BR" sz="2400" dirty="0"/>
              <a:t>O Java requer </a:t>
            </a:r>
            <a:r>
              <a:rPr lang="pt-BR" sz="2400" b="1" dirty="0"/>
              <a:t>um</a:t>
            </a:r>
            <a:r>
              <a:rPr lang="pt-BR" sz="2400" dirty="0"/>
              <a:t> construtor para cada classe.</a:t>
            </a:r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pt-BR" sz="2400" dirty="0"/>
              <a:t>O Java </a:t>
            </a:r>
            <a:r>
              <a:rPr lang="pt-BR" sz="2400" b="1" dirty="0"/>
              <a:t>fornecerá</a:t>
            </a:r>
            <a:r>
              <a:rPr lang="pt-BR" sz="2400" dirty="0"/>
              <a:t> um construtor sem argumentos-padrão, caso </a:t>
            </a:r>
            <a:r>
              <a:rPr lang="pt-BR" sz="2400" b="1" dirty="0"/>
              <a:t>nenhum seja fornecido</a:t>
            </a:r>
            <a:r>
              <a:rPr lang="pt-BR" sz="2400" dirty="0"/>
              <a:t>.</a:t>
            </a:r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pt-BR" sz="2400" dirty="0"/>
              <a:t>Ex. </a:t>
            </a:r>
            <a:r>
              <a:rPr lang="pt-BR" sz="2400" b="1" dirty="0"/>
              <a:t>classe Círculo</a:t>
            </a:r>
            <a:r>
              <a:rPr lang="pt-BR" sz="2400" dirty="0"/>
              <a:t>: Podemos implementar o construtor inicializando o valor do raio.</a:t>
            </a:r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pt-BR" sz="2400" dirty="0"/>
              <a:t>Os construtores são chamados quando a palavra-chave </a:t>
            </a:r>
            <a:r>
              <a:rPr lang="pt-BR" sz="2400" b="1" dirty="0"/>
              <a:t>new </a:t>
            </a:r>
            <a:r>
              <a:rPr lang="pt-BR" sz="2400" dirty="0"/>
              <a:t>precede o </a:t>
            </a:r>
            <a:r>
              <a:rPr lang="pt-BR" sz="2400" b="1" dirty="0"/>
              <a:t>nome da classe</a:t>
            </a:r>
            <a:r>
              <a:rPr lang="pt-BR" sz="2400" dirty="0"/>
              <a:t>. Ex.: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Tx/>
              <a:buNone/>
            </a:pPr>
            <a:r>
              <a:rPr lang="pt-BR" sz="2000" dirty="0"/>
              <a:t>Scanner entrada = </a:t>
            </a:r>
            <a:r>
              <a:rPr lang="pt-BR" sz="2000" b="1" dirty="0"/>
              <a:t>new</a:t>
            </a:r>
            <a:r>
              <a:rPr lang="pt-BR" sz="2000" dirty="0"/>
              <a:t> Scanner(System.in);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Tx/>
              <a:buNone/>
            </a:pPr>
            <a:r>
              <a:rPr lang="pt-BR" sz="2000" dirty="0"/>
              <a:t>Circulo c = </a:t>
            </a:r>
            <a:r>
              <a:rPr lang="pt-BR" sz="2000" b="1" dirty="0"/>
              <a:t>new</a:t>
            </a:r>
            <a:r>
              <a:rPr lang="pt-BR" sz="2000" dirty="0"/>
              <a:t> Circulo( );</a:t>
            </a:r>
            <a:br>
              <a:rPr lang="pt-BR" sz="2000" dirty="0"/>
            </a:br>
            <a:endParaRPr lang="pt-BR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Classe Circulo (início)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974850"/>
            <a:ext cx="69119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95625" y="2060575"/>
            <a:ext cx="5508625" cy="396875"/>
            <a:chOff x="3606" y="3612"/>
            <a:chExt cx="2154" cy="250"/>
          </a:xfrm>
        </p:grpSpPr>
        <p:sp>
          <p:nvSpPr>
            <p:cNvPr id="32786" name="Line 5"/>
            <p:cNvSpPr>
              <a:spLocks noChangeShapeType="1"/>
            </p:cNvSpPr>
            <p:nvPr/>
          </p:nvSpPr>
          <p:spPr bwMode="auto">
            <a:xfrm flipH="1">
              <a:off x="3606" y="3748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87" name="Text Box 6"/>
            <p:cNvSpPr txBox="1">
              <a:spLocks noChangeArrowheads="1"/>
            </p:cNvSpPr>
            <p:nvPr/>
          </p:nvSpPr>
          <p:spPr bwMode="auto">
            <a:xfrm>
              <a:off x="3969" y="3612"/>
              <a:ext cx="17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 Inicio da declaração da classe Circulo </a:t>
              </a:r>
            </a:p>
          </p:txBody>
        </p:sp>
      </p:grp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971550" y="2420938"/>
            <a:ext cx="6716713" cy="5762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7667625" y="2565400"/>
            <a:ext cx="136842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>
                <a:solidFill>
                  <a:srgbClr val="FF0000"/>
                </a:solidFill>
              </a:rPr>
              <a:t>Atributos</a:t>
            </a:r>
          </a:p>
        </p:txBody>
      </p:sp>
      <p:sp>
        <p:nvSpPr>
          <p:cNvPr id="32775" name="Rectangle 9"/>
          <p:cNvSpPr>
            <a:spLocks noChangeArrowheads="1"/>
          </p:cNvSpPr>
          <p:nvPr/>
        </p:nvSpPr>
        <p:spPr bwMode="auto">
          <a:xfrm>
            <a:off x="971550" y="2997200"/>
            <a:ext cx="6716713" cy="37893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7740650" y="3644900"/>
            <a:ext cx="136842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>
                <a:solidFill>
                  <a:srgbClr val="FF0000"/>
                </a:solidFill>
              </a:rPr>
              <a:t>Métodos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348038" y="2997200"/>
            <a:ext cx="5759450" cy="396875"/>
            <a:chOff x="3606" y="3612"/>
            <a:chExt cx="2154" cy="250"/>
          </a:xfrm>
        </p:grpSpPr>
        <p:sp>
          <p:nvSpPr>
            <p:cNvPr id="32784" name="Line 12"/>
            <p:cNvSpPr>
              <a:spLocks noChangeShapeType="1"/>
            </p:cNvSpPr>
            <p:nvPr/>
          </p:nvSpPr>
          <p:spPr bwMode="auto">
            <a:xfrm flipH="1">
              <a:off x="3606" y="3748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85" name="Text Box 13"/>
            <p:cNvSpPr txBox="1">
              <a:spLocks noChangeArrowheads="1"/>
            </p:cNvSpPr>
            <p:nvPr/>
          </p:nvSpPr>
          <p:spPr bwMode="auto">
            <a:xfrm>
              <a:off x="3969" y="3612"/>
              <a:ext cx="17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Aloca memória inicializa atributos do obj.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636963" y="4076700"/>
            <a:ext cx="5256212" cy="701675"/>
            <a:chOff x="3606" y="3612"/>
            <a:chExt cx="2154" cy="442"/>
          </a:xfrm>
        </p:grpSpPr>
        <p:sp>
          <p:nvSpPr>
            <p:cNvPr id="32782" name="Line 15"/>
            <p:cNvSpPr>
              <a:spLocks noChangeShapeType="1"/>
            </p:cNvSpPr>
            <p:nvPr/>
          </p:nvSpPr>
          <p:spPr bwMode="auto">
            <a:xfrm flipH="1">
              <a:off x="3606" y="3748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>
              <a:off x="3969" y="3612"/>
              <a:ext cx="179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 Altera atributo com segurança</a:t>
              </a:r>
            </a:p>
            <a:p>
              <a:r>
                <a:rPr lang="pt-BR" sz="2000">
                  <a:solidFill>
                    <a:srgbClr val="FF0000"/>
                  </a:solidFill>
                </a:rPr>
                <a:t> (encapsulamento)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708400" y="5768975"/>
            <a:ext cx="5364163" cy="396875"/>
            <a:chOff x="3606" y="3612"/>
            <a:chExt cx="2154" cy="250"/>
          </a:xfrm>
        </p:grpSpPr>
        <p:sp>
          <p:nvSpPr>
            <p:cNvPr id="32780" name="Line 18"/>
            <p:cNvSpPr>
              <a:spLocks noChangeShapeType="1"/>
            </p:cNvSpPr>
            <p:nvPr/>
          </p:nvSpPr>
          <p:spPr bwMode="auto">
            <a:xfrm flipH="1">
              <a:off x="3606" y="3748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81" name="Text Box 19"/>
            <p:cNvSpPr txBox="1">
              <a:spLocks noChangeArrowheads="1"/>
            </p:cNvSpPr>
            <p:nvPr/>
          </p:nvSpPr>
          <p:spPr bwMode="auto">
            <a:xfrm>
              <a:off x="3969" y="3612"/>
              <a:ext cx="17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 Acessa valor armazenado no atributo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CFF68B-7CC4-4B3C-996C-A6C58D945747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1536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Cuidados!!!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877175" cy="40671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pt-BR" sz="2400"/>
              <a:t>Declarar mais de uma </a:t>
            </a:r>
            <a:r>
              <a:rPr lang="pt-BR" sz="2400" b="1"/>
              <a:t>classe</a:t>
            </a:r>
            <a:r>
              <a:rPr lang="pt-BR" sz="2400"/>
              <a:t> </a:t>
            </a:r>
            <a:r>
              <a:rPr lang="pt-BR" sz="2400" b="1"/>
              <a:t>public</a:t>
            </a:r>
            <a:r>
              <a:rPr lang="pt-BR" sz="2400"/>
              <a:t> no mesmo arquivo é um erro de compilação.</a:t>
            </a:r>
          </a:p>
          <a:p>
            <a:pPr eaLnBrk="1" hangingPunct="1">
              <a:spcBef>
                <a:spcPct val="30000"/>
              </a:spcBef>
            </a:pPr>
            <a:r>
              <a:rPr lang="pt-BR" sz="2400"/>
              <a:t>Porém, podemos ter vários </a:t>
            </a:r>
            <a:r>
              <a:rPr lang="pt-BR" sz="2400" b="1"/>
              <a:t>métodos</a:t>
            </a:r>
            <a:r>
              <a:rPr lang="pt-BR" sz="2400"/>
              <a:t> </a:t>
            </a:r>
            <a:r>
              <a:rPr lang="pt-BR" sz="2400" b="1"/>
              <a:t>public</a:t>
            </a:r>
            <a:r>
              <a:rPr lang="pt-BR" sz="2400"/>
              <a:t> declarados em uma mesma classe</a:t>
            </a:r>
          </a:p>
          <a:p>
            <a:pPr eaLnBrk="1" hangingPunct="1">
              <a:spcBef>
                <a:spcPct val="30000"/>
              </a:spcBef>
            </a:pPr>
            <a:r>
              <a:rPr lang="pt-BR" sz="2400"/>
              <a:t>Recomenda-se que atributos sejam privados (</a:t>
            </a:r>
            <a:r>
              <a:rPr lang="pt-BR" sz="2400" b="1"/>
              <a:t>encapsulamento</a:t>
            </a:r>
            <a:r>
              <a:rPr lang="pt-BR" sz="2400"/>
              <a:t>)</a:t>
            </a:r>
          </a:p>
          <a:p>
            <a:pPr eaLnBrk="1" hangingPunct="1">
              <a:spcBef>
                <a:spcPct val="30000"/>
              </a:spcBef>
            </a:pPr>
            <a:r>
              <a:rPr lang="pt-BR" sz="2400"/>
              <a:t>Apesar de privados, os </a:t>
            </a:r>
            <a:r>
              <a:rPr lang="pt-BR" sz="2400" b="1"/>
              <a:t>atributos</a:t>
            </a:r>
            <a:r>
              <a:rPr lang="pt-BR" sz="2400"/>
              <a:t> podem ser acessados ou alterados a partir de qualquer </a:t>
            </a:r>
            <a:r>
              <a:rPr lang="pt-BR" sz="2400" b="1"/>
              <a:t>método</a:t>
            </a:r>
            <a:r>
              <a:rPr lang="pt-BR" sz="240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CA58B24-1058-437D-8082-65E64D9DBA2C}" type="slidenum">
              <a:rPr lang="pt-BR" sz="2600" b="1">
                <a:solidFill>
                  <a:schemeClr val="bg1"/>
                </a:solidFill>
              </a:rPr>
              <a:pPr/>
              <a:t>20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33795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765175"/>
            <a:ext cx="7924800" cy="1143000"/>
          </a:xfrm>
        </p:spPr>
        <p:txBody>
          <a:bodyPr/>
          <a:lstStyle/>
          <a:p>
            <a:pPr eaLnBrk="1" hangingPunct="1"/>
            <a:r>
              <a:rPr lang="pt-BR" dirty="0"/>
              <a:t>Atividade: Classe Circulo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2349500"/>
            <a:ext cx="8126412" cy="4235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dirty="0"/>
              <a:t>Atributo (variáveis de instância)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Raio</a:t>
            </a:r>
          </a:p>
          <a:p>
            <a:pPr eaLnBrk="1" hangingPunct="1">
              <a:lnSpc>
                <a:spcPct val="90000"/>
              </a:lnSpc>
            </a:pPr>
            <a:r>
              <a:rPr lang="pt-BR" sz="2400" dirty="0"/>
              <a:t>Métodos (tarefas)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Método construtor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Alterar/ informar raio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>
                <a:solidFill>
                  <a:srgbClr val="FF0000"/>
                </a:solidFill>
              </a:rPr>
              <a:t>Calcular diâmetro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>
                <a:solidFill>
                  <a:srgbClr val="FF0000"/>
                </a:solidFill>
              </a:rPr>
              <a:t>Calcular área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>
                <a:solidFill>
                  <a:srgbClr val="FF0000"/>
                </a:solidFill>
              </a:rPr>
              <a:t>Calcular circunferência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>
                <a:solidFill>
                  <a:srgbClr val="FF0000"/>
                </a:solidFill>
              </a:rPr>
              <a:t>Exibir Dados: informa diâmetro, área e circunferência.</a:t>
            </a:r>
          </a:p>
          <a:p>
            <a:pPr eaLnBrk="1" hangingPunct="1">
              <a:lnSpc>
                <a:spcPct val="90000"/>
              </a:lnSpc>
            </a:pPr>
            <a:r>
              <a:rPr lang="pt-BR" sz="2400" dirty="0"/>
              <a:t>Obs.: Utilize a classe </a:t>
            </a:r>
            <a:r>
              <a:rPr lang="pt-BR" sz="2400" dirty="0" err="1"/>
              <a:t>Math</a:t>
            </a:r>
            <a:endParaRPr lang="pt-BR" sz="2400" dirty="0"/>
          </a:p>
          <a:p>
            <a:pPr lvl="1" eaLnBrk="1" hangingPunct="1">
              <a:lnSpc>
                <a:spcPct val="90000"/>
              </a:lnSpc>
            </a:pPr>
            <a:r>
              <a:rPr lang="pt-BR" sz="2000" dirty="0" err="1"/>
              <a:t>Math</a:t>
            </a:r>
            <a:r>
              <a:rPr lang="pt-BR" sz="2000" dirty="0"/>
              <a:t>.PI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err="1"/>
              <a:t>Math</a:t>
            </a:r>
            <a:r>
              <a:rPr lang="pt-BR" sz="2000" dirty="0"/>
              <a:t>.</a:t>
            </a:r>
            <a:r>
              <a:rPr lang="pt-BR" sz="2000" dirty="0" err="1"/>
              <a:t>pow</a:t>
            </a:r>
            <a:r>
              <a:rPr lang="pt-BR" sz="2000" dirty="0"/>
              <a:t>( )</a:t>
            </a:r>
          </a:p>
        </p:txBody>
      </p:sp>
      <p:grpSp>
        <p:nvGrpSpPr>
          <p:cNvPr id="33797" name="Grupo 6"/>
          <p:cNvGrpSpPr>
            <a:grpSpLocks/>
          </p:cNvGrpSpPr>
          <p:nvPr/>
        </p:nvGrpSpPr>
        <p:grpSpPr bwMode="auto">
          <a:xfrm>
            <a:off x="5867400" y="2786063"/>
            <a:ext cx="2160588" cy="2087562"/>
            <a:chOff x="5867400" y="3213100"/>
            <a:chExt cx="2160588" cy="2087563"/>
          </a:xfrm>
        </p:grpSpPr>
        <p:sp>
          <p:nvSpPr>
            <p:cNvPr id="33798" name="AutoShape 8"/>
            <p:cNvSpPr>
              <a:spLocks noChangeArrowheads="1"/>
            </p:cNvSpPr>
            <p:nvPr/>
          </p:nvSpPr>
          <p:spPr bwMode="auto">
            <a:xfrm>
              <a:off x="5867400" y="3213100"/>
              <a:ext cx="2160588" cy="2087563"/>
            </a:xfrm>
            <a:prstGeom prst="flowChar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33799" name="Text Box 10"/>
            <p:cNvSpPr txBox="1">
              <a:spLocks noChangeArrowheads="1"/>
            </p:cNvSpPr>
            <p:nvPr/>
          </p:nvSpPr>
          <p:spPr bwMode="auto">
            <a:xfrm>
              <a:off x="7019925" y="3835400"/>
              <a:ext cx="742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b="1" i="1"/>
                <a:t>raio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A5150D5-F14C-48C6-A1A0-ABFA14BAB981}" type="slidenum">
              <a:rPr lang="pt-BR" sz="2600" b="1">
                <a:solidFill>
                  <a:schemeClr val="bg1"/>
                </a:solidFill>
              </a:rPr>
              <a:pPr/>
              <a:t>21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34819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Exemplo: Uso da classe círculo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2349500"/>
            <a:ext cx="4897438" cy="388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Atividade - Classe </a:t>
            </a:r>
            <a:r>
              <a:rPr lang="pt-BR" sz="3200" dirty="0" err="1"/>
              <a:t>ContaCorrente</a:t>
            </a:r>
            <a:endParaRPr lang="pt-BR" sz="32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349500"/>
            <a:ext cx="7993062" cy="42481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sz="2400" dirty="0"/>
              <a:t>Atributos (variáveis de instância)</a:t>
            </a:r>
          </a:p>
          <a:p>
            <a:pPr lvl="1">
              <a:lnSpc>
                <a:spcPct val="110000"/>
              </a:lnSpc>
            </a:pPr>
            <a:r>
              <a:rPr lang="pt-BR" sz="2000" dirty="0"/>
              <a:t>Número da conta</a:t>
            </a:r>
          </a:p>
          <a:p>
            <a:pPr lvl="1">
              <a:lnSpc>
                <a:spcPct val="110000"/>
              </a:lnSpc>
            </a:pPr>
            <a:r>
              <a:rPr lang="pt-BR" sz="2000" dirty="0"/>
              <a:t>Titular</a:t>
            </a:r>
          </a:p>
          <a:p>
            <a:pPr lvl="1">
              <a:lnSpc>
                <a:spcPct val="110000"/>
              </a:lnSpc>
            </a:pPr>
            <a:r>
              <a:rPr lang="pt-BR" sz="2000" dirty="0"/>
              <a:t>Saldo</a:t>
            </a:r>
          </a:p>
          <a:p>
            <a:pPr>
              <a:lnSpc>
                <a:spcPct val="110000"/>
              </a:lnSpc>
            </a:pPr>
            <a:r>
              <a:rPr lang="pt-BR" sz="2400" dirty="0"/>
              <a:t>Métodos (operações/ tarefas)</a:t>
            </a:r>
          </a:p>
          <a:p>
            <a:pPr lvl="1">
              <a:lnSpc>
                <a:spcPct val="110000"/>
              </a:lnSpc>
            </a:pPr>
            <a:r>
              <a:rPr lang="pt-BR" sz="2000" dirty="0"/>
              <a:t>Construtor: inicializa titular, número da conta e saldo (sempre maior ou igual a zero);</a:t>
            </a:r>
          </a:p>
          <a:p>
            <a:pPr lvl="1">
              <a:lnSpc>
                <a:spcPct val="110000"/>
              </a:lnSpc>
            </a:pPr>
            <a:r>
              <a:rPr lang="pt-BR" sz="2000" dirty="0"/>
              <a:t>Depósito (atualizar saldo acrescido da quantia depositada);</a:t>
            </a:r>
          </a:p>
          <a:p>
            <a:pPr lvl="1">
              <a:lnSpc>
                <a:spcPct val="110000"/>
              </a:lnSpc>
            </a:pPr>
            <a:r>
              <a:rPr lang="pt-BR" sz="2000" dirty="0"/>
              <a:t>Saque (atualizar saldo decrescido da quantia sacada);</a:t>
            </a:r>
          </a:p>
          <a:p>
            <a:pPr lvl="1">
              <a:lnSpc>
                <a:spcPct val="110000"/>
              </a:lnSpc>
            </a:pPr>
            <a:r>
              <a:rPr lang="pt-BR" sz="2000" dirty="0"/>
              <a:t>Exibir dados da conta</a:t>
            </a:r>
          </a:p>
        </p:txBody>
      </p:sp>
      <p:pic>
        <p:nvPicPr>
          <p:cNvPr id="35844" name="Picture 6" descr="MC900390942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2492375"/>
            <a:ext cx="2176462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Atividade – Conta corrente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349500"/>
            <a:ext cx="7693025" cy="3724275"/>
          </a:xfrm>
        </p:spPr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pt-BR"/>
              <a:t>Implemente a classe ContaCorrente</a:t>
            </a:r>
          </a:p>
          <a:p>
            <a:pPr marL="914400" lvl="1" indent="-457200">
              <a:lnSpc>
                <a:spcPct val="120000"/>
              </a:lnSpc>
            </a:pPr>
            <a:r>
              <a:rPr lang="pt-BR"/>
              <a:t>O valor inicial do saldo deve ser sempre maior ou igual a 0;</a:t>
            </a:r>
          </a:p>
          <a:p>
            <a:pPr marL="914400" lvl="1" indent="-457200">
              <a:lnSpc>
                <a:spcPct val="120000"/>
              </a:lnSpc>
            </a:pPr>
            <a:r>
              <a:rPr lang="pt-BR"/>
              <a:t>Não esqueça de validar os valores de saque e depósito (não devem ser menores que zero).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Programa teste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895475"/>
            <a:ext cx="838835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saída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916113"/>
            <a:ext cx="48958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Line 4"/>
          <p:cNvSpPr>
            <a:spLocks noChangeShapeType="1"/>
          </p:cNvSpPr>
          <p:nvPr/>
        </p:nvSpPr>
        <p:spPr bwMode="auto">
          <a:xfrm flipH="1" flipV="1">
            <a:off x="4643438" y="3789363"/>
            <a:ext cx="25923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H="1" flipV="1">
            <a:off x="4643438" y="5229225"/>
            <a:ext cx="25923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Outro exemplo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989138"/>
            <a:ext cx="5184775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Line 4"/>
          <p:cNvSpPr>
            <a:spLocks noChangeShapeType="1"/>
          </p:cNvSpPr>
          <p:nvPr/>
        </p:nvSpPr>
        <p:spPr bwMode="auto">
          <a:xfrm flipH="1" flipV="1">
            <a:off x="4787900" y="4005263"/>
            <a:ext cx="2592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H="1" flipV="1">
            <a:off x="4787900" y="5445125"/>
            <a:ext cx="2592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Discussão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Precisamos dos métodos públicos:</a:t>
            </a:r>
          </a:p>
          <a:p>
            <a:pPr lvl="1"/>
            <a:r>
              <a:rPr lang="pt-BR" dirty="0"/>
              <a:t>Set/ </a:t>
            </a:r>
            <a:r>
              <a:rPr lang="pt-BR" dirty="0" err="1"/>
              <a:t>get</a:t>
            </a:r>
            <a:r>
              <a:rPr lang="pt-BR" dirty="0"/>
              <a:t> saldo?</a:t>
            </a:r>
          </a:p>
          <a:p>
            <a:pPr lvl="1"/>
            <a:r>
              <a:rPr lang="pt-BR" dirty="0"/>
              <a:t>Set/ </a:t>
            </a:r>
            <a:r>
              <a:rPr lang="pt-BR" dirty="0" err="1"/>
              <a:t>get</a:t>
            </a:r>
            <a:r>
              <a:rPr lang="pt-BR" dirty="0"/>
              <a:t> titular?</a:t>
            </a:r>
          </a:p>
          <a:p>
            <a:pPr lvl="1"/>
            <a:r>
              <a:rPr lang="pt-BR" dirty="0"/>
              <a:t>Set/ </a:t>
            </a:r>
            <a:r>
              <a:rPr lang="pt-BR" dirty="0" err="1"/>
              <a:t>get</a:t>
            </a:r>
            <a:r>
              <a:rPr lang="pt-BR" dirty="0"/>
              <a:t> número da conta?</a:t>
            </a:r>
          </a:p>
          <a:p>
            <a:r>
              <a:rPr lang="pt-BR" dirty="0"/>
              <a:t>Sugestão:</a:t>
            </a:r>
          </a:p>
          <a:p>
            <a:pPr lvl="1"/>
            <a:r>
              <a:rPr lang="pt-BR" dirty="0"/>
              <a:t>Para saldo e número da conta, codifique os métodos </a:t>
            </a:r>
            <a:r>
              <a:rPr lang="pt-BR" b="1" i="1" dirty="0" err="1"/>
              <a:t>get</a:t>
            </a:r>
            <a:r>
              <a:rPr lang="pt-BR" b="1" i="1" dirty="0"/>
              <a:t> </a:t>
            </a:r>
          </a:p>
          <a:p>
            <a:pPr lvl="1"/>
            <a:r>
              <a:rPr lang="pt-BR" dirty="0"/>
              <a:t>Para titular podemos ter </a:t>
            </a:r>
            <a:r>
              <a:rPr lang="pt-BR" b="1" i="1" dirty="0"/>
              <a:t>set </a:t>
            </a:r>
            <a:r>
              <a:rPr lang="pt-BR" dirty="0"/>
              <a:t>e </a:t>
            </a:r>
            <a:r>
              <a:rPr lang="pt-BR" b="1" i="1" dirty="0" err="1"/>
              <a:t>get</a:t>
            </a:r>
            <a:endParaRPr lang="pt-BR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AA95F6A-EB81-4931-9D23-DE9CF8B94BFB}" type="slidenum">
              <a:rPr lang="pt-BR" sz="2600" b="1">
                <a:solidFill>
                  <a:schemeClr val="bg1"/>
                </a:solidFill>
              </a:rPr>
              <a:pPr/>
              <a:t>3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27651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Boa prática de programação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400"/>
              <a:t>Listar os </a:t>
            </a:r>
            <a:r>
              <a:rPr lang="pt-BR" sz="2400" b="1"/>
              <a:t>atributos</a:t>
            </a:r>
            <a:r>
              <a:rPr lang="pt-BR" sz="2400"/>
              <a:t> de uma classe </a:t>
            </a:r>
            <a:r>
              <a:rPr lang="pt-BR" sz="2400" b="1"/>
              <a:t>antes de declarar métodos </a:t>
            </a:r>
            <a:r>
              <a:rPr lang="pt-BR" sz="2400"/>
              <a:t>da classe: ao ler o código, você vê os nomes e tipos das variáveis antes de usá-los nos métodos.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400"/>
              <a:t>É possível listar os atributos da classe em qualquer lugar na classe (</a:t>
            </a:r>
            <a:r>
              <a:rPr lang="pt-BR" sz="2400" b="1"/>
              <a:t>fora dos métodos</a:t>
            </a:r>
            <a:r>
              <a:rPr lang="pt-BR" sz="2400"/>
              <a:t>), mas sua dispersão tende a resultar em um código de difícil leitura.</a:t>
            </a:r>
          </a:p>
        </p:txBody>
      </p:sp>
    </p:spTree>
    <p:extLst>
      <p:ext uri="{BB962C8B-B14F-4D97-AF65-F5344CB8AC3E}">
        <p14:creationId xmlns:p14="http://schemas.microsoft.com/office/powerpoint/2010/main" val="247093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27835BB-7570-40BE-BA47-FC0F6F72681A}" type="slidenum">
              <a:rPr lang="pt-BR" sz="2600" b="1">
                <a:solidFill>
                  <a:schemeClr val="bg1"/>
                </a:solidFill>
              </a:rPr>
              <a:pPr/>
              <a:t>4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16387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Como usar/testar uma classe?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dirty="0"/>
              <a:t>Classe Circulo não tem método </a:t>
            </a:r>
            <a:r>
              <a:rPr lang="pt-BR" b="1" dirty="0" err="1"/>
              <a:t>main</a:t>
            </a:r>
            <a:endParaRPr lang="pt-BR" b="1" dirty="0"/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dirty="0"/>
              <a:t>Execução de programa em Java: classes com método </a:t>
            </a:r>
            <a:r>
              <a:rPr lang="pt-BR" b="1" dirty="0" err="1"/>
              <a:t>main</a:t>
            </a:r>
            <a:endParaRPr lang="pt-BR" b="1" dirty="0"/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dirty="0"/>
              <a:t>Se tentarmos </a:t>
            </a:r>
            <a:r>
              <a:rPr lang="pt-BR"/>
              <a:t>executar classe </a:t>
            </a:r>
            <a:r>
              <a:rPr lang="pt-BR" dirty="0"/>
              <a:t>sem </a:t>
            </a:r>
            <a:r>
              <a:rPr lang="pt-BR" dirty="0" err="1"/>
              <a:t>main</a:t>
            </a:r>
            <a:r>
              <a:rPr lang="pt-BR" dirty="0"/>
              <a:t>?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dirty="0"/>
              <a:t>ERRO!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dirty="0"/>
              <a:t>Apenas compile para gerar o “.</a:t>
            </a:r>
            <a:r>
              <a:rPr lang="pt-BR" dirty="0" err="1"/>
              <a:t>class</a:t>
            </a:r>
            <a:r>
              <a:rPr lang="pt-BR" dirty="0"/>
              <a:t>”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13" y="5286375"/>
            <a:ext cx="1285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7"/>
          <p:cNvGrpSpPr>
            <a:grpSpLocks/>
          </p:cNvGrpSpPr>
          <p:nvPr/>
        </p:nvGrpSpPr>
        <p:grpSpPr bwMode="auto">
          <a:xfrm>
            <a:off x="6680200" y="5143500"/>
            <a:ext cx="1177925" cy="1536700"/>
            <a:chOff x="6679421" y="5143512"/>
            <a:chExt cx="1178727" cy="1535917"/>
          </a:xfrm>
        </p:grpSpPr>
        <p:sp>
          <p:nvSpPr>
            <p:cNvPr id="6" name="Seta para a direita 5"/>
            <p:cNvSpPr/>
            <p:nvPr/>
          </p:nvSpPr>
          <p:spPr>
            <a:xfrm rot="18738245">
              <a:off x="6358328" y="6000906"/>
              <a:ext cx="999615" cy="35743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6857342" y="5143512"/>
              <a:ext cx="1000806" cy="78541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6FEFA86-B59F-4983-9181-96AF08A3F43A}" type="slidenum">
              <a:rPr lang="pt-BR" sz="2600" b="1">
                <a:solidFill>
                  <a:schemeClr val="bg1"/>
                </a:solidFill>
              </a:rPr>
              <a:pPr/>
              <a:t>5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17411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Programas usando classes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362200"/>
            <a:ext cx="8126288" cy="423515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b="1" dirty="0"/>
              <a:t>Palavra reservada “</a:t>
            </a:r>
            <a:r>
              <a:rPr lang="pt-BR" b="1" dirty="0" err="1"/>
              <a:t>new</a:t>
            </a:r>
            <a:r>
              <a:rPr lang="pt-BR" b="1" dirty="0"/>
              <a:t>”</a:t>
            </a:r>
            <a:r>
              <a:rPr lang="pt-BR" dirty="0"/>
              <a:t>: cria instância (exemplar) de classe, ou seja, um objeto na memória: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b="1" dirty="0" err="1"/>
              <a:t>new</a:t>
            </a:r>
            <a:r>
              <a:rPr lang="pt-BR" b="1" dirty="0"/>
              <a:t> </a:t>
            </a:r>
            <a:r>
              <a:rPr lang="pt-BR" dirty="0"/>
              <a:t>+ nome da classe + parênteses.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Tx/>
              <a:buNone/>
            </a:pPr>
            <a:endParaRPr lang="pt-BR" dirty="0"/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dirty="0"/>
              <a:t>Chamando (invocando) um método: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dirty="0"/>
              <a:t>Nome de objeto + ponto (.) + nome do método + parênteses.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0EA8139-43AA-4CAE-A63F-5B42B55021A4}" type="slidenum">
              <a:rPr lang="pt-BR" sz="2600" b="1">
                <a:solidFill>
                  <a:schemeClr val="bg1"/>
                </a:solidFill>
              </a:rPr>
              <a:pPr/>
              <a:t>6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18435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Programa usando classe Circulo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276872"/>
            <a:ext cx="7200900" cy="32940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868988" y="2367061"/>
            <a:ext cx="2232025" cy="1582738"/>
            <a:chOff x="3697" y="1344"/>
            <a:chExt cx="1406" cy="997"/>
          </a:xfrm>
        </p:grpSpPr>
        <p:sp>
          <p:nvSpPr>
            <p:cNvPr id="18444" name="Text Box 8"/>
            <p:cNvSpPr txBox="1">
              <a:spLocks noChangeArrowheads="1"/>
            </p:cNvSpPr>
            <p:nvPr/>
          </p:nvSpPr>
          <p:spPr bwMode="auto">
            <a:xfrm>
              <a:off x="3697" y="1344"/>
              <a:ext cx="140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Instancia objeto </a:t>
              </a:r>
              <a:r>
                <a:rPr lang="pt-BR" sz="2000" b="1">
                  <a:solidFill>
                    <a:srgbClr val="FF0000"/>
                  </a:solidFill>
                </a:rPr>
                <a:t>c</a:t>
              </a:r>
              <a:r>
                <a:rPr lang="pt-BR" sz="2000">
                  <a:solidFill>
                    <a:srgbClr val="FF0000"/>
                  </a:solidFill>
                </a:rPr>
                <a:t> </a:t>
              </a:r>
            </a:p>
            <a:p>
              <a:r>
                <a:rPr lang="pt-BR" sz="2000">
                  <a:solidFill>
                    <a:srgbClr val="FF0000"/>
                  </a:solidFill>
                </a:rPr>
                <a:t>do tipo Circulo</a:t>
              </a:r>
            </a:p>
          </p:txBody>
        </p:sp>
        <p:grpSp>
          <p:nvGrpSpPr>
            <p:cNvPr id="18445" name="Group 10"/>
            <p:cNvGrpSpPr>
              <a:grpSpLocks/>
            </p:cNvGrpSpPr>
            <p:nvPr/>
          </p:nvGrpSpPr>
          <p:grpSpPr bwMode="auto">
            <a:xfrm>
              <a:off x="4105" y="1797"/>
              <a:ext cx="544" cy="544"/>
              <a:chOff x="4105" y="1797"/>
              <a:chExt cx="544" cy="544"/>
            </a:xfrm>
          </p:grpSpPr>
          <p:sp>
            <p:nvSpPr>
              <p:cNvPr id="18446" name="Line 7"/>
              <p:cNvSpPr>
                <a:spLocks noChangeShapeType="1"/>
              </p:cNvSpPr>
              <p:nvPr/>
            </p:nvSpPr>
            <p:spPr bwMode="auto">
              <a:xfrm flipH="1" flipV="1">
                <a:off x="4105" y="2341"/>
                <a:ext cx="5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lg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47" name="Line 9"/>
              <p:cNvSpPr>
                <a:spLocks noChangeShapeType="1"/>
              </p:cNvSpPr>
              <p:nvPr/>
            </p:nvSpPr>
            <p:spPr bwMode="auto">
              <a:xfrm>
                <a:off x="4649" y="1797"/>
                <a:ext cx="0" cy="5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500563" y="4311749"/>
            <a:ext cx="3240087" cy="1133475"/>
            <a:chOff x="2835" y="2569"/>
            <a:chExt cx="2041" cy="714"/>
          </a:xfrm>
        </p:grpSpPr>
        <p:sp>
          <p:nvSpPr>
            <p:cNvPr id="18440" name="Text Box 11"/>
            <p:cNvSpPr txBox="1">
              <a:spLocks noChangeArrowheads="1"/>
            </p:cNvSpPr>
            <p:nvPr/>
          </p:nvSpPr>
          <p:spPr bwMode="auto">
            <a:xfrm>
              <a:off x="2835" y="2841"/>
              <a:ext cx="204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dirty="0">
                  <a:solidFill>
                    <a:srgbClr val="FF0000"/>
                  </a:solidFill>
                </a:rPr>
                <a:t>Chama método </a:t>
              </a:r>
              <a:r>
                <a:rPr lang="pt-BR" sz="2000" dirty="0" err="1">
                  <a:solidFill>
                    <a:srgbClr val="FF0000"/>
                  </a:solidFill>
                </a:rPr>
                <a:t>exibeDados</a:t>
              </a:r>
              <a:r>
                <a:rPr lang="pt-BR" sz="2000" dirty="0">
                  <a:solidFill>
                    <a:srgbClr val="FF0000"/>
                  </a:solidFill>
                </a:rPr>
                <a:t> do objeto </a:t>
              </a:r>
              <a:r>
                <a:rPr lang="pt-BR" sz="2000" b="1" dirty="0">
                  <a:solidFill>
                    <a:srgbClr val="FF0000"/>
                  </a:solidFill>
                </a:rPr>
                <a:t>c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  <p:grpSp>
          <p:nvGrpSpPr>
            <p:cNvPr id="18441" name="Group 12"/>
            <p:cNvGrpSpPr>
              <a:grpSpLocks/>
            </p:cNvGrpSpPr>
            <p:nvPr/>
          </p:nvGrpSpPr>
          <p:grpSpPr bwMode="auto">
            <a:xfrm flipV="1">
              <a:off x="3016" y="2569"/>
              <a:ext cx="544" cy="226"/>
              <a:chOff x="4105" y="1797"/>
              <a:chExt cx="544" cy="544"/>
            </a:xfrm>
          </p:grpSpPr>
          <p:sp>
            <p:nvSpPr>
              <p:cNvPr id="18442" name="Line 13"/>
              <p:cNvSpPr>
                <a:spLocks noChangeShapeType="1"/>
              </p:cNvSpPr>
              <p:nvPr/>
            </p:nvSpPr>
            <p:spPr bwMode="auto">
              <a:xfrm flipH="1" flipV="1">
                <a:off x="4105" y="2341"/>
                <a:ext cx="5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lg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43" name="Line 14"/>
              <p:cNvSpPr>
                <a:spLocks noChangeShapeType="1"/>
              </p:cNvSpPr>
              <p:nvPr/>
            </p:nvSpPr>
            <p:spPr bwMode="auto">
              <a:xfrm>
                <a:off x="4649" y="1797"/>
                <a:ext cx="0" cy="5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1357313" y="5643563"/>
            <a:ext cx="65722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 b="1">
                <a:solidFill>
                  <a:srgbClr val="FF0000"/>
                </a:solidFill>
              </a:rPr>
              <a:t>Invocamos os métodos a partir do objeto.</a:t>
            </a:r>
          </a:p>
          <a:p>
            <a:pPr algn="ctr"/>
            <a:r>
              <a:rPr lang="pt-BR" sz="2400" b="1">
                <a:solidFill>
                  <a:srgbClr val="FF0000"/>
                </a:solidFill>
              </a:rPr>
              <a:t>Nesse exemplo, o que será impresso?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8478A5-BAAC-43A6-A44C-AEC382AD2E7E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1945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Invocando métodos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48613" cy="4138613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pt-BR" sz="2400" dirty="0"/>
              <a:t>Observe que não existe obrigatoriedade de chamar os métodos na ordem em que foram implementados.</a:t>
            </a:r>
          </a:p>
          <a:p>
            <a:pPr eaLnBrk="1" hangingPunct="1">
              <a:spcBef>
                <a:spcPct val="30000"/>
              </a:spcBef>
            </a:pPr>
            <a:r>
              <a:rPr lang="pt-BR" sz="2400" dirty="0"/>
              <a:t>Semelhante a um “fornecedor de serviços”, o objeto instanciado disponibiliza todos os seus métodos, entretanto, o programa só utiliza aqueles que desejar, na ordem que for relevante.</a:t>
            </a:r>
          </a:p>
          <a:p>
            <a:pPr eaLnBrk="1" hangingPunct="1">
              <a:spcBef>
                <a:spcPct val="30000"/>
              </a:spcBef>
            </a:pPr>
            <a:r>
              <a:rPr lang="pt-BR" sz="2400" dirty="0"/>
              <a:t>Exemplo: Métodos da classe Circulo</a:t>
            </a:r>
          </a:p>
          <a:p>
            <a:pPr marL="457200" lvl="1" indent="0" eaLnBrk="1" hangingPunct="1">
              <a:spcBef>
                <a:spcPct val="30000"/>
              </a:spcBef>
              <a:buNone/>
            </a:pPr>
            <a:r>
              <a:rPr lang="pt-BR" sz="1800" dirty="0"/>
              <a:t>+ </a:t>
            </a:r>
            <a:r>
              <a:rPr lang="pt-BR" sz="1800" dirty="0" err="1"/>
              <a:t>setRaio</a:t>
            </a:r>
            <a:r>
              <a:rPr lang="pt-BR" sz="1800" dirty="0"/>
              <a:t>( </a:t>
            </a:r>
            <a:r>
              <a:rPr lang="pt-BR" sz="1800" dirty="0" err="1"/>
              <a:t>double</a:t>
            </a:r>
            <a:r>
              <a:rPr lang="pt-BR" sz="1800" dirty="0"/>
              <a:t> </a:t>
            </a:r>
            <a:r>
              <a:rPr lang="pt-BR" sz="1800" b="1" dirty="0"/>
              <a:t>r</a:t>
            </a:r>
            <a:r>
              <a:rPr lang="pt-BR" sz="1800" dirty="0"/>
              <a:t>)</a:t>
            </a:r>
          </a:p>
          <a:p>
            <a:pPr marL="457200" lvl="1" indent="0" eaLnBrk="1" hangingPunct="1">
              <a:spcBef>
                <a:spcPct val="30000"/>
              </a:spcBef>
              <a:buNone/>
            </a:pPr>
            <a:r>
              <a:rPr lang="pt-BR" sz="1800" dirty="0"/>
              <a:t>+ </a:t>
            </a:r>
            <a:r>
              <a:rPr lang="pt-BR" sz="1800" dirty="0" err="1"/>
              <a:t>getRaio</a:t>
            </a:r>
            <a:r>
              <a:rPr lang="pt-BR" sz="1800" dirty="0"/>
              <a:t>( )</a:t>
            </a:r>
          </a:p>
          <a:p>
            <a:pPr marL="457200" lvl="1" indent="0" eaLnBrk="1" hangingPunct="1">
              <a:spcBef>
                <a:spcPct val="30000"/>
              </a:spcBef>
              <a:buNone/>
            </a:pPr>
            <a:r>
              <a:rPr lang="pt-BR" sz="1800" dirty="0"/>
              <a:t>+ </a:t>
            </a:r>
            <a:r>
              <a:rPr lang="pt-BR" sz="1800" dirty="0" err="1"/>
              <a:t>exibeDados</a:t>
            </a:r>
            <a:r>
              <a:rPr lang="pt-BR" sz="1800" dirty="0"/>
              <a:t>( )</a:t>
            </a:r>
          </a:p>
          <a:p>
            <a:pPr eaLnBrk="1" hangingPunct="1">
              <a:spcBef>
                <a:spcPct val="30000"/>
              </a:spcBef>
            </a:pPr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E9324A4-9ED4-4990-AABA-BE65706ED073}" type="slidenum">
              <a:rPr lang="pt-BR" sz="2600" b="1">
                <a:solidFill>
                  <a:schemeClr val="bg1"/>
                </a:solidFill>
              </a:rPr>
              <a:pPr/>
              <a:t>8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20483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Alterando o raio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sz="2600"/>
              <a:t>Em métodos com </a:t>
            </a:r>
            <a:r>
              <a:rPr lang="pt-BR" sz="2600" b="1"/>
              <a:t>parâmetros</a:t>
            </a:r>
            <a:r>
              <a:rPr lang="pt-BR" sz="2600"/>
              <a:t>, os mesmos são usados para passar informações adicionais ao </a:t>
            </a:r>
            <a:r>
              <a:rPr lang="pt-BR" sz="2600" b="1"/>
              <a:t>método.</a:t>
            </a:r>
          </a:p>
          <a:p>
            <a:pPr eaLnBrk="1" hangingPunct="1"/>
            <a:r>
              <a:rPr lang="pt-BR" sz="2600"/>
              <a:t>Neste exemplo, usamos o valor do parâmetro </a:t>
            </a:r>
            <a:r>
              <a:rPr lang="pt-BR" sz="2600" b="1"/>
              <a:t>r</a:t>
            </a:r>
            <a:r>
              <a:rPr lang="pt-BR" sz="2600"/>
              <a:t> para alterarmos o atributo </a:t>
            </a:r>
            <a:r>
              <a:rPr lang="pt-BR" sz="2600" b="1"/>
              <a:t>raio</a:t>
            </a:r>
            <a:r>
              <a:rPr lang="pt-BR" sz="2600"/>
              <a:t>.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4692650"/>
            <a:ext cx="5400675" cy="1736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0949" name="Line 5"/>
          <p:cNvSpPr>
            <a:spLocks noChangeShapeType="1"/>
          </p:cNvSpPr>
          <p:nvPr/>
        </p:nvSpPr>
        <p:spPr bwMode="auto">
          <a:xfrm>
            <a:off x="5940425" y="5349875"/>
            <a:ext cx="3603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>
            <a:off x="2195513" y="5997575"/>
            <a:ext cx="1368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9" grpId="0" animBg="1"/>
      <p:bldP spid="2109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905EA75-A657-492D-B9DB-548FC90D2D13}" type="slidenum">
              <a:rPr lang="pt-BR" sz="2600" b="1">
                <a:solidFill>
                  <a:schemeClr val="bg1"/>
                </a:solidFill>
              </a:rPr>
              <a:pPr/>
              <a:t>9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21507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Alterando o programa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295525"/>
            <a:ext cx="6913563" cy="34385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27538" y="4167188"/>
            <a:ext cx="3419475" cy="701675"/>
            <a:chOff x="3606" y="3612"/>
            <a:chExt cx="2154" cy="442"/>
          </a:xfrm>
        </p:grpSpPr>
        <p:sp>
          <p:nvSpPr>
            <p:cNvPr id="21511" name="Line 6"/>
            <p:cNvSpPr>
              <a:spLocks noChangeShapeType="1"/>
            </p:cNvSpPr>
            <p:nvPr/>
          </p:nvSpPr>
          <p:spPr bwMode="auto">
            <a:xfrm flipH="1">
              <a:off x="3606" y="3748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3969" y="3612"/>
              <a:ext cx="179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Chamando método com parâmetro</a:t>
              </a:r>
            </a:p>
          </p:txBody>
        </p:sp>
      </p:grpSp>
      <p:sp>
        <p:nvSpPr>
          <p:cNvPr id="21510" name="CaixaDeTexto 7"/>
          <p:cNvSpPr txBox="1">
            <a:spLocks noChangeArrowheads="1"/>
          </p:cNvSpPr>
          <p:nvPr/>
        </p:nvSpPr>
        <p:spPr bwMode="auto">
          <a:xfrm>
            <a:off x="1000125" y="5929313"/>
            <a:ext cx="6572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Teste seu código!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9180DF-8416-4011-A8CA-BA28211DA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2" y="555069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ápsulas">
  <a:themeElements>
    <a:clrScheme name="Cápsula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ápsul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ápsula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5D2E25C1207849904E6714F19E3EFA" ma:contentTypeVersion="4" ma:contentTypeDescription="Crie um novo documento." ma:contentTypeScope="" ma:versionID="4154817355196a753e7a751af5739d3f">
  <xsd:schema xmlns:xsd="http://www.w3.org/2001/XMLSchema" xmlns:xs="http://www.w3.org/2001/XMLSchema" xmlns:p="http://schemas.microsoft.com/office/2006/metadata/properties" xmlns:ns2="88b7ef11-b2fc-4b04-8572-4cde2f99e933" targetNamespace="http://schemas.microsoft.com/office/2006/metadata/properties" ma:root="true" ma:fieldsID="c7d60dfcbe4f085b1f6ea235905603ca" ns2:_="">
    <xsd:import namespace="88b7ef11-b2fc-4b04-8572-4cde2f99e9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7ef11-b2fc-4b04-8572-4cde2f99e9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E623DF-B85C-4FBA-A459-E81B62610406}"/>
</file>

<file path=customXml/itemProps2.xml><?xml version="1.0" encoding="utf-8"?>
<ds:datastoreItem xmlns:ds="http://schemas.openxmlformats.org/officeDocument/2006/customXml" ds:itemID="{B90425B7-AA3F-49F6-B67C-0AE01B5A73D1}"/>
</file>

<file path=customXml/itemProps3.xml><?xml version="1.0" encoding="utf-8"?>
<ds:datastoreItem xmlns:ds="http://schemas.openxmlformats.org/officeDocument/2006/customXml" ds:itemID="{9B279AEA-8C24-46AF-B251-6EA76E95EFD5}"/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3178</TotalTime>
  <Words>1033</Words>
  <Application>Microsoft Office PowerPoint</Application>
  <PresentationFormat>Apresentação na tela (4:3)</PresentationFormat>
  <Paragraphs>162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Times New Roman</vt:lpstr>
      <vt:lpstr>Wingdings</vt:lpstr>
      <vt:lpstr>Cápsulas</vt:lpstr>
      <vt:lpstr>Classes, encapsulamento e construtores Parte 2</vt:lpstr>
      <vt:lpstr>Cuidados!!!</vt:lpstr>
      <vt:lpstr>Boa prática de programação</vt:lpstr>
      <vt:lpstr>Como usar/testar uma classe?</vt:lpstr>
      <vt:lpstr>Programas usando classes</vt:lpstr>
      <vt:lpstr>Programa usando classe Circulo</vt:lpstr>
      <vt:lpstr>Invocando métodos</vt:lpstr>
      <vt:lpstr>Alterando o raio</vt:lpstr>
      <vt:lpstr>Alterando o programa</vt:lpstr>
      <vt:lpstr>Variáveis de instância x Variáveis locais</vt:lpstr>
      <vt:lpstr>Exemplo: Classe Circulo</vt:lpstr>
      <vt:lpstr>Acesso aos atributos: público ou privado?</vt:lpstr>
      <vt:lpstr>Como controlamos visibilidade de atributos e métodos?</vt:lpstr>
      <vt:lpstr>Importância do encapsulamento</vt:lpstr>
      <vt:lpstr>Alterando o método Set</vt:lpstr>
      <vt:lpstr>Dúvidas</vt:lpstr>
      <vt:lpstr>Construtor</vt:lpstr>
      <vt:lpstr>Construtores Java</vt:lpstr>
      <vt:lpstr>Classe Circulo (início)</vt:lpstr>
      <vt:lpstr>Atividade: Classe Circulo</vt:lpstr>
      <vt:lpstr>Exemplo: Uso da classe círculo</vt:lpstr>
      <vt:lpstr>Atividade - Classe ContaCorrente</vt:lpstr>
      <vt:lpstr>Atividade – Conta corrente</vt:lpstr>
      <vt:lpstr>Programa teste</vt:lpstr>
      <vt:lpstr>Exemplo de saída</vt:lpstr>
      <vt:lpstr>Outro exemplo</vt:lpstr>
      <vt:lpstr>Discussão</vt:lpstr>
    </vt:vector>
  </TitlesOfParts>
  <Company>Outgrow / Lukiano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Plataforma JAVA 1</dc:title>
  <dc:creator>Grace</dc:creator>
  <cp:lastModifiedBy>GRACE ANNE PONTES BORGES</cp:lastModifiedBy>
  <cp:revision>411</cp:revision>
  <dcterms:created xsi:type="dcterms:W3CDTF">2008-07-15T02:11:57Z</dcterms:created>
  <dcterms:modified xsi:type="dcterms:W3CDTF">2024-03-13T13:35:54Z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0x0101006E5D2E25C1207849904E6714F19E3EFA</vt:lpwstr>
  </property>
</Properties>
</file>