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8" r:id="rId4"/>
    <p:sldId id="284" r:id="rId5"/>
    <p:sldId id="276" r:id="rId6"/>
    <p:sldId id="272" r:id="rId7"/>
    <p:sldId id="285" r:id="rId8"/>
    <p:sldId id="295" r:id="rId9"/>
    <p:sldId id="286" r:id="rId10"/>
    <p:sldId id="293" r:id="rId11"/>
    <p:sldId id="287" r:id="rId12"/>
    <p:sldId id="288" r:id="rId13"/>
    <p:sldId id="300" r:id="rId14"/>
    <p:sldId id="279" r:id="rId15"/>
    <p:sldId id="302" r:id="rId16"/>
    <p:sldId id="278" r:id="rId17"/>
    <p:sldId id="303" r:id="rId18"/>
    <p:sldId id="301" r:id="rId19"/>
    <p:sldId id="290" r:id="rId20"/>
    <p:sldId id="305" r:id="rId21"/>
    <p:sldId id="280" r:id="rId22"/>
    <p:sldId id="299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1" autoAdjust="0"/>
    <p:restoredTop sz="94660"/>
  </p:normalViewPr>
  <p:slideViewPr>
    <p:cSldViewPr>
      <p:cViewPr varScale="1">
        <p:scale>
          <a:sx n="92" d="100"/>
          <a:sy n="92" d="100"/>
        </p:scale>
        <p:origin x="18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BCC02-C0BD-45BE-AF06-20372A04DC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C23B693-990E-4B18-B7C1-8A4E83598739}">
      <dgm:prSet phldrT="[Text]" custT="1"/>
      <dgm:spPr/>
      <dgm:t>
        <a:bodyPr/>
        <a:lstStyle/>
        <a:p>
          <a:r>
            <a:rPr lang="en-GB" sz="1800" smtClean="0"/>
            <a:t>2002 MapReduce @ Google</a:t>
          </a:r>
          <a:endParaRPr lang="en-IE" sz="1800"/>
        </a:p>
      </dgm:t>
    </dgm:pt>
    <dgm:pt modelId="{2D927231-AE4E-400F-8E3F-77AFCBE2CCD9}" type="parTrans" cxnId="{07644B76-5274-4FDC-903F-4666DD2EA91C}">
      <dgm:prSet/>
      <dgm:spPr/>
      <dgm:t>
        <a:bodyPr/>
        <a:lstStyle/>
        <a:p>
          <a:endParaRPr lang="en-IE" sz="2000"/>
        </a:p>
      </dgm:t>
    </dgm:pt>
    <dgm:pt modelId="{7636C4C5-319D-469C-99FE-758451F89510}" type="sibTrans" cxnId="{07644B76-5274-4FDC-903F-4666DD2EA91C}">
      <dgm:prSet/>
      <dgm:spPr/>
      <dgm:t>
        <a:bodyPr/>
        <a:lstStyle/>
        <a:p>
          <a:endParaRPr lang="en-IE" sz="2000"/>
        </a:p>
      </dgm:t>
    </dgm:pt>
    <dgm:pt modelId="{914D2B49-4E11-4497-B5E5-42FE2893C9E4}">
      <dgm:prSet phldrT="[Text]" custT="1"/>
      <dgm:spPr/>
      <dgm:t>
        <a:bodyPr/>
        <a:lstStyle/>
        <a:p>
          <a:r>
            <a:rPr lang="en-GB" sz="1800" smtClean="0"/>
            <a:t>2004 MapReduce paper</a:t>
          </a:r>
          <a:endParaRPr lang="en-IE" sz="1800"/>
        </a:p>
      </dgm:t>
    </dgm:pt>
    <dgm:pt modelId="{5359F5A3-B99D-4C56-9339-0C4B421B1254}" type="parTrans" cxnId="{A4880110-1307-4BC5-9D8D-E1797DD017C8}">
      <dgm:prSet/>
      <dgm:spPr/>
      <dgm:t>
        <a:bodyPr/>
        <a:lstStyle/>
        <a:p>
          <a:endParaRPr lang="en-IE" sz="2000"/>
        </a:p>
      </dgm:t>
    </dgm:pt>
    <dgm:pt modelId="{972F85D1-0639-4434-BD69-C0922E088F3F}" type="sibTrans" cxnId="{A4880110-1307-4BC5-9D8D-E1797DD017C8}">
      <dgm:prSet/>
      <dgm:spPr/>
      <dgm:t>
        <a:bodyPr/>
        <a:lstStyle/>
        <a:p>
          <a:endParaRPr lang="en-IE" sz="2000"/>
        </a:p>
      </dgm:t>
    </dgm:pt>
    <dgm:pt modelId="{7A6EAC12-821A-4220-ACCA-BCA49C6AA563}">
      <dgm:prSet phldrT="[Text]" custT="1"/>
      <dgm:spPr/>
      <dgm:t>
        <a:bodyPr/>
        <a:lstStyle/>
        <a:p>
          <a:r>
            <a:rPr lang="en-GB" sz="1800" smtClean="0"/>
            <a:t>2006 Hadoop MapReduce@ yahoo</a:t>
          </a:r>
          <a:endParaRPr lang="en-IE" sz="1800"/>
        </a:p>
      </dgm:t>
    </dgm:pt>
    <dgm:pt modelId="{D5171304-D830-419A-9F2A-BAFEB34E51D4}" type="parTrans" cxnId="{20059B1B-0DA7-4B33-8BAD-312408A21AF9}">
      <dgm:prSet/>
      <dgm:spPr/>
      <dgm:t>
        <a:bodyPr/>
        <a:lstStyle/>
        <a:p>
          <a:endParaRPr lang="en-IE" sz="2000"/>
        </a:p>
      </dgm:t>
    </dgm:pt>
    <dgm:pt modelId="{687F2B58-0AFA-4BFC-8E59-CA44E9B54C16}" type="sibTrans" cxnId="{20059B1B-0DA7-4B33-8BAD-312408A21AF9}">
      <dgm:prSet/>
      <dgm:spPr/>
      <dgm:t>
        <a:bodyPr/>
        <a:lstStyle/>
        <a:p>
          <a:endParaRPr lang="en-IE" sz="2000"/>
        </a:p>
      </dgm:t>
    </dgm:pt>
    <dgm:pt modelId="{E9C296B2-614F-4018-9D57-A5040A0B4C18}">
      <dgm:prSet custT="1"/>
      <dgm:spPr/>
      <dgm:t>
        <a:bodyPr/>
        <a:lstStyle/>
        <a:p>
          <a:r>
            <a:rPr lang="en-GB" sz="1800" smtClean="0"/>
            <a:t>2010 Spark paper</a:t>
          </a:r>
          <a:endParaRPr lang="en-IE" sz="1800"/>
        </a:p>
      </dgm:t>
    </dgm:pt>
    <dgm:pt modelId="{A6EF9DDC-3AAF-4C99-83C1-F5F3FCC0480A}" type="parTrans" cxnId="{59B4AD49-7CFD-41F6-9136-C3ABF4531620}">
      <dgm:prSet/>
      <dgm:spPr/>
      <dgm:t>
        <a:bodyPr/>
        <a:lstStyle/>
        <a:p>
          <a:endParaRPr lang="en-IE" sz="2000"/>
        </a:p>
      </dgm:t>
    </dgm:pt>
    <dgm:pt modelId="{C6CD13DB-B822-45B5-872B-21E73167E36E}" type="sibTrans" cxnId="{59B4AD49-7CFD-41F6-9136-C3ABF4531620}">
      <dgm:prSet/>
      <dgm:spPr/>
      <dgm:t>
        <a:bodyPr/>
        <a:lstStyle/>
        <a:p>
          <a:endParaRPr lang="en-IE" sz="2000"/>
        </a:p>
      </dgm:t>
    </dgm:pt>
    <dgm:pt modelId="{52CFCDAB-F5D0-40C2-9599-ED6441C93CB2}">
      <dgm:prSet custT="1"/>
      <dgm:spPr/>
      <dgm:t>
        <a:bodyPr/>
        <a:lstStyle/>
        <a:p>
          <a:r>
            <a:rPr lang="en-GB" sz="1800" smtClean="0"/>
            <a:t>2014 Apache Spark Initial Release</a:t>
          </a:r>
          <a:endParaRPr lang="en-IE" sz="1800"/>
        </a:p>
      </dgm:t>
    </dgm:pt>
    <dgm:pt modelId="{40C66269-1E64-412F-B540-F15D88CDCE6A}" type="parTrans" cxnId="{9C549395-EAB4-40EE-A03F-8EE7004E3950}">
      <dgm:prSet/>
      <dgm:spPr/>
      <dgm:t>
        <a:bodyPr/>
        <a:lstStyle/>
        <a:p>
          <a:endParaRPr lang="en-IE" sz="2000"/>
        </a:p>
      </dgm:t>
    </dgm:pt>
    <dgm:pt modelId="{E9F937D6-4160-4B06-812D-C38BEA659FED}" type="sibTrans" cxnId="{9C549395-EAB4-40EE-A03F-8EE7004E3950}">
      <dgm:prSet/>
      <dgm:spPr/>
      <dgm:t>
        <a:bodyPr/>
        <a:lstStyle/>
        <a:p>
          <a:endParaRPr lang="en-IE" sz="2000"/>
        </a:p>
      </dgm:t>
    </dgm:pt>
    <dgm:pt modelId="{82373A26-E51D-46DB-9E72-7337AE77AC49}">
      <dgm:prSet custT="1"/>
      <dgm:spPr/>
      <dgm:t>
        <a:bodyPr/>
        <a:lstStyle/>
        <a:p>
          <a:r>
            <a:rPr lang="en-GB" sz="1800" smtClean="0"/>
            <a:t>2016 Apache Spark 2.0.0</a:t>
          </a:r>
          <a:endParaRPr lang="en-IE" sz="1800"/>
        </a:p>
      </dgm:t>
    </dgm:pt>
    <dgm:pt modelId="{E0C42F44-2970-4EBE-A98D-F6D3970CA076}" type="parTrans" cxnId="{371E15F9-6361-4AB5-82DE-D7EF1983C576}">
      <dgm:prSet/>
      <dgm:spPr/>
      <dgm:t>
        <a:bodyPr/>
        <a:lstStyle/>
        <a:p>
          <a:endParaRPr lang="en-IE" sz="2000"/>
        </a:p>
      </dgm:t>
    </dgm:pt>
    <dgm:pt modelId="{B9FF8700-299C-4AEE-828F-AF90B990CF09}" type="sibTrans" cxnId="{371E15F9-6361-4AB5-82DE-D7EF1983C576}">
      <dgm:prSet/>
      <dgm:spPr/>
      <dgm:t>
        <a:bodyPr/>
        <a:lstStyle/>
        <a:p>
          <a:endParaRPr lang="en-IE" sz="2000"/>
        </a:p>
      </dgm:t>
    </dgm:pt>
    <dgm:pt modelId="{575CBE5F-6776-43A7-B524-EE898623225E}" type="pres">
      <dgm:prSet presAssocID="{0FCBCC02-C0BD-45BE-AF06-20372A04D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596BFBB1-0774-4B6D-B17E-A693757930AE}" type="pres">
      <dgm:prSet presAssocID="{0FCBCC02-C0BD-45BE-AF06-20372A04DC19}" presName="arrow" presStyleLbl="bgShp" presStyleIdx="0" presStyleCnt="1"/>
      <dgm:spPr/>
    </dgm:pt>
    <dgm:pt modelId="{B066D29C-8B80-47C1-81D5-24C5C866EFF5}" type="pres">
      <dgm:prSet presAssocID="{0FCBCC02-C0BD-45BE-AF06-20372A04DC19}" presName="points" presStyleCnt="0"/>
      <dgm:spPr/>
    </dgm:pt>
    <dgm:pt modelId="{43E00C2A-9C0A-461B-B802-7E6B1BBE1F4C}" type="pres">
      <dgm:prSet presAssocID="{EC23B693-990E-4B18-B7C1-8A4E83598739}" presName="compositeA" presStyleCnt="0"/>
      <dgm:spPr/>
    </dgm:pt>
    <dgm:pt modelId="{2BD39C4E-0112-420E-9881-9AB37486FE62}" type="pres">
      <dgm:prSet presAssocID="{EC23B693-990E-4B18-B7C1-8A4E83598739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5F4D1F5-5B6F-43A8-AB15-B9CB37D318EC}" type="pres">
      <dgm:prSet presAssocID="{EC23B693-990E-4B18-B7C1-8A4E83598739}" presName="circleA" presStyleLbl="node1" presStyleIdx="0" presStyleCnt="6"/>
      <dgm:spPr/>
    </dgm:pt>
    <dgm:pt modelId="{3424C8F3-705B-46C3-835B-1AD778260280}" type="pres">
      <dgm:prSet presAssocID="{EC23B693-990E-4B18-B7C1-8A4E83598739}" presName="spaceA" presStyleCnt="0"/>
      <dgm:spPr/>
    </dgm:pt>
    <dgm:pt modelId="{B0E9F9F8-8700-43C3-95A0-543B871F50D1}" type="pres">
      <dgm:prSet presAssocID="{7636C4C5-319D-469C-99FE-758451F89510}" presName="space" presStyleCnt="0"/>
      <dgm:spPr/>
    </dgm:pt>
    <dgm:pt modelId="{B2592EB6-A803-4C83-BC09-EB1E4D08CEA9}" type="pres">
      <dgm:prSet presAssocID="{914D2B49-4E11-4497-B5E5-42FE2893C9E4}" presName="compositeB" presStyleCnt="0"/>
      <dgm:spPr/>
    </dgm:pt>
    <dgm:pt modelId="{9ECA3AC7-E8F3-48C1-B1F4-A74D851EEB40}" type="pres">
      <dgm:prSet presAssocID="{914D2B49-4E11-4497-B5E5-42FE2893C9E4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4D271C6-D605-482D-8E75-C1FDF2C68701}" type="pres">
      <dgm:prSet presAssocID="{914D2B49-4E11-4497-B5E5-42FE2893C9E4}" presName="circleB" presStyleLbl="node1" presStyleIdx="1" presStyleCnt="6"/>
      <dgm:spPr/>
    </dgm:pt>
    <dgm:pt modelId="{439750E6-CD0A-4EC3-A578-FAF78A3603BA}" type="pres">
      <dgm:prSet presAssocID="{914D2B49-4E11-4497-B5E5-42FE2893C9E4}" presName="spaceB" presStyleCnt="0"/>
      <dgm:spPr/>
    </dgm:pt>
    <dgm:pt modelId="{4B25451F-A5F2-4FDC-8003-902CC288D4F7}" type="pres">
      <dgm:prSet presAssocID="{972F85D1-0639-4434-BD69-C0922E088F3F}" presName="space" presStyleCnt="0"/>
      <dgm:spPr/>
    </dgm:pt>
    <dgm:pt modelId="{61583BC9-73EC-43C6-A44B-4B7A0D1617FE}" type="pres">
      <dgm:prSet presAssocID="{7A6EAC12-821A-4220-ACCA-BCA49C6AA563}" presName="compositeA" presStyleCnt="0"/>
      <dgm:spPr/>
    </dgm:pt>
    <dgm:pt modelId="{1BC701C4-5E13-4883-ADF1-C0D675AFC702}" type="pres">
      <dgm:prSet presAssocID="{7A6EAC12-821A-4220-ACCA-BCA49C6AA563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F7E210D-1B64-4BDA-BDFA-E4305DBEB560}" type="pres">
      <dgm:prSet presAssocID="{7A6EAC12-821A-4220-ACCA-BCA49C6AA563}" presName="circleA" presStyleLbl="node1" presStyleIdx="2" presStyleCnt="6"/>
      <dgm:spPr/>
    </dgm:pt>
    <dgm:pt modelId="{96D61541-AAC2-4A5B-8CDB-E2E889F1202E}" type="pres">
      <dgm:prSet presAssocID="{7A6EAC12-821A-4220-ACCA-BCA49C6AA563}" presName="spaceA" presStyleCnt="0"/>
      <dgm:spPr/>
    </dgm:pt>
    <dgm:pt modelId="{46C91487-13C9-4AFC-9076-A519F4C336C7}" type="pres">
      <dgm:prSet presAssocID="{687F2B58-0AFA-4BFC-8E59-CA44E9B54C16}" presName="space" presStyleCnt="0"/>
      <dgm:spPr/>
    </dgm:pt>
    <dgm:pt modelId="{29F14238-F4A6-4616-B38C-50524960CD73}" type="pres">
      <dgm:prSet presAssocID="{E9C296B2-614F-4018-9D57-A5040A0B4C18}" presName="compositeB" presStyleCnt="0"/>
      <dgm:spPr/>
    </dgm:pt>
    <dgm:pt modelId="{057389FA-7498-44EB-9F31-D10BB414322E}" type="pres">
      <dgm:prSet presAssocID="{E9C296B2-614F-4018-9D57-A5040A0B4C1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561CC76-0F80-4B93-A545-3682919451B4}" type="pres">
      <dgm:prSet presAssocID="{E9C296B2-614F-4018-9D57-A5040A0B4C18}" presName="circleB" presStyleLbl="node1" presStyleIdx="3" presStyleCnt="6"/>
      <dgm:spPr/>
    </dgm:pt>
    <dgm:pt modelId="{1D0358C2-C44A-48BD-BEB2-1296164B907A}" type="pres">
      <dgm:prSet presAssocID="{E9C296B2-614F-4018-9D57-A5040A0B4C18}" presName="spaceB" presStyleCnt="0"/>
      <dgm:spPr/>
    </dgm:pt>
    <dgm:pt modelId="{8EC1E9A3-3E96-4B20-A90B-95D76A42C83A}" type="pres">
      <dgm:prSet presAssocID="{C6CD13DB-B822-45B5-872B-21E73167E36E}" presName="space" presStyleCnt="0"/>
      <dgm:spPr/>
    </dgm:pt>
    <dgm:pt modelId="{82C806A2-2F8F-4EE9-B813-33D79FDCA213}" type="pres">
      <dgm:prSet presAssocID="{52CFCDAB-F5D0-40C2-9599-ED6441C93CB2}" presName="compositeA" presStyleCnt="0"/>
      <dgm:spPr/>
    </dgm:pt>
    <dgm:pt modelId="{21E33284-6AAF-4D08-89D9-FAF3340F301F}" type="pres">
      <dgm:prSet presAssocID="{52CFCDAB-F5D0-40C2-9599-ED6441C93CB2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E333FBC-6C44-4E72-8902-D776189078C1}" type="pres">
      <dgm:prSet presAssocID="{52CFCDAB-F5D0-40C2-9599-ED6441C93CB2}" presName="circleA" presStyleLbl="node1" presStyleIdx="4" presStyleCnt="6" custLinFactNeighborX="-1573" custLinFactNeighborY="-1634"/>
      <dgm:spPr/>
    </dgm:pt>
    <dgm:pt modelId="{68D2191B-242B-411E-A38B-2AEE37D5683D}" type="pres">
      <dgm:prSet presAssocID="{52CFCDAB-F5D0-40C2-9599-ED6441C93CB2}" presName="spaceA" presStyleCnt="0"/>
      <dgm:spPr/>
    </dgm:pt>
    <dgm:pt modelId="{6526D52F-3531-40C6-BB6E-E2BC7AC86971}" type="pres">
      <dgm:prSet presAssocID="{E9F937D6-4160-4B06-812D-C38BEA659FED}" presName="space" presStyleCnt="0"/>
      <dgm:spPr/>
    </dgm:pt>
    <dgm:pt modelId="{179F367B-FB34-4710-BF16-D307A9E7C199}" type="pres">
      <dgm:prSet presAssocID="{82373A26-E51D-46DB-9E72-7337AE77AC49}" presName="compositeB" presStyleCnt="0"/>
      <dgm:spPr/>
    </dgm:pt>
    <dgm:pt modelId="{FDF1FDF4-E120-4D83-A1A8-6934EFEB820F}" type="pres">
      <dgm:prSet presAssocID="{82373A26-E51D-46DB-9E72-7337AE77AC49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BED3D6C-1195-4FBE-AE05-14B6A12F1E0A}" type="pres">
      <dgm:prSet presAssocID="{82373A26-E51D-46DB-9E72-7337AE77AC49}" presName="circleB" presStyleLbl="node1" presStyleIdx="5" presStyleCnt="6"/>
      <dgm:spPr/>
    </dgm:pt>
    <dgm:pt modelId="{A018E29C-D322-4CD8-9B31-F8FCA30C6996}" type="pres">
      <dgm:prSet presAssocID="{82373A26-E51D-46DB-9E72-7337AE77AC49}" presName="spaceB" presStyleCnt="0"/>
      <dgm:spPr/>
    </dgm:pt>
  </dgm:ptLst>
  <dgm:cxnLst>
    <dgm:cxn modelId="{CDBEAF26-2F58-4B3F-B8B1-C8E3777BAF4F}" type="presOf" srcId="{E9C296B2-614F-4018-9D57-A5040A0B4C18}" destId="{057389FA-7498-44EB-9F31-D10BB414322E}" srcOrd="0" destOrd="0" presId="urn:microsoft.com/office/officeart/2005/8/layout/hProcess11"/>
    <dgm:cxn modelId="{07644B76-5274-4FDC-903F-4666DD2EA91C}" srcId="{0FCBCC02-C0BD-45BE-AF06-20372A04DC19}" destId="{EC23B693-990E-4B18-B7C1-8A4E83598739}" srcOrd="0" destOrd="0" parTransId="{2D927231-AE4E-400F-8E3F-77AFCBE2CCD9}" sibTransId="{7636C4C5-319D-469C-99FE-758451F89510}"/>
    <dgm:cxn modelId="{9C549395-EAB4-40EE-A03F-8EE7004E3950}" srcId="{0FCBCC02-C0BD-45BE-AF06-20372A04DC19}" destId="{52CFCDAB-F5D0-40C2-9599-ED6441C93CB2}" srcOrd="4" destOrd="0" parTransId="{40C66269-1E64-412F-B540-F15D88CDCE6A}" sibTransId="{E9F937D6-4160-4B06-812D-C38BEA659FED}"/>
    <dgm:cxn modelId="{59B4AD49-7CFD-41F6-9136-C3ABF4531620}" srcId="{0FCBCC02-C0BD-45BE-AF06-20372A04DC19}" destId="{E9C296B2-614F-4018-9D57-A5040A0B4C18}" srcOrd="3" destOrd="0" parTransId="{A6EF9DDC-3AAF-4C99-83C1-F5F3FCC0480A}" sibTransId="{C6CD13DB-B822-45B5-872B-21E73167E36E}"/>
    <dgm:cxn modelId="{31C66EA2-9237-4DD5-ABE1-F3585FF9B010}" type="presOf" srcId="{7A6EAC12-821A-4220-ACCA-BCA49C6AA563}" destId="{1BC701C4-5E13-4883-ADF1-C0D675AFC702}" srcOrd="0" destOrd="0" presId="urn:microsoft.com/office/officeart/2005/8/layout/hProcess11"/>
    <dgm:cxn modelId="{07837D1C-7204-495D-A109-D73FD8EEDB76}" type="presOf" srcId="{82373A26-E51D-46DB-9E72-7337AE77AC49}" destId="{FDF1FDF4-E120-4D83-A1A8-6934EFEB820F}" srcOrd="0" destOrd="0" presId="urn:microsoft.com/office/officeart/2005/8/layout/hProcess11"/>
    <dgm:cxn modelId="{371E15F9-6361-4AB5-82DE-D7EF1983C576}" srcId="{0FCBCC02-C0BD-45BE-AF06-20372A04DC19}" destId="{82373A26-E51D-46DB-9E72-7337AE77AC49}" srcOrd="5" destOrd="0" parTransId="{E0C42F44-2970-4EBE-A98D-F6D3970CA076}" sibTransId="{B9FF8700-299C-4AEE-828F-AF90B990CF09}"/>
    <dgm:cxn modelId="{48A98BA6-29CB-4A22-890C-505D21F9B3CD}" type="presOf" srcId="{0FCBCC02-C0BD-45BE-AF06-20372A04DC19}" destId="{575CBE5F-6776-43A7-B524-EE898623225E}" srcOrd="0" destOrd="0" presId="urn:microsoft.com/office/officeart/2005/8/layout/hProcess11"/>
    <dgm:cxn modelId="{A4880110-1307-4BC5-9D8D-E1797DD017C8}" srcId="{0FCBCC02-C0BD-45BE-AF06-20372A04DC19}" destId="{914D2B49-4E11-4497-B5E5-42FE2893C9E4}" srcOrd="1" destOrd="0" parTransId="{5359F5A3-B99D-4C56-9339-0C4B421B1254}" sibTransId="{972F85D1-0639-4434-BD69-C0922E088F3F}"/>
    <dgm:cxn modelId="{4D17D9E8-9E52-468C-8614-D3B50C16E000}" type="presOf" srcId="{52CFCDAB-F5D0-40C2-9599-ED6441C93CB2}" destId="{21E33284-6AAF-4D08-89D9-FAF3340F301F}" srcOrd="0" destOrd="0" presId="urn:microsoft.com/office/officeart/2005/8/layout/hProcess11"/>
    <dgm:cxn modelId="{F07BA4D5-3CBB-47B5-BCA3-7F6AFC7D7FCD}" type="presOf" srcId="{914D2B49-4E11-4497-B5E5-42FE2893C9E4}" destId="{9ECA3AC7-E8F3-48C1-B1F4-A74D851EEB40}" srcOrd="0" destOrd="0" presId="urn:microsoft.com/office/officeart/2005/8/layout/hProcess11"/>
    <dgm:cxn modelId="{20059B1B-0DA7-4B33-8BAD-312408A21AF9}" srcId="{0FCBCC02-C0BD-45BE-AF06-20372A04DC19}" destId="{7A6EAC12-821A-4220-ACCA-BCA49C6AA563}" srcOrd="2" destOrd="0" parTransId="{D5171304-D830-419A-9F2A-BAFEB34E51D4}" sibTransId="{687F2B58-0AFA-4BFC-8E59-CA44E9B54C16}"/>
    <dgm:cxn modelId="{23EE2C31-BF8D-427D-8118-B812F4885068}" type="presOf" srcId="{EC23B693-990E-4B18-B7C1-8A4E83598739}" destId="{2BD39C4E-0112-420E-9881-9AB37486FE62}" srcOrd="0" destOrd="0" presId="urn:microsoft.com/office/officeart/2005/8/layout/hProcess11"/>
    <dgm:cxn modelId="{1DF74AFE-1A94-4F1C-ACBE-DCF17B5F66E2}" type="presParOf" srcId="{575CBE5F-6776-43A7-B524-EE898623225E}" destId="{596BFBB1-0774-4B6D-B17E-A693757930AE}" srcOrd="0" destOrd="0" presId="urn:microsoft.com/office/officeart/2005/8/layout/hProcess11"/>
    <dgm:cxn modelId="{3AD829CE-3098-464C-A640-896790D393DD}" type="presParOf" srcId="{575CBE5F-6776-43A7-B524-EE898623225E}" destId="{B066D29C-8B80-47C1-81D5-24C5C866EFF5}" srcOrd="1" destOrd="0" presId="urn:microsoft.com/office/officeart/2005/8/layout/hProcess11"/>
    <dgm:cxn modelId="{18AFD0B2-5192-4951-AFC7-32FA65981AC2}" type="presParOf" srcId="{B066D29C-8B80-47C1-81D5-24C5C866EFF5}" destId="{43E00C2A-9C0A-461B-B802-7E6B1BBE1F4C}" srcOrd="0" destOrd="0" presId="urn:microsoft.com/office/officeart/2005/8/layout/hProcess11"/>
    <dgm:cxn modelId="{5B801527-4D37-4021-99EF-642848E554F8}" type="presParOf" srcId="{43E00C2A-9C0A-461B-B802-7E6B1BBE1F4C}" destId="{2BD39C4E-0112-420E-9881-9AB37486FE62}" srcOrd="0" destOrd="0" presId="urn:microsoft.com/office/officeart/2005/8/layout/hProcess11"/>
    <dgm:cxn modelId="{5FB2A905-5B8B-40D1-A072-69DC893FB181}" type="presParOf" srcId="{43E00C2A-9C0A-461B-B802-7E6B1BBE1F4C}" destId="{B5F4D1F5-5B6F-43A8-AB15-B9CB37D318EC}" srcOrd="1" destOrd="0" presId="urn:microsoft.com/office/officeart/2005/8/layout/hProcess11"/>
    <dgm:cxn modelId="{82CF4DCB-5620-4AF1-94F3-1499C88728B2}" type="presParOf" srcId="{43E00C2A-9C0A-461B-B802-7E6B1BBE1F4C}" destId="{3424C8F3-705B-46C3-835B-1AD778260280}" srcOrd="2" destOrd="0" presId="urn:microsoft.com/office/officeart/2005/8/layout/hProcess11"/>
    <dgm:cxn modelId="{3DA32C40-C78E-42E9-948B-80D98AE595AB}" type="presParOf" srcId="{B066D29C-8B80-47C1-81D5-24C5C866EFF5}" destId="{B0E9F9F8-8700-43C3-95A0-543B871F50D1}" srcOrd="1" destOrd="0" presId="urn:microsoft.com/office/officeart/2005/8/layout/hProcess11"/>
    <dgm:cxn modelId="{46C714AB-4D22-4C15-8E26-736AD4A94E14}" type="presParOf" srcId="{B066D29C-8B80-47C1-81D5-24C5C866EFF5}" destId="{B2592EB6-A803-4C83-BC09-EB1E4D08CEA9}" srcOrd="2" destOrd="0" presId="urn:microsoft.com/office/officeart/2005/8/layout/hProcess11"/>
    <dgm:cxn modelId="{C206584E-E957-4CE1-92AC-7108C693671E}" type="presParOf" srcId="{B2592EB6-A803-4C83-BC09-EB1E4D08CEA9}" destId="{9ECA3AC7-E8F3-48C1-B1F4-A74D851EEB40}" srcOrd="0" destOrd="0" presId="urn:microsoft.com/office/officeart/2005/8/layout/hProcess11"/>
    <dgm:cxn modelId="{0009D78F-ABBA-498C-917E-BB9BCFF41886}" type="presParOf" srcId="{B2592EB6-A803-4C83-BC09-EB1E4D08CEA9}" destId="{B4D271C6-D605-482D-8E75-C1FDF2C68701}" srcOrd="1" destOrd="0" presId="urn:microsoft.com/office/officeart/2005/8/layout/hProcess11"/>
    <dgm:cxn modelId="{1B608E21-DF71-447E-8EED-5D8A5C963622}" type="presParOf" srcId="{B2592EB6-A803-4C83-BC09-EB1E4D08CEA9}" destId="{439750E6-CD0A-4EC3-A578-FAF78A3603BA}" srcOrd="2" destOrd="0" presId="urn:microsoft.com/office/officeart/2005/8/layout/hProcess11"/>
    <dgm:cxn modelId="{B5C303EB-EAD7-4FA4-8BF8-E4542E56E920}" type="presParOf" srcId="{B066D29C-8B80-47C1-81D5-24C5C866EFF5}" destId="{4B25451F-A5F2-4FDC-8003-902CC288D4F7}" srcOrd="3" destOrd="0" presId="urn:microsoft.com/office/officeart/2005/8/layout/hProcess11"/>
    <dgm:cxn modelId="{12DCC866-AEC1-4C8F-BB00-99372D7D8D73}" type="presParOf" srcId="{B066D29C-8B80-47C1-81D5-24C5C866EFF5}" destId="{61583BC9-73EC-43C6-A44B-4B7A0D1617FE}" srcOrd="4" destOrd="0" presId="urn:microsoft.com/office/officeart/2005/8/layout/hProcess11"/>
    <dgm:cxn modelId="{A18E3CDF-5709-45C0-A2BB-5DA78D7665D5}" type="presParOf" srcId="{61583BC9-73EC-43C6-A44B-4B7A0D1617FE}" destId="{1BC701C4-5E13-4883-ADF1-C0D675AFC702}" srcOrd="0" destOrd="0" presId="urn:microsoft.com/office/officeart/2005/8/layout/hProcess11"/>
    <dgm:cxn modelId="{D37D7EA3-1E35-430F-B788-D655A374B4EA}" type="presParOf" srcId="{61583BC9-73EC-43C6-A44B-4B7A0D1617FE}" destId="{0F7E210D-1B64-4BDA-BDFA-E4305DBEB560}" srcOrd="1" destOrd="0" presId="urn:microsoft.com/office/officeart/2005/8/layout/hProcess11"/>
    <dgm:cxn modelId="{BEA960F1-9B84-4699-B3B1-F4AD0A767A56}" type="presParOf" srcId="{61583BC9-73EC-43C6-A44B-4B7A0D1617FE}" destId="{96D61541-AAC2-4A5B-8CDB-E2E889F1202E}" srcOrd="2" destOrd="0" presId="urn:microsoft.com/office/officeart/2005/8/layout/hProcess11"/>
    <dgm:cxn modelId="{F6DE7BB4-8DC1-41FB-8C5F-ECF24A5CD7CC}" type="presParOf" srcId="{B066D29C-8B80-47C1-81D5-24C5C866EFF5}" destId="{46C91487-13C9-4AFC-9076-A519F4C336C7}" srcOrd="5" destOrd="0" presId="urn:microsoft.com/office/officeart/2005/8/layout/hProcess11"/>
    <dgm:cxn modelId="{C4DAEB35-BCD7-4645-ACAB-9009E7DBED33}" type="presParOf" srcId="{B066D29C-8B80-47C1-81D5-24C5C866EFF5}" destId="{29F14238-F4A6-4616-B38C-50524960CD73}" srcOrd="6" destOrd="0" presId="urn:microsoft.com/office/officeart/2005/8/layout/hProcess11"/>
    <dgm:cxn modelId="{B67194C4-FA1B-4985-A195-E22645BC23CA}" type="presParOf" srcId="{29F14238-F4A6-4616-B38C-50524960CD73}" destId="{057389FA-7498-44EB-9F31-D10BB414322E}" srcOrd="0" destOrd="0" presId="urn:microsoft.com/office/officeart/2005/8/layout/hProcess11"/>
    <dgm:cxn modelId="{5501FDE4-3DCB-45AF-8A5B-F895F732C68B}" type="presParOf" srcId="{29F14238-F4A6-4616-B38C-50524960CD73}" destId="{D561CC76-0F80-4B93-A545-3682919451B4}" srcOrd="1" destOrd="0" presId="urn:microsoft.com/office/officeart/2005/8/layout/hProcess11"/>
    <dgm:cxn modelId="{CBCB21E8-8AF2-4902-BEAD-E462A9D3FCAA}" type="presParOf" srcId="{29F14238-F4A6-4616-B38C-50524960CD73}" destId="{1D0358C2-C44A-48BD-BEB2-1296164B907A}" srcOrd="2" destOrd="0" presId="urn:microsoft.com/office/officeart/2005/8/layout/hProcess11"/>
    <dgm:cxn modelId="{68DE8272-E71A-4F7E-B0A0-324B8459217E}" type="presParOf" srcId="{B066D29C-8B80-47C1-81D5-24C5C866EFF5}" destId="{8EC1E9A3-3E96-4B20-A90B-95D76A42C83A}" srcOrd="7" destOrd="0" presId="urn:microsoft.com/office/officeart/2005/8/layout/hProcess11"/>
    <dgm:cxn modelId="{F02BED85-9CA4-4BDF-B86B-4F4FB94ECE69}" type="presParOf" srcId="{B066D29C-8B80-47C1-81D5-24C5C866EFF5}" destId="{82C806A2-2F8F-4EE9-B813-33D79FDCA213}" srcOrd="8" destOrd="0" presId="urn:microsoft.com/office/officeart/2005/8/layout/hProcess11"/>
    <dgm:cxn modelId="{BFEBD802-8131-4128-9851-A9317191A2E3}" type="presParOf" srcId="{82C806A2-2F8F-4EE9-B813-33D79FDCA213}" destId="{21E33284-6AAF-4D08-89D9-FAF3340F301F}" srcOrd="0" destOrd="0" presId="urn:microsoft.com/office/officeart/2005/8/layout/hProcess11"/>
    <dgm:cxn modelId="{4613B12C-F4A6-4816-98A8-B41ACF530101}" type="presParOf" srcId="{82C806A2-2F8F-4EE9-B813-33D79FDCA213}" destId="{3E333FBC-6C44-4E72-8902-D776189078C1}" srcOrd="1" destOrd="0" presId="urn:microsoft.com/office/officeart/2005/8/layout/hProcess11"/>
    <dgm:cxn modelId="{582DE636-F638-433F-9AE2-F9B41D19C516}" type="presParOf" srcId="{82C806A2-2F8F-4EE9-B813-33D79FDCA213}" destId="{68D2191B-242B-411E-A38B-2AEE37D5683D}" srcOrd="2" destOrd="0" presId="urn:microsoft.com/office/officeart/2005/8/layout/hProcess11"/>
    <dgm:cxn modelId="{B5300167-AA6B-40B4-96A0-3205B3A31411}" type="presParOf" srcId="{B066D29C-8B80-47C1-81D5-24C5C866EFF5}" destId="{6526D52F-3531-40C6-BB6E-E2BC7AC86971}" srcOrd="9" destOrd="0" presId="urn:microsoft.com/office/officeart/2005/8/layout/hProcess11"/>
    <dgm:cxn modelId="{9AACC199-C502-4CC0-9073-0C1CDCCD442E}" type="presParOf" srcId="{B066D29C-8B80-47C1-81D5-24C5C866EFF5}" destId="{179F367B-FB34-4710-BF16-D307A9E7C199}" srcOrd="10" destOrd="0" presId="urn:microsoft.com/office/officeart/2005/8/layout/hProcess11"/>
    <dgm:cxn modelId="{1A5365E1-8A99-4015-8777-9D4D70C66061}" type="presParOf" srcId="{179F367B-FB34-4710-BF16-D307A9E7C199}" destId="{FDF1FDF4-E120-4D83-A1A8-6934EFEB820F}" srcOrd="0" destOrd="0" presId="urn:microsoft.com/office/officeart/2005/8/layout/hProcess11"/>
    <dgm:cxn modelId="{09685544-D6DD-410D-9175-B0766A23254A}" type="presParOf" srcId="{179F367B-FB34-4710-BF16-D307A9E7C199}" destId="{DBED3D6C-1195-4FBE-AE05-14B6A12F1E0A}" srcOrd="1" destOrd="0" presId="urn:microsoft.com/office/officeart/2005/8/layout/hProcess11"/>
    <dgm:cxn modelId="{431C17AC-17AE-4649-BA93-36C9BB5C3EFB}" type="presParOf" srcId="{179F367B-FB34-4710-BF16-D307A9E7C199}" destId="{A018E29C-D322-4CD8-9B31-F8FCA30C69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8/14/2017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8/14/2017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en-US"/>
              <a:pPr/>
              <a:t>8/14/2017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mpcamp.berkeley.edu/big-data-mini-course/graph-analytics-with-graphx.html" TargetMode="External"/><Relationship Id="rId2" Type="http://schemas.openxmlformats.org/officeDocument/2006/relationships/hyperlink" Target="https://spark.apache.org/docs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/>
            </a:r>
            <a:br>
              <a:rPr lang="en-US" altLang="en-US" smtClean="0">
                <a:latin typeface="Arial" panose="020B0604020202020204" pitchFamily="34" charset="0"/>
              </a:rPr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365104"/>
            <a:ext cx="3962400" cy="1045096"/>
          </a:xfrm>
        </p:spPr>
        <p:txBody>
          <a:bodyPr>
            <a:noAutofit/>
          </a:bodyPr>
          <a:lstStyle/>
          <a:p>
            <a:r>
              <a:rPr lang="en-US" altLang="en-US" sz="3200">
                <a:latin typeface="Arial" panose="020B0604020202020204" pitchFamily="34" charset="0"/>
              </a:rPr>
              <a:t>for Scalable ETL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 smtClean="0">
                <a:latin typeface="Arial" panose="020B0604020202020204" pitchFamily="34" charset="0"/>
              </a:rPr>
              <a:t>&amp; Machine </a:t>
            </a:r>
            <a:r>
              <a:rPr lang="en-US" altLang="en-US" sz="3200">
                <a:latin typeface="Arial" panose="020B0604020202020204" pitchFamily="34" charset="0"/>
              </a:rPr>
              <a:t>Learning</a:t>
            </a:r>
            <a:endParaRPr lang="en-US" sz="32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664225"/>
            <a:ext cx="10406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en-US" altLang="en-US" sz="1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0"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spark.apache.org/images/spark-logo-trademark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860813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8013" y="5516880"/>
            <a:ext cx="4114800" cy="28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Arial" panose="020B0604020202020204" pitchFamily="34" charset="0"/>
              </a:rPr>
              <a:t>by Rick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SQL, Datasets and DataFrames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332656"/>
            <a:ext cx="926509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smtClean="0"/>
              <a:t>Spark SQL </a:t>
            </a:r>
            <a:endParaRPr lang="en-GB" sz="2000"/>
          </a:p>
          <a:p>
            <a:r>
              <a:rPr lang="en-GB" sz="1800" smtClean="0"/>
              <a:t>   a Spark module used to execute SQL queries </a:t>
            </a:r>
          </a:p>
          <a:p>
            <a:r>
              <a:rPr lang="en-GB" sz="1800" smtClean="0"/>
              <a:t>   </a:t>
            </a:r>
            <a:r>
              <a:rPr lang="en-GB" sz="1800"/>
              <a:t>R</a:t>
            </a:r>
            <a:r>
              <a:rPr lang="en-GB" sz="1800" smtClean="0"/>
              <a:t>ead </a:t>
            </a:r>
            <a:r>
              <a:rPr lang="en-GB" sz="1800"/>
              <a:t>data </a:t>
            </a:r>
            <a:r>
              <a:rPr lang="en-GB" sz="1800" smtClean="0"/>
              <a:t>from Files, Hive, JDBC/ODBC and return a Dataset / DataFrame</a:t>
            </a:r>
          </a:p>
          <a:p>
            <a:pPr marL="0" indent="0">
              <a:buNone/>
            </a:pPr>
            <a:r>
              <a:rPr lang="en-GB" sz="2000"/>
              <a:t>Dataset (since Spark 1.6) </a:t>
            </a:r>
            <a:endParaRPr lang="en-GB" sz="2000" smtClean="0"/>
          </a:p>
          <a:p>
            <a:r>
              <a:rPr lang="en-GB" sz="1600"/>
              <a:t> </a:t>
            </a:r>
            <a:r>
              <a:rPr lang="en-GB" sz="1600" smtClean="0"/>
              <a:t>“a </a:t>
            </a:r>
            <a:r>
              <a:rPr lang="en-GB" sz="1600"/>
              <a:t>strongly-typed, immutable collection of objects that are mapped to a relational </a:t>
            </a:r>
            <a:r>
              <a:rPr lang="en-GB" sz="1600" smtClean="0"/>
              <a:t>schema”</a:t>
            </a:r>
          </a:p>
          <a:p>
            <a:r>
              <a:rPr lang="en-GB" sz="1600" smtClean="0"/>
              <a:t>   Its </a:t>
            </a:r>
            <a:r>
              <a:rPr lang="en-GB" sz="1600"/>
              <a:t>core is an encoder responsible for converting between JVM objects and tabular representation. </a:t>
            </a:r>
            <a:endParaRPr lang="en-GB" sz="1600" smtClean="0"/>
          </a:p>
          <a:p>
            <a:r>
              <a:rPr lang="en-GB" sz="1600" smtClean="0"/>
              <a:t>   It provides the benefits of RDDs and optimized execution engine (since Spark 2.0)</a:t>
            </a:r>
            <a:endParaRPr lang="en-GB" sz="1600"/>
          </a:p>
          <a:p>
            <a:pPr marL="0" indent="0">
              <a:buNone/>
            </a:pPr>
            <a:r>
              <a:rPr lang="en-GB" sz="2000"/>
              <a:t> </a:t>
            </a:r>
            <a:r>
              <a:rPr lang="en-GB" sz="2000" smtClean="0"/>
              <a:t>DataFrame</a:t>
            </a:r>
          </a:p>
          <a:p>
            <a:r>
              <a:rPr lang="en-GB" sz="1600" smtClean="0"/>
              <a:t>a subset of Dataset e.g. a Dataset of RowS , equivalent to a table in database or a data frame in R/Python</a:t>
            </a:r>
          </a:p>
          <a:p>
            <a:pPr marL="0" indent="0">
              <a:buNone/>
            </a:pPr>
            <a:endParaRPr lang="en-GB" sz="2000" smtClean="0"/>
          </a:p>
          <a:p>
            <a:pPr marL="0" indent="0">
              <a:buNone/>
            </a:pPr>
            <a:endParaRPr lang="en-GB" sz="2000" smtClean="0"/>
          </a:p>
          <a:p>
            <a:pPr marL="0" indent="0">
              <a:buNone/>
            </a:pPr>
            <a:endParaRPr lang="en-GB" sz="2000" smtClean="0"/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116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GraphX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11" y="4338636"/>
            <a:ext cx="5029200" cy="49609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11" y="801135"/>
            <a:ext cx="5029200" cy="3266831"/>
          </a:xfrm>
        </p:spPr>
      </p:pic>
      <p:sp>
        <p:nvSpPr>
          <p:cNvPr id="3" name="Rectangle 2"/>
          <p:cNvSpPr/>
          <p:nvPr/>
        </p:nvSpPr>
        <p:spPr>
          <a:xfrm>
            <a:off x="578300" y="764704"/>
            <a:ext cx="57321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smtClean="0"/>
              <a:t>Graph</a:t>
            </a:r>
          </a:p>
          <a:p>
            <a:r>
              <a:rPr lang="en-GB" sz="1600"/>
              <a:t>The Graph object contains a collection of routines used to construct graphs from RDDs.</a:t>
            </a:r>
            <a:endParaRPr lang="en-GB" sz="1600" smtClean="0"/>
          </a:p>
          <a:p>
            <a:endParaRPr lang="en-GB" smtClean="0"/>
          </a:p>
          <a:p>
            <a:r>
              <a:rPr lang="en-GB" b="1" smtClean="0"/>
              <a:t>Edge[ED]</a:t>
            </a:r>
          </a:p>
          <a:p>
            <a:r>
              <a:rPr lang="en-GB" sz="1600"/>
              <a:t>A single directed edge consisting of a source id, target id, and the data associated with the edge.</a:t>
            </a:r>
          </a:p>
          <a:p>
            <a:endParaRPr lang="en-GB" smtClean="0"/>
          </a:p>
          <a:p>
            <a:r>
              <a:rPr lang="en-GB" b="1" smtClean="0"/>
              <a:t>EdgeTriplet[VD, ED]</a:t>
            </a:r>
          </a:p>
          <a:p>
            <a:r>
              <a:rPr lang="en-GB" sz="1600"/>
              <a:t>An edge triplet represents an edge along with the vertex attributes of its </a:t>
            </a:r>
            <a:r>
              <a:rPr lang="en-GB" sz="1600" smtClean="0"/>
              <a:t>neighbouring </a:t>
            </a:r>
            <a:r>
              <a:rPr lang="en-GB" sz="1600"/>
              <a:t>vertices.</a:t>
            </a:r>
            <a:endParaRPr lang="en-GB" sz="1600" smtClean="0"/>
          </a:p>
          <a:p>
            <a:endParaRPr lang="en-GB" smtClean="0"/>
          </a:p>
          <a:p>
            <a:r>
              <a:rPr lang="en-GB" b="1" smtClean="0"/>
              <a:t>Graph algorithms</a:t>
            </a:r>
            <a:endParaRPr lang="en-IE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smtClean="0"/>
              <a:t>ConnectedComponents</a:t>
            </a:r>
            <a:endParaRPr lang="en-I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smtClean="0"/>
              <a:t>PageRank</a:t>
            </a:r>
            <a:endParaRPr lang="en-I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/>
              <a:t>ShortestPaths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smtClean="0"/>
              <a:t>TriangleCount</a:t>
            </a:r>
            <a:endParaRPr lang="en-IE" sz="1600"/>
          </a:p>
        </p:txBody>
      </p:sp>
    </p:spTree>
    <p:extLst>
      <p:ext uri="{BB962C8B-B14F-4D97-AF65-F5344CB8AC3E}">
        <p14:creationId xmlns:p14="http://schemas.microsoft.com/office/powerpoint/2010/main" val="35373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MLIib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MLlib is a</a:t>
            </a:r>
            <a:r>
              <a:rPr lang="en-GB" sz="2400" smtClean="0"/>
              <a:t> </a:t>
            </a:r>
            <a:r>
              <a:rPr lang="en-GB" sz="2400"/>
              <a:t>scalable machine learning library</a:t>
            </a:r>
            <a:r>
              <a:rPr lang="en-GB" sz="2400" smtClean="0"/>
              <a:t>.</a:t>
            </a:r>
          </a:p>
          <a:p>
            <a:r>
              <a:rPr lang="en-GB" sz="2400"/>
              <a:t>Ease of </a:t>
            </a:r>
            <a:r>
              <a:rPr lang="en-GB" sz="2400" smtClean="0"/>
              <a:t>Use  </a:t>
            </a:r>
            <a:r>
              <a:rPr lang="en-GB" sz="2000" smtClean="0"/>
              <a:t>- Usable </a:t>
            </a:r>
            <a:r>
              <a:rPr lang="en-GB" sz="2000"/>
              <a:t>in Java, Scala, Python, </a:t>
            </a:r>
            <a:r>
              <a:rPr lang="en-GB" sz="2000" smtClean="0"/>
              <a:t>and </a:t>
            </a:r>
            <a:r>
              <a:rPr lang="en-GB" sz="2000"/>
              <a:t>R</a:t>
            </a:r>
            <a:r>
              <a:rPr lang="en-GB" smtClean="0"/>
              <a:t>.</a:t>
            </a:r>
          </a:p>
          <a:p>
            <a:r>
              <a:rPr lang="en-GB" sz="2400" smtClean="0"/>
              <a:t>Performance - </a:t>
            </a:r>
            <a:r>
              <a:rPr lang="en-GB" sz="2000" smtClean="0"/>
              <a:t>High-quality </a:t>
            </a:r>
            <a:r>
              <a:rPr lang="en-GB" sz="2000"/>
              <a:t>algorithms, </a:t>
            </a:r>
            <a:r>
              <a:rPr lang="en-GB" sz="2000" smtClean="0"/>
              <a:t>100x </a:t>
            </a:r>
            <a:r>
              <a:rPr lang="en-GB" sz="2000"/>
              <a:t>faster than MapReduce</a:t>
            </a:r>
            <a:r>
              <a:rPr lang="en-GB" sz="2000" smtClean="0"/>
              <a:t>.</a:t>
            </a:r>
          </a:p>
          <a:p>
            <a:r>
              <a:rPr lang="en-IE" sz="2400"/>
              <a:t>Easy to </a:t>
            </a:r>
            <a:r>
              <a:rPr lang="en-IE" sz="2400" smtClean="0"/>
              <a:t>Deploy - </a:t>
            </a:r>
            <a:r>
              <a:rPr lang="en-GB" sz="2000" smtClean="0"/>
              <a:t>Runs </a:t>
            </a:r>
            <a:r>
              <a:rPr lang="en-GB" sz="2000"/>
              <a:t>on existing </a:t>
            </a:r>
            <a:r>
              <a:rPr lang="en-GB" sz="2000" smtClean="0"/>
              <a:t>Hadoop </a:t>
            </a:r>
            <a:r>
              <a:rPr lang="en-GB" sz="2000"/>
              <a:t>clusters and data. Otherwise, Spark is easy to run standalone or on EC2 or Mesos.</a:t>
            </a:r>
            <a:endParaRPr lang="en-IE" sz="2000"/>
          </a:p>
        </p:txBody>
      </p:sp>
      <p:pic>
        <p:nvPicPr>
          <p:cNvPr id="1026" name="Picture 2" descr="https://spark.apache.org/images/logistic-regress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11" y="1962252"/>
            <a:ext cx="3174603" cy="1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30516" y="39330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Logistic regression in Hadoop and Spark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7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33772" y="764704"/>
            <a:ext cx="11089232" cy="4112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Classification and Regression</a:t>
            </a:r>
          </a:p>
          <a:p>
            <a:r>
              <a:rPr lang="en-GB" sz="1600" b="1" smtClean="0"/>
              <a:t>Classification: </a:t>
            </a:r>
            <a:r>
              <a:rPr lang="en-GB" sz="1600" smtClean="0"/>
              <a:t>Logistic regression, Decision tree classifier, Random forest classifier, Naive Bayes, </a:t>
            </a:r>
            <a:r>
              <a:rPr lang="en-IE" sz="1600" smtClean="0"/>
              <a:t>Multilayer Perception        	               Classifier (MLPC)</a:t>
            </a:r>
            <a:endParaRPr lang="en-GB" sz="1600"/>
          </a:p>
          <a:p>
            <a:r>
              <a:rPr lang="en-GB" sz="1600" b="1" smtClean="0"/>
              <a:t>Regression: </a:t>
            </a:r>
            <a:r>
              <a:rPr lang="en-GB" sz="1600" smtClean="0"/>
              <a:t>Linear </a:t>
            </a:r>
            <a:r>
              <a:rPr lang="en-GB" sz="1600"/>
              <a:t>regression, </a:t>
            </a:r>
            <a:r>
              <a:rPr lang="en-GB" sz="1600" smtClean="0"/>
              <a:t> Decision tree regression, Random forest regression,  Gradient-boost Tree (GBTs)</a:t>
            </a:r>
            <a:endParaRPr lang="en-GB" sz="1600"/>
          </a:p>
          <a:p>
            <a:pPr marL="0" indent="0">
              <a:buNone/>
            </a:pPr>
            <a:r>
              <a:rPr lang="en-GB" sz="2400" smtClean="0"/>
              <a:t>Clustering</a:t>
            </a:r>
            <a:endParaRPr lang="en-GB" sz="2400"/>
          </a:p>
          <a:p>
            <a:r>
              <a:rPr lang="en-GB" sz="1600" smtClean="0"/>
              <a:t>K-Means, Bisecting k-means, Latent Dirichlet allocation (LDA), Gaussian Mixture Model (GMM)</a:t>
            </a:r>
          </a:p>
          <a:p>
            <a:pPr marL="0" indent="0">
              <a:buNone/>
            </a:pPr>
            <a:r>
              <a:rPr lang="en-GB" sz="2400" smtClean="0"/>
              <a:t>Collaborative filtering</a:t>
            </a:r>
          </a:p>
          <a:p>
            <a:r>
              <a:rPr lang="en-GB" sz="1600" smtClean="0"/>
              <a:t>Alternating least square (ALS)</a:t>
            </a:r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586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Deep learning pipeline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smtClean="0"/>
              <a:t>Simple API for Deep Learning integrated with Mllib</a:t>
            </a:r>
          </a:p>
          <a:p>
            <a:r>
              <a:rPr lang="en-GB" sz="2400" smtClean="0"/>
              <a:t>Buiding on  Tensorflow, Keras, BigDL</a:t>
            </a:r>
          </a:p>
          <a:p>
            <a:r>
              <a:rPr lang="en-GB" sz="2400" smtClean="0"/>
              <a:t>Scale common tasks with transformers and estimators.</a:t>
            </a:r>
          </a:p>
          <a:p>
            <a:r>
              <a:rPr lang="en-GB" sz="2400" smtClean="0"/>
              <a:t>Expose models in batch/streaming and Spark SQL</a:t>
            </a:r>
          </a:p>
          <a:p>
            <a:endParaRPr lang="en-I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0476" y="1353170"/>
            <a:ext cx="5029200" cy="24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4492" y="41490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/>
              <a:t>                               Transfer </a:t>
            </a:r>
            <a:r>
              <a:rPr lang="en-IE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226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105400"/>
            <a:ext cx="10971372" cy="1066800"/>
          </a:xfrm>
        </p:spPr>
        <p:txBody>
          <a:bodyPr/>
          <a:lstStyle/>
          <a:p>
            <a:r>
              <a:rPr lang="en-US" smtClean="0"/>
              <a:t>Micro-batch Streaming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3812" y="908720"/>
            <a:ext cx="5400600" cy="3960440"/>
          </a:xfrm>
        </p:spPr>
        <p:txBody>
          <a:bodyPr>
            <a:normAutofit/>
          </a:bodyPr>
          <a:lstStyle/>
          <a:p>
            <a:r>
              <a:rPr lang="en-GB" sz="1800" smtClean="0"/>
              <a:t>It enables  scalable, high-throughput, fault-tolerant stream processing of live data streams</a:t>
            </a:r>
          </a:p>
          <a:p>
            <a:r>
              <a:rPr lang="en-GB" sz="1800" smtClean="0"/>
              <a:t>Data can be ingested from many data sources such as Kafka, Flume, HDFS/S3, Kinesis, Twitter or TCP sockets</a:t>
            </a:r>
          </a:p>
          <a:p>
            <a:r>
              <a:rPr lang="en-GB" sz="1800" smtClean="0"/>
              <a:t>Data can be processed by using APIs in SQL/Dataset, MLlib&amp;ML, and GraphX</a:t>
            </a:r>
            <a:endParaRPr lang="en-GB" sz="1800"/>
          </a:p>
          <a:p>
            <a:r>
              <a:rPr lang="en-GB" sz="1800" smtClean="0"/>
              <a:t>The processed data can be pushed out to filesystems</a:t>
            </a:r>
            <a:r>
              <a:rPr lang="en-GB" sz="1800"/>
              <a:t>, databases, and </a:t>
            </a:r>
            <a:r>
              <a:rPr lang="en-GB" sz="1800" smtClean="0"/>
              <a:t> live dashboards.</a:t>
            </a:r>
          </a:p>
          <a:p>
            <a:r>
              <a:rPr lang="en-GB" sz="2000" smtClean="0"/>
              <a:t>Internally, it uses micro batches to process data streams.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71" y="692696"/>
            <a:ext cx="5029200" cy="18795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3212976"/>
            <a:ext cx="6552728" cy="14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Structured Streaming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052736"/>
            <a:ext cx="5029200" cy="3824064"/>
          </a:xfrm>
        </p:spPr>
        <p:txBody>
          <a:bodyPr/>
          <a:lstStyle/>
          <a:p>
            <a:r>
              <a:rPr lang="en-GB" sz="2000" smtClean="0"/>
              <a:t>High level APIs – dataframe, dataset and SQL, same in streaming and batch</a:t>
            </a:r>
          </a:p>
          <a:p>
            <a:r>
              <a:rPr lang="en-GB" sz="2000" smtClean="0"/>
              <a:t>Event-time processing – native support for working with out-of-order and late events</a:t>
            </a:r>
          </a:p>
          <a:p>
            <a:r>
              <a:rPr lang="en-GB" sz="2000" smtClean="0"/>
              <a:t>End to end exactly once – transactional both in processing and output</a:t>
            </a:r>
          </a:p>
          <a:p>
            <a:endParaRPr lang="en-GB" smtClean="0"/>
          </a:p>
          <a:p>
            <a:endParaRPr lang="en-I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908720"/>
            <a:ext cx="5029200" cy="2585651"/>
          </a:xfrm>
        </p:spPr>
      </p:pic>
    </p:spTree>
    <p:extLst>
      <p:ext uri="{BB962C8B-B14F-4D97-AF65-F5344CB8AC3E}">
        <p14:creationId xmlns:p14="http://schemas.microsoft.com/office/powerpoint/2010/main" val="37786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Continuous Streaming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5808712" cy="4191000"/>
          </a:xfrm>
        </p:spPr>
        <p:txBody>
          <a:bodyPr>
            <a:normAutofit fontScale="92500"/>
          </a:bodyPr>
          <a:lstStyle/>
          <a:p>
            <a:r>
              <a:rPr lang="en-GB" sz="2400" smtClean="0"/>
              <a:t>High </a:t>
            </a:r>
            <a:r>
              <a:rPr lang="en-GB" sz="2400"/>
              <a:t>Performance -  65 millions records / s</a:t>
            </a:r>
            <a:endParaRPr lang="en-GB" sz="2400" smtClean="0"/>
          </a:p>
          <a:p>
            <a:r>
              <a:rPr lang="en-GB" sz="2400" smtClean="0"/>
              <a:t>Streaming queries use the Catalyst </a:t>
            </a:r>
            <a:r>
              <a:rPr lang="en-GB" sz="2400"/>
              <a:t>query optimizer and the Tungsten execution </a:t>
            </a:r>
            <a:r>
              <a:rPr lang="en-GB" sz="2400" smtClean="0"/>
              <a:t>engine</a:t>
            </a:r>
          </a:p>
          <a:p>
            <a:r>
              <a:rPr lang="en-GB" sz="2400"/>
              <a:t>Low Latency -  users achieve </a:t>
            </a:r>
            <a:r>
              <a:rPr lang="en-GB" sz="2400" smtClean="0"/>
              <a:t>~ 1m </a:t>
            </a:r>
            <a:r>
              <a:rPr lang="en-GB" sz="2400"/>
              <a:t>end-to-end latency for many important </a:t>
            </a:r>
            <a:r>
              <a:rPr lang="en-GB" sz="2400" smtClean="0"/>
              <a:t>workloads</a:t>
            </a:r>
          </a:p>
          <a:p>
            <a:r>
              <a:rPr lang="en-GB" sz="2400" smtClean="0"/>
              <a:t>Streaming without micobatches,supporting asyn checkpointing</a:t>
            </a:r>
          </a:p>
          <a:p>
            <a:r>
              <a:rPr lang="en-GB" sz="2400" smtClean="0"/>
              <a:t>Only available in Spark latest release e.g. 2.2.0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90" y="795343"/>
            <a:ext cx="3133726" cy="3286126"/>
          </a:xfrm>
        </p:spPr>
      </p:pic>
      <p:sp>
        <p:nvSpPr>
          <p:cNvPr id="6" name="TextBox 5"/>
          <p:cNvSpPr txBox="1"/>
          <p:nvPr/>
        </p:nvSpPr>
        <p:spPr>
          <a:xfrm>
            <a:off x="7678588" y="4195769"/>
            <a:ext cx="2952328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/>
              <a:t>       Yahoo! Bechmark</a:t>
            </a:r>
          </a:p>
          <a:p>
            <a:r>
              <a:rPr lang="en-IE" b="1"/>
              <a:t> </a:t>
            </a:r>
            <a:r>
              <a:rPr lang="en-IE" b="1" smtClean="0"/>
              <a:t>5x </a:t>
            </a:r>
            <a:r>
              <a:rPr lang="en-IE" b="1"/>
              <a:t>or better throughput</a:t>
            </a:r>
          </a:p>
        </p:txBody>
      </p:sp>
    </p:spTree>
    <p:extLst>
      <p:ext uri="{BB962C8B-B14F-4D97-AF65-F5344CB8AC3E}">
        <p14:creationId xmlns:p14="http://schemas.microsoft.com/office/powerpoint/2010/main" val="23704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Spark 2.0.0 new features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6" y="620688"/>
            <a:ext cx="9865095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Catalyst Optimizer</a:t>
            </a:r>
          </a:p>
          <a:p>
            <a:r>
              <a:rPr lang="en-GB" sz="1600" smtClean="0"/>
              <a:t> Analysing a logical  plan </a:t>
            </a:r>
          </a:p>
          <a:p>
            <a:r>
              <a:rPr lang="en-GB" sz="1600" smtClean="0"/>
              <a:t> Logical plan optimization  </a:t>
            </a:r>
          </a:p>
          <a:p>
            <a:r>
              <a:rPr lang="en-GB" sz="1600" smtClean="0"/>
              <a:t> Physical planning</a:t>
            </a:r>
          </a:p>
          <a:p>
            <a:r>
              <a:rPr lang="en-GB" sz="1600" smtClean="0"/>
              <a:t>Java bytecode generation</a:t>
            </a:r>
            <a:endParaRPr lang="en-GB" sz="2400" smtClean="0"/>
          </a:p>
          <a:p>
            <a:pPr marL="0" indent="0">
              <a:buNone/>
            </a:pPr>
            <a:r>
              <a:rPr lang="en-GB" smtClean="0"/>
              <a:t>Project Tungsten</a:t>
            </a:r>
          </a:p>
          <a:p>
            <a:r>
              <a:rPr lang="en-GB" sz="1600" smtClean="0"/>
              <a:t>substantially improved Spark performance  by optimizing CPU and memory efficiency.</a:t>
            </a:r>
          </a:p>
          <a:p>
            <a:r>
              <a:rPr lang="en-GB" sz="1600" smtClean="0"/>
              <a:t>Off-Heap Memory Management, Cache Locality,  Code Generation by modem compilers</a:t>
            </a:r>
          </a:p>
          <a:p>
            <a:pPr marL="0" indent="0">
              <a:buNone/>
            </a:pPr>
            <a:r>
              <a:rPr lang="en-GB" smtClean="0"/>
              <a:t>Structured </a:t>
            </a:r>
            <a:r>
              <a:rPr lang="en-GB"/>
              <a:t>Streaming  </a:t>
            </a:r>
            <a:r>
              <a:rPr lang="en-GB" smtClean="0"/>
              <a:t>(experimental)</a:t>
            </a:r>
            <a:endParaRPr lang="en-GB"/>
          </a:p>
          <a:p>
            <a:pPr marL="0" indent="0">
              <a:buNone/>
            </a:pPr>
            <a:endParaRPr lang="en-GB" sz="1600" smtClean="0"/>
          </a:p>
          <a:p>
            <a:endParaRPr lang="en-GB" sz="1600" smtClean="0"/>
          </a:p>
          <a:p>
            <a:pPr marL="0" indent="0">
              <a:buNone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951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Spark 2.2.0 new features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6" y="260648"/>
            <a:ext cx="986509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smtClean="0"/>
              <a:t>ML Pipelines </a:t>
            </a:r>
          </a:p>
          <a:p>
            <a:r>
              <a:rPr lang="en-GB" sz="1600" smtClean="0"/>
              <a:t>Provide </a:t>
            </a:r>
            <a:r>
              <a:rPr lang="en-GB" sz="1600"/>
              <a:t>a uniform set of high-level APIs built on top of DataFrames</a:t>
            </a:r>
            <a:endParaRPr lang="en-GB" sz="1600" smtClean="0"/>
          </a:p>
          <a:p>
            <a:r>
              <a:rPr lang="en-GB" sz="1600" smtClean="0"/>
              <a:t>Easier </a:t>
            </a:r>
            <a:r>
              <a:rPr lang="en-GB" sz="1600"/>
              <a:t>to combine multiple algorithms into a single </a:t>
            </a:r>
            <a:r>
              <a:rPr lang="en-GB" sz="1600" smtClean="0"/>
              <a:t>pipeline</a:t>
            </a:r>
          </a:p>
          <a:p>
            <a:r>
              <a:rPr lang="en-GB" sz="1600" smtClean="0"/>
              <a:t>Chains </a:t>
            </a:r>
            <a:r>
              <a:rPr lang="en-GB" sz="1600"/>
              <a:t>multiple Transformers and Estimators together </a:t>
            </a:r>
            <a:r>
              <a:rPr lang="en-GB" sz="1600" smtClean="0"/>
              <a:t>to form a ML workflow</a:t>
            </a:r>
            <a:endParaRPr lang="en-GB" sz="1600"/>
          </a:p>
          <a:p>
            <a:pPr marL="0" indent="0">
              <a:buNone/>
            </a:pPr>
            <a:r>
              <a:rPr lang="en-GB" sz="2400" smtClean="0"/>
              <a:t>Structured Streaming (GA in Spark 2.2.0)</a:t>
            </a:r>
            <a:endParaRPr lang="en-GB" sz="2400"/>
          </a:p>
          <a:p>
            <a:r>
              <a:rPr lang="en-GB" sz="1600" smtClean="0"/>
              <a:t>Built on </a:t>
            </a:r>
            <a:r>
              <a:rPr lang="en-GB" sz="1600"/>
              <a:t>Spark </a:t>
            </a:r>
            <a:r>
              <a:rPr lang="en-GB" sz="1600" smtClean="0"/>
              <a:t>SQL engine</a:t>
            </a:r>
          </a:p>
          <a:p>
            <a:r>
              <a:rPr lang="en-GB" sz="1600" smtClean="0"/>
              <a:t>Provides Dataset/DataFrame APIs for aggregation, join, event-time window,  watermark etc.</a:t>
            </a:r>
          </a:p>
          <a:p>
            <a:r>
              <a:rPr lang="en-GB" sz="1600" smtClean="0"/>
              <a:t>Handling </a:t>
            </a:r>
            <a:r>
              <a:rPr lang="en-GB" sz="1600"/>
              <a:t>event-time, late data and fault tolerance </a:t>
            </a:r>
            <a:r>
              <a:rPr lang="en-GB" sz="1600" smtClean="0"/>
              <a:t>semantics</a:t>
            </a:r>
          </a:p>
          <a:p>
            <a:pPr marL="0" indent="0">
              <a:buNone/>
            </a:pPr>
            <a:r>
              <a:rPr lang="en-GB" sz="2400"/>
              <a:t>Spark R - Major </a:t>
            </a:r>
            <a:r>
              <a:rPr lang="en-GB" sz="2400" smtClean="0"/>
              <a:t>features</a:t>
            </a:r>
          </a:p>
          <a:p>
            <a:r>
              <a:rPr lang="en-GB" sz="1600" smtClean="0"/>
              <a:t>Structured Streaming API for R</a:t>
            </a:r>
          </a:p>
          <a:p>
            <a:r>
              <a:rPr lang="en-GB" sz="1600" smtClean="0"/>
              <a:t>Catalog API, Coalesce on DF and column, DF checkpointing, approxQuantile</a:t>
            </a:r>
          </a:p>
          <a:p>
            <a:pPr marL="0" indent="0">
              <a:buNone/>
            </a:pPr>
            <a:endParaRPr lang="en-GB" sz="1600" smtClean="0"/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endParaRPr lang="en-GB" sz="1600" smtClean="0"/>
          </a:p>
          <a:p>
            <a:endParaRPr lang="en-GB" sz="1600" smtClean="0"/>
          </a:p>
          <a:p>
            <a:pPr marL="0" indent="0">
              <a:buNone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128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brief history of Apache Spark</a:t>
            </a:r>
          </a:p>
          <a:p>
            <a:r>
              <a:rPr lang="en-GB" smtClean="0"/>
              <a:t>Overview on Spark Framework </a:t>
            </a:r>
          </a:p>
          <a:p>
            <a:r>
              <a:rPr lang="en-GB" smtClean="0"/>
              <a:t>Spark Runtime in cluster mode</a:t>
            </a:r>
          </a:p>
          <a:p>
            <a:r>
              <a:rPr lang="en-GB" smtClean="0"/>
              <a:t>Simple, unified  APIs</a:t>
            </a:r>
          </a:p>
          <a:p>
            <a:r>
              <a:rPr lang="en-GB" smtClean="0"/>
              <a:t>Spark SQL, GraphX, MLlib, Streaming</a:t>
            </a:r>
          </a:p>
          <a:p>
            <a:r>
              <a:rPr lang="en-GB" smtClean="0"/>
              <a:t>Spark 2 New Features</a:t>
            </a:r>
          </a:p>
        </p:txBody>
      </p:sp>
    </p:spTree>
    <p:extLst>
      <p:ext uri="{BB962C8B-B14F-4D97-AF65-F5344CB8AC3E}">
        <p14:creationId xmlns:p14="http://schemas.microsoft.com/office/powerpoint/2010/main" val="25365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smtClean="0">
                <a:hlinkClick r:id="rId2"/>
              </a:rPr>
              <a:t>https</a:t>
            </a:r>
            <a:r>
              <a:rPr lang="en-GB" sz="1800">
                <a:hlinkClick r:id="rId2"/>
              </a:rPr>
              <a:t>://spark.apache.org/</a:t>
            </a:r>
          </a:p>
          <a:p>
            <a:pPr marL="0" indent="0">
              <a:buNone/>
            </a:pPr>
            <a:r>
              <a:rPr lang="en-GB" sz="1800" smtClean="0">
                <a:hlinkClick r:id="rId2"/>
              </a:rPr>
              <a:t>https</a:t>
            </a:r>
            <a:r>
              <a:rPr lang="en-GB" sz="1800">
                <a:hlinkClick r:id="rId2"/>
              </a:rPr>
              <a:t>://</a:t>
            </a:r>
            <a:r>
              <a:rPr lang="en-GB" sz="1800" smtClean="0">
                <a:hlinkClick r:id="rId2"/>
              </a:rPr>
              <a:t>spark.apache.org/docs/latest/index.html</a:t>
            </a:r>
            <a:endParaRPr lang="en-GB" sz="1800" smtClean="0"/>
          </a:p>
          <a:p>
            <a:pPr marL="0" indent="0">
              <a:buNone/>
            </a:pPr>
            <a:r>
              <a:rPr lang="en-GB" sz="1800">
                <a:hlinkClick r:id="rId3"/>
              </a:rPr>
              <a:t>http://</a:t>
            </a:r>
            <a:r>
              <a:rPr lang="en-GB" sz="1800" smtClean="0">
                <a:hlinkClick r:id="rId3"/>
              </a:rPr>
              <a:t>ampcamp.berkeley.edu/big-data-mini-course/graph-analytics-with-graphx.html</a:t>
            </a:r>
            <a:endParaRPr lang="en-GB" sz="1800" smtClean="0"/>
          </a:p>
          <a:p>
            <a:pPr marL="0" indent="0">
              <a:buNone/>
            </a:pPr>
            <a:r>
              <a:rPr lang="en-GB" sz="1800">
                <a:hlinkClick r:id="rId4"/>
              </a:rPr>
              <a:t>https://databricks.com</a:t>
            </a:r>
            <a:r>
              <a:rPr lang="en-GB" sz="1800" smtClean="0">
                <a:hlinkClick r:id="rId4"/>
              </a:rPr>
              <a:t>/</a:t>
            </a:r>
            <a:endParaRPr lang="en-GB" sz="1800" smtClean="0"/>
          </a:p>
          <a:p>
            <a:pPr marL="0" indent="0">
              <a:buNone/>
            </a:pPr>
            <a:endParaRPr lang="en-GB" sz="1800" smtClean="0"/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 smtClean="0"/>
          </a:p>
          <a:p>
            <a:pPr marL="0" indent="0">
              <a:buNone/>
            </a:pPr>
            <a:endParaRPr lang="en-GB" sz="1800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1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/>
              <a:t> </a:t>
            </a:r>
            <a:r>
              <a:rPr lang="en-GB" smtClean="0"/>
              <a:t>                                          </a:t>
            </a:r>
            <a:r>
              <a:rPr lang="en-GB" sz="4800" smtClean="0"/>
              <a:t>Thank  </a:t>
            </a:r>
            <a:r>
              <a:rPr lang="en-GB" sz="4800"/>
              <a:t>y</a:t>
            </a:r>
            <a:r>
              <a:rPr lang="en-GB" sz="4800" smtClean="0"/>
              <a:t>ou</a:t>
            </a:r>
            <a:endParaRPr lang="en-IE" sz="4800"/>
          </a:p>
        </p:txBody>
      </p:sp>
    </p:spTree>
    <p:extLst>
      <p:ext uri="{BB962C8B-B14F-4D97-AF65-F5344CB8AC3E}">
        <p14:creationId xmlns:p14="http://schemas.microsoft.com/office/powerpoint/2010/main" val="30768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Spark History</a:t>
            </a:r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8315"/>
              </p:ext>
            </p:extLst>
          </p:nvPr>
        </p:nvGraphicFramePr>
        <p:xfrm>
          <a:off x="1293813" y="750168"/>
          <a:ext cx="1028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5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/>
              <a:t>A</a:t>
            </a:r>
            <a:r>
              <a:rPr lang="en-GB" sz="2400" smtClean="0"/>
              <a:t> Fast Computation Engine</a:t>
            </a:r>
            <a:endParaRPr lang="en-IE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smtClean="0"/>
              <a:t>    Apache </a:t>
            </a:r>
            <a:r>
              <a:rPr lang="en-GB" sz="2000"/>
              <a:t>Spark the fastest open source engine for sorting a </a:t>
            </a:r>
            <a:r>
              <a:rPr lang="en-GB" sz="2000" smtClean="0"/>
              <a:t>petabyte (Year 2014)</a:t>
            </a:r>
            <a:endParaRPr lang="en-GB" sz="2000"/>
          </a:p>
          <a:p>
            <a:pPr marL="0" indent="0">
              <a:buNone/>
            </a:pPr>
            <a:r>
              <a:rPr lang="en-GB" smtClean="0"/>
              <a:t>                    </a:t>
            </a:r>
            <a:endParaRPr lang="en-I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85687"/>
              </p:ext>
            </p:extLst>
          </p:nvPr>
        </p:nvGraphicFramePr>
        <p:xfrm>
          <a:off x="1557908" y="1124745"/>
          <a:ext cx="8064897" cy="3888430"/>
        </p:xfrm>
        <a:graphic>
          <a:graphicData uri="http://schemas.openxmlformats.org/drawingml/2006/table">
            <a:tbl>
              <a:tblPr/>
              <a:tblGrid>
                <a:gridCol w="1368152"/>
                <a:gridCol w="1440160"/>
                <a:gridCol w="2664296"/>
                <a:gridCol w="2592289"/>
              </a:tblGrid>
              <a:tr h="662494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>
                          <a:solidFill>
                            <a:srgbClr val="1CB1C2"/>
                          </a:solidFill>
                          <a:effectLst/>
                          <a:hlinkClick r:id="rId2"/>
                        </a:rPr>
                        <a:t/>
                      </a:r>
                      <a:br>
                        <a:rPr lang="en-IE" sz="1400" b="1" u="none" strike="noStrike">
                          <a:solidFill>
                            <a:srgbClr val="1CB1C2"/>
                          </a:solidFill>
                          <a:effectLst/>
                          <a:hlinkClick r:id="rId2"/>
                        </a:rPr>
                      </a:br>
                      <a:endParaRPr lang="en-IE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457" marR="10457" marT="6274" marB="6274" anchor="b">
                    <a:lnL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Hadoop</a:t>
                      </a:r>
                      <a:r>
                        <a:rPr lang="en-IE" sz="1400" b="1" u="none" strike="noStrike" smtClean="0">
                          <a:solidFill>
                            <a:srgbClr val="1CB1C2"/>
                          </a:solidFill>
                          <a:effectLst/>
                        </a:rPr>
                        <a:t/>
                      </a:r>
                      <a:br>
                        <a:rPr lang="en-IE" sz="1400" b="1" u="none" strike="noStrike" smtClean="0">
                          <a:solidFill>
                            <a:srgbClr val="1CB1C2"/>
                          </a:solidFill>
                          <a:effectLst/>
                        </a:rPr>
                      </a:br>
                      <a:endParaRPr lang="en-IE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457" marR="10457" marT="6274" marB="6274" anchor="b">
                    <a:lnL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  <a:t>Spark</a:t>
                      </a:r>
                      <a:b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  <a:t>100 TB *</a:t>
                      </a:r>
                    </a:p>
                    <a:p>
                      <a:pPr algn="l" fontAlgn="b"/>
                      <a:endParaRPr lang="en-IE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457" marR="10457" marT="6274" marB="6274" anchor="b">
                    <a:lnL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  <a:t>Spark</a:t>
                      </a:r>
                      <a:b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E" sz="1400" b="1" smtClean="0">
                          <a:solidFill>
                            <a:srgbClr val="FFFFFF"/>
                          </a:solidFill>
                          <a:effectLst/>
                        </a:rPr>
                        <a:t>1 PB</a:t>
                      </a:r>
                    </a:p>
                    <a:p>
                      <a:endParaRPr lang="en-IE" sz="1400"/>
                    </a:p>
                  </a:txBody>
                  <a:tcPr marL="12548" marR="12548" marT="6274" marB="6274">
                    <a:lnL w="9525" cap="flat" cmpd="sng" algn="ctr">
                      <a:solidFill>
                        <a:srgbClr val="1688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3830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Data Size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102.5 TB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100 TB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1000 TB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08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Elapsed Time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72 mins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23 mins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234 mins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23">
                <a:tc>
                  <a:txBody>
                    <a:bodyPr/>
                    <a:lstStyle/>
                    <a:p>
                      <a:pPr fontAlgn="t"/>
                      <a:r>
                        <a:rPr lang="en-IE" sz="1400" smtClean="0">
                          <a:effectLst/>
                        </a:rPr>
                        <a:t>Nodes</a:t>
                      </a:r>
                      <a:endParaRPr lang="en-IE" sz="1400">
                        <a:effectLst/>
                      </a:endParaRP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2100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206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190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23">
                <a:tc>
                  <a:txBody>
                    <a:bodyPr/>
                    <a:lstStyle/>
                    <a:p>
                      <a:pPr fontAlgn="t"/>
                      <a:r>
                        <a:rPr lang="en-IE" sz="1400" smtClean="0">
                          <a:effectLst/>
                        </a:rPr>
                        <a:t>Cores</a:t>
                      </a:r>
                      <a:endParaRPr lang="en-IE" sz="1400">
                        <a:effectLst/>
                      </a:endParaRP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50400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6592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6080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89">
                <a:tc>
                  <a:txBody>
                    <a:bodyPr/>
                    <a:lstStyle/>
                    <a:p>
                      <a:pPr fontAlgn="t"/>
                      <a:r>
                        <a:rPr lang="en-IE" sz="1400" smtClean="0">
                          <a:effectLst/>
                        </a:rPr>
                        <a:t>Reducers</a:t>
                      </a:r>
                      <a:endParaRPr lang="en-IE" sz="1400">
                        <a:effectLst/>
                      </a:endParaRP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10,000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29,000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250,000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23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Rate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1.42 TB/min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4.27 TB/min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4.27 TB/min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89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Rate/node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0.67 GB/min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20.7 GB/min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22.5 GB/min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442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Sort Benchmark Daytona Rules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Yes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Yes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No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09"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Environment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dedicated data center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EC2 (i2.8xlarge)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400">
                          <a:effectLst/>
                        </a:rPr>
                        <a:t>EC2 (i2.8xlarge)</a:t>
                      </a:r>
                    </a:p>
                  </a:txBody>
                  <a:tcPr marL="10457" marR="10457" marT="6274" marB="62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7908" y="5301208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* not an official sort benchmark record</a:t>
            </a:r>
            <a:endParaRPr lang="en-IE" sz="1100"/>
          </a:p>
        </p:txBody>
      </p:sp>
    </p:spTree>
    <p:extLst>
      <p:ext uri="{BB962C8B-B14F-4D97-AF65-F5344CB8AC3E}">
        <p14:creationId xmlns:p14="http://schemas.microsoft.com/office/powerpoint/2010/main" val="7715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Spark Framework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E" sz="2000" smtClean="0"/>
              <a:t>Scalability achieved by in-memory computing</a:t>
            </a:r>
            <a:r>
              <a:rPr lang="en-IE" sz="2000"/>
              <a:t> </a:t>
            </a:r>
            <a:r>
              <a:rPr lang="en-IE" sz="2000" smtClean="0"/>
              <a:t>in a cluster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00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smtClean="0"/>
              <a:t>Fault tolerance achieved by DAG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00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smtClean="0">
                <a:cs typeface="Arial" panose="020B0604020202020204" pitchFamily="34" charset="0"/>
              </a:rPr>
              <a:t>Clusters: standalone </a:t>
            </a:r>
            <a:r>
              <a:rPr lang="en-GB" sz="2000">
                <a:cs typeface="Arial" panose="020B0604020202020204" pitchFamily="34" charset="0"/>
              </a:rPr>
              <a:t>cluster, Hadoop, </a:t>
            </a:r>
            <a:r>
              <a:rPr lang="en-GB" sz="2000" smtClean="0">
                <a:cs typeface="Arial" panose="020B0604020202020204" pitchFamily="34" charset="0"/>
              </a:rPr>
              <a:t>Mesos and Amazon EC2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00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cs typeface="Arial" panose="020B0604020202020204" pitchFamily="34" charset="0"/>
              </a:rPr>
              <a:t>U</a:t>
            </a:r>
            <a:r>
              <a:rPr lang="en-GB" sz="2000" smtClean="0">
                <a:cs typeface="Arial" panose="020B0604020202020204" pitchFamily="34" charset="0"/>
              </a:rPr>
              <a:t>nified engine for completed data applications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000" smtClean="0"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cs typeface="Arial" panose="020B0604020202020204" pitchFamily="34" charset="0"/>
              </a:rPr>
              <a:t>H</a:t>
            </a:r>
            <a:r>
              <a:rPr lang="en-GB" sz="2000" smtClean="0">
                <a:cs typeface="Arial" panose="020B0604020202020204" pitchFamily="34" charset="0"/>
              </a:rPr>
              <a:t>igh-level</a:t>
            </a:r>
            <a:r>
              <a:rPr lang="en-GB" sz="2000">
                <a:cs typeface="Arial" panose="020B0604020202020204" pitchFamily="34" charset="0"/>
              </a:rPr>
              <a:t>, user-friendly APIs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>
                <a:cs typeface="Arial" panose="020B0604020202020204" pitchFamily="34" charset="0"/>
              </a:rPr>
              <a:t>    in Java, Scala, Python and 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00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40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400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/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873071"/>
            <a:ext cx="3858449" cy="1816458"/>
          </a:xfr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Spark Runtime – Cluster Mode</a:t>
            </a:r>
            <a:endParaRPr lang="en-IE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1574630"/>
            <a:ext cx="5029200" cy="2413340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69876" y="908720"/>
            <a:ext cx="4896544" cy="4032448"/>
          </a:xfrm>
        </p:spPr>
        <p:txBody>
          <a:bodyPr>
            <a:normAutofit/>
          </a:bodyPr>
          <a:lstStyle/>
          <a:p>
            <a:r>
              <a:rPr lang="en-GB" sz="1600" smtClean="0"/>
              <a:t>A </a:t>
            </a:r>
            <a:r>
              <a:rPr lang="en-GB" sz="1600" b="1" smtClean="0"/>
              <a:t>driver program </a:t>
            </a:r>
            <a:r>
              <a:rPr lang="en-GB" sz="1600" smtClean="0"/>
              <a:t>is the application main program</a:t>
            </a:r>
          </a:p>
          <a:p>
            <a:r>
              <a:rPr lang="en-GB" sz="1600" smtClean="0"/>
              <a:t>A </a:t>
            </a:r>
            <a:r>
              <a:rPr lang="en-GB" sz="1600" b="1" smtClean="0"/>
              <a:t>SparkContext</a:t>
            </a:r>
            <a:r>
              <a:rPr lang="en-GB" sz="1600" smtClean="0"/>
              <a:t> has an independent set of processes on a cluster. It connects to several types of cluster manager</a:t>
            </a:r>
          </a:p>
          <a:p>
            <a:r>
              <a:rPr lang="en-GB" sz="1600" smtClean="0"/>
              <a:t>The </a:t>
            </a:r>
            <a:r>
              <a:rPr lang="en-GB" sz="1600" b="1" smtClean="0"/>
              <a:t>cluster manager </a:t>
            </a:r>
            <a:r>
              <a:rPr lang="en-GB" sz="1600" smtClean="0"/>
              <a:t>can be a </a:t>
            </a:r>
            <a:r>
              <a:rPr lang="en-GB" sz="1600"/>
              <a:t>s</a:t>
            </a:r>
            <a:r>
              <a:rPr lang="en-GB" sz="1600" smtClean="0"/>
              <a:t>tandalone cluster, Yarn</a:t>
            </a:r>
            <a:r>
              <a:rPr lang="en-GB" sz="1600"/>
              <a:t>, </a:t>
            </a:r>
            <a:r>
              <a:rPr lang="en-GB" sz="1600" smtClean="0"/>
              <a:t>Mesos</a:t>
            </a:r>
          </a:p>
          <a:p>
            <a:r>
              <a:rPr lang="en-GB" sz="1600" smtClean="0"/>
              <a:t>The </a:t>
            </a:r>
            <a:r>
              <a:rPr lang="en-GB" sz="1600" b="1" smtClean="0"/>
              <a:t>executor</a:t>
            </a:r>
            <a:r>
              <a:rPr lang="en-GB" sz="1600" smtClean="0"/>
              <a:t> processes are managed by the cluster manager. The driver program listens and accepts the incoming connections from its executers through its life cycle</a:t>
            </a:r>
            <a:endParaRPr lang="en-GB" sz="1800" smtClean="0"/>
          </a:p>
          <a:p>
            <a:r>
              <a:rPr lang="en-GB" sz="1600" smtClean="0"/>
              <a:t>The </a:t>
            </a:r>
            <a:r>
              <a:rPr lang="en-GB" sz="1600" b="1" smtClean="0"/>
              <a:t>tasks</a:t>
            </a:r>
            <a:r>
              <a:rPr lang="en-GB" sz="1600" smtClean="0"/>
              <a:t> are scheduled by the driver and run in the executer process.</a:t>
            </a:r>
          </a:p>
        </p:txBody>
      </p:sp>
    </p:spTree>
    <p:extLst>
      <p:ext uri="{BB962C8B-B14F-4D97-AF65-F5344CB8AC3E}">
        <p14:creationId xmlns:p14="http://schemas.microsoft.com/office/powerpoint/2010/main" val="30838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Word Count in Java / Scala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Scala</a:t>
            </a:r>
            <a:endParaRPr lang="en-GB"/>
          </a:p>
          <a:p>
            <a:pPr marL="0" indent="0">
              <a:buNone/>
            </a:pPr>
            <a:r>
              <a:rPr lang="en-IE" sz="1400" err="1" smtClean="0"/>
              <a:t>val</a:t>
            </a:r>
            <a:r>
              <a:rPr lang="en-IE" sz="1400" smtClean="0"/>
              <a:t> </a:t>
            </a:r>
            <a:r>
              <a:rPr lang="en-IE" sz="1400" err="1"/>
              <a:t>textFile</a:t>
            </a:r>
            <a:r>
              <a:rPr lang="en-IE" sz="1400"/>
              <a:t> = sc.textFile("</a:t>
            </a:r>
            <a:r>
              <a:rPr lang="en-IE" sz="1400" err="1"/>
              <a:t>hdfs</a:t>
            </a:r>
            <a:r>
              <a:rPr lang="en-IE" sz="1400"/>
              <a:t>://...")</a:t>
            </a:r>
          </a:p>
          <a:p>
            <a:pPr marL="0" indent="0">
              <a:buNone/>
            </a:pPr>
            <a:r>
              <a:rPr lang="en-IE" sz="1400" err="1"/>
              <a:t>val</a:t>
            </a:r>
            <a:r>
              <a:rPr lang="en-IE" sz="1400"/>
              <a:t> counts = </a:t>
            </a:r>
            <a:r>
              <a:rPr lang="en-IE" sz="1400" err="1"/>
              <a:t>textFile.flatMap</a:t>
            </a:r>
            <a:r>
              <a:rPr lang="en-IE" sz="1400"/>
              <a:t>(line =&gt; </a:t>
            </a:r>
            <a:r>
              <a:rPr lang="en-IE" sz="1400" err="1"/>
              <a:t>line.split</a:t>
            </a:r>
            <a:r>
              <a:rPr lang="en-IE" sz="1400"/>
              <a:t>(" "))</a:t>
            </a:r>
          </a:p>
          <a:p>
            <a:pPr marL="0" indent="0">
              <a:buNone/>
            </a:pPr>
            <a:r>
              <a:rPr lang="en-IE" sz="1400"/>
              <a:t>                 .map(word =&gt; (word, 1))</a:t>
            </a:r>
          </a:p>
          <a:p>
            <a:pPr marL="0" indent="0">
              <a:buNone/>
            </a:pPr>
            <a:r>
              <a:rPr lang="en-IE" sz="1400"/>
              <a:t>                 .</a:t>
            </a:r>
            <a:r>
              <a:rPr lang="en-IE" sz="1400" err="1"/>
              <a:t>reduceByKey</a:t>
            </a:r>
            <a:r>
              <a:rPr lang="en-IE" sz="1400"/>
              <a:t>(_ + _)</a:t>
            </a:r>
          </a:p>
          <a:p>
            <a:pPr marL="0" indent="0">
              <a:buNone/>
            </a:pPr>
            <a:r>
              <a:rPr lang="en-IE" sz="1400" err="1"/>
              <a:t>counts.saveAsTextFile</a:t>
            </a:r>
            <a:r>
              <a:rPr lang="en-IE" sz="1400"/>
              <a:t>("</a:t>
            </a:r>
            <a:r>
              <a:rPr lang="en-IE" sz="1400" err="1"/>
              <a:t>hdfs</a:t>
            </a:r>
            <a:r>
              <a:rPr lang="en-IE" sz="1400"/>
              <a:t>://...")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Java</a:t>
            </a:r>
            <a:endParaRPr lang="en-IE" smtClean="0"/>
          </a:p>
          <a:p>
            <a:pPr marL="0" indent="0">
              <a:buNone/>
            </a:pPr>
            <a:r>
              <a:rPr lang="en-IE" sz="1400" err="1" smtClean="0"/>
              <a:t>JavaRDD</a:t>
            </a:r>
            <a:r>
              <a:rPr lang="en-IE" sz="1400" smtClean="0"/>
              <a:t>&lt;String</a:t>
            </a:r>
            <a:r>
              <a:rPr lang="en-IE" sz="1400"/>
              <a:t>&gt; </a:t>
            </a:r>
            <a:r>
              <a:rPr lang="en-IE" sz="1400" err="1"/>
              <a:t>textFile</a:t>
            </a:r>
            <a:r>
              <a:rPr lang="en-IE" sz="1400"/>
              <a:t> = sc.textFile("</a:t>
            </a:r>
            <a:r>
              <a:rPr lang="en-IE" sz="1400" err="1"/>
              <a:t>hdfs</a:t>
            </a:r>
            <a:r>
              <a:rPr lang="en-IE" sz="1400"/>
              <a:t>://...");</a:t>
            </a:r>
          </a:p>
          <a:p>
            <a:pPr marL="0" indent="0">
              <a:buNone/>
            </a:pPr>
            <a:r>
              <a:rPr lang="en-IE" sz="1400" err="1"/>
              <a:t>JavaPairRDD</a:t>
            </a:r>
            <a:r>
              <a:rPr lang="en-IE" sz="1400"/>
              <a:t>&lt;String, Integer&gt; counts = </a:t>
            </a:r>
            <a:r>
              <a:rPr lang="en-IE" sz="1400" err="1"/>
              <a:t>textFile</a:t>
            </a:r>
            <a:endParaRPr lang="en-IE" sz="1400"/>
          </a:p>
          <a:p>
            <a:pPr marL="0" indent="0">
              <a:buNone/>
            </a:pPr>
            <a:r>
              <a:rPr lang="en-IE" sz="1400"/>
              <a:t>    .</a:t>
            </a:r>
            <a:r>
              <a:rPr lang="en-IE" sz="1400" err="1"/>
              <a:t>flatMap</a:t>
            </a:r>
            <a:r>
              <a:rPr lang="en-IE" sz="1400"/>
              <a:t>(s -&gt; </a:t>
            </a:r>
            <a:r>
              <a:rPr lang="en-IE" sz="1400" err="1"/>
              <a:t>Arrays.asList</a:t>
            </a:r>
            <a:r>
              <a:rPr lang="en-IE" sz="1400"/>
              <a:t>(</a:t>
            </a:r>
            <a:r>
              <a:rPr lang="en-IE" sz="1400" err="1"/>
              <a:t>s.split</a:t>
            </a:r>
            <a:r>
              <a:rPr lang="en-IE" sz="1400"/>
              <a:t>(" ")).iterator())</a:t>
            </a:r>
          </a:p>
          <a:p>
            <a:pPr marL="0" indent="0">
              <a:buNone/>
            </a:pPr>
            <a:r>
              <a:rPr lang="en-IE" sz="1400"/>
              <a:t>    .</a:t>
            </a:r>
            <a:r>
              <a:rPr lang="en-IE" sz="1400" err="1"/>
              <a:t>mapToPair</a:t>
            </a:r>
            <a:r>
              <a:rPr lang="en-IE" sz="1400"/>
              <a:t>(word -&gt; new Tuple2&lt;&gt;(word, 1))</a:t>
            </a:r>
          </a:p>
          <a:p>
            <a:pPr marL="0" indent="0">
              <a:buNone/>
            </a:pPr>
            <a:r>
              <a:rPr lang="en-IE" sz="1400"/>
              <a:t>    .</a:t>
            </a:r>
            <a:r>
              <a:rPr lang="en-IE" sz="1400" err="1"/>
              <a:t>reduceByKey</a:t>
            </a:r>
            <a:r>
              <a:rPr lang="en-IE" sz="1400"/>
              <a:t>((a, b) -&gt; a + b);</a:t>
            </a:r>
          </a:p>
          <a:p>
            <a:pPr marL="0" indent="0">
              <a:buNone/>
            </a:pPr>
            <a:r>
              <a:rPr lang="en-IE" sz="1400" err="1"/>
              <a:t>counts.saveAsTextFile</a:t>
            </a:r>
            <a:r>
              <a:rPr lang="en-IE" sz="1400"/>
              <a:t>("</a:t>
            </a:r>
            <a:r>
              <a:rPr lang="en-IE" sz="1400" err="1"/>
              <a:t>hdfs</a:t>
            </a:r>
            <a:r>
              <a:rPr lang="en-IE" sz="1400"/>
              <a:t>://...");</a:t>
            </a:r>
          </a:p>
        </p:txBody>
      </p:sp>
    </p:spTree>
    <p:extLst>
      <p:ext uri="{BB962C8B-B14F-4D97-AF65-F5344CB8AC3E}">
        <p14:creationId xmlns:p14="http://schemas.microsoft.com/office/powerpoint/2010/main" val="27060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Word Count in Python / R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Python</a:t>
            </a:r>
          </a:p>
          <a:p>
            <a:pPr marL="0" indent="0">
              <a:buNone/>
            </a:pPr>
            <a:r>
              <a:rPr lang="en-IE" sz="1500" smtClean="0"/>
              <a:t>text_file </a:t>
            </a:r>
            <a:r>
              <a:rPr lang="en-IE" sz="1500"/>
              <a:t>= sc.textFile</a:t>
            </a:r>
            <a:r>
              <a:rPr lang="en-IE" sz="1500" smtClean="0"/>
              <a:t>("</a:t>
            </a:r>
            <a:r>
              <a:rPr lang="en-IE" sz="1500"/>
              <a:t>hdfs</a:t>
            </a:r>
            <a:r>
              <a:rPr lang="en-IE" sz="1500" smtClean="0"/>
              <a:t>://...")</a:t>
            </a:r>
            <a:endParaRPr lang="en-IE" sz="1500"/>
          </a:p>
          <a:p>
            <a:pPr marL="0" indent="0">
              <a:buNone/>
            </a:pPr>
            <a:r>
              <a:rPr lang="en-IE" sz="1500"/>
              <a:t>counts = </a:t>
            </a:r>
            <a:r>
              <a:rPr lang="en-IE" sz="1500" err="1"/>
              <a:t>text_file.flatMap</a:t>
            </a:r>
            <a:r>
              <a:rPr lang="en-IE" sz="1500"/>
              <a:t>(lambda line: </a:t>
            </a:r>
            <a:r>
              <a:rPr lang="en-IE" sz="1500" err="1"/>
              <a:t>line.split</a:t>
            </a:r>
            <a:r>
              <a:rPr lang="en-IE" sz="1500"/>
              <a:t>(" ")) </a:t>
            </a:r>
            <a:r>
              <a:rPr lang="en-IE" sz="1500" smtClean="0"/>
              <a:t>\</a:t>
            </a:r>
          </a:p>
          <a:p>
            <a:pPr marL="0" indent="0">
              <a:buNone/>
            </a:pPr>
            <a:r>
              <a:rPr lang="en-IE" sz="1500" smtClean="0"/>
              <a:t>             .map(lambda word: (word, 1)) \</a:t>
            </a:r>
          </a:p>
          <a:p>
            <a:pPr marL="0" indent="0">
              <a:buNone/>
            </a:pPr>
            <a:r>
              <a:rPr lang="en-IE" sz="1500" smtClean="0"/>
              <a:t>             .reduceByKey(lambda a, b: a + b)</a:t>
            </a:r>
          </a:p>
          <a:p>
            <a:pPr marL="0" indent="0">
              <a:buNone/>
            </a:pPr>
            <a:r>
              <a:rPr lang="en-IE" sz="1500" smtClean="0"/>
              <a:t>counts.saveAsTextFile("hdfs://...")</a:t>
            </a:r>
            <a:endParaRPr lang="en-IE" sz="15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476" y="800100"/>
            <a:ext cx="5029199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R</a:t>
            </a:r>
          </a:p>
          <a:p>
            <a:pPr marL="0" indent="0">
              <a:buNone/>
            </a:pPr>
            <a:r>
              <a:rPr lang="en-GB" sz="1500" smtClean="0"/>
              <a:t>lines </a:t>
            </a:r>
            <a:r>
              <a:rPr lang="en-GB" sz="1500"/>
              <a:t>&lt;- </a:t>
            </a:r>
            <a:r>
              <a:rPr lang="en-GB" sz="1500" smtClean="0"/>
              <a:t>textFile(sc, "</a:t>
            </a:r>
            <a:r>
              <a:rPr lang="en-GB" sz="1500" err="1" smtClean="0"/>
              <a:t>hdfs</a:t>
            </a:r>
            <a:r>
              <a:rPr lang="en-GB" sz="1500" smtClean="0"/>
              <a:t>://…</a:t>
            </a:r>
            <a:r>
              <a:rPr lang="en-GB" sz="1500"/>
              <a:t> </a:t>
            </a:r>
            <a:r>
              <a:rPr lang="en-GB" sz="1500" smtClean="0"/>
              <a:t>")</a:t>
            </a:r>
            <a:endParaRPr lang="en-GB" sz="1500"/>
          </a:p>
          <a:p>
            <a:pPr marL="0" indent="0">
              <a:buNone/>
            </a:pPr>
            <a:r>
              <a:rPr lang="en-GB" sz="1500" smtClean="0"/>
              <a:t>words </a:t>
            </a:r>
            <a:r>
              <a:rPr lang="en-GB" sz="1500"/>
              <a:t>&lt;- </a:t>
            </a:r>
            <a:r>
              <a:rPr lang="en-GB" sz="1500" err="1" smtClean="0"/>
              <a:t>flatMap</a:t>
            </a:r>
            <a:r>
              <a:rPr lang="en-GB" sz="1500" smtClean="0"/>
              <a:t>(</a:t>
            </a:r>
            <a:r>
              <a:rPr lang="en-GB" sz="1500" err="1" smtClean="0"/>
              <a:t>lines,function</a:t>
            </a:r>
            <a:r>
              <a:rPr lang="en-GB" sz="1500" smtClean="0"/>
              <a:t>(line</a:t>
            </a:r>
            <a:r>
              <a:rPr lang="en-GB" sz="1500"/>
              <a:t>) </a:t>
            </a:r>
            <a:r>
              <a:rPr lang="en-GB" sz="1500" smtClean="0"/>
              <a:t>{ </a:t>
            </a:r>
            <a:r>
              <a:rPr lang="en-GB" sz="1500" err="1"/>
              <a:t>strsplit</a:t>
            </a:r>
            <a:r>
              <a:rPr lang="en-GB" sz="1500"/>
              <a:t>(line, " ")[[1</a:t>
            </a:r>
            <a:r>
              <a:rPr lang="en-GB" sz="1500" smtClean="0"/>
              <a:t>]] })</a:t>
            </a:r>
            <a:endParaRPr lang="en-GB" sz="1500"/>
          </a:p>
          <a:p>
            <a:pPr marL="0" indent="0">
              <a:buNone/>
            </a:pPr>
            <a:r>
              <a:rPr lang="en-GB" sz="1500" err="1"/>
              <a:t>wordCount</a:t>
            </a:r>
            <a:r>
              <a:rPr lang="en-GB" sz="1500"/>
              <a:t> &lt;- </a:t>
            </a:r>
            <a:r>
              <a:rPr lang="en-GB" sz="1500" err="1"/>
              <a:t>lapply</a:t>
            </a:r>
            <a:r>
              <a:rPr lang="en-GB" sz="1500"/>
              <a:t>(words, function(word) { list(word, 1L) })</a:t>
            </a:r>
          </a:p>
          <a:p>
            <a:pPr marL="0" indent="0">
              <a:buNone/>
            </a:pPr>
            <a:r>
              <a:rPr lang="en-GB" sz="1500" smtClean="0"/>
              <a:t>counts </a:t>
            </a:r>
            <a:r>
              <a:rPr lang="en-GB" sz="1500"/>
              <a:t>&lt;- </a:t>
            </a:r>
            <a:r>
              <a:rPr lang="en-GB" sz="1500" err="1"/>
              <a:t>reduceByKey</a:t>
            </a:r>
            <a:r>
              <a:rPr lang="en-GB" sz="1500"/>
              <a:t>(</a:t>
            </a:r>
            <a:r>
              <a:rPr lang="en-GB" sz="1500" err="1"/>
              <a:t>wordCount</a:t>
            </a:r>
            <a:r>
              <a:rPr lang="en-GB" sz="1500"/>
              <a:t>, "+", 2L)</a:t>
            </a:r>
          </a:p>
          <a:p>
            <a:pPr marL="0" indent="0">
              <a:buNone/>
            </a:pPr>
            <a:r>
              <a:rPr lang="en-IE" sz="1500" err="1"/>
              <a:t>counts.saveAsTextFile</a:t>
            </a:r>
            <a:r>
              <a:rPr lang="en-IE" sz="1500"/>
              <a:t>("</a:t>
            </a:r>
            <a:r>
              <a:rPr lang="en-IE" sz="1500" err="1"/>
              <a:t>hdfs</a:t>
            </a:r>
            <a:r>
              <a:rPr lang="en-IE" sz="1500" smtClean="0"/>
              <a:t>://...")</a:t>
            </a:r>
            <a:endParaRPr lang="en-IE" sz="1500"/>
          </a:p>
        </p:txBody>
      </p:sp>
    </p:spTree>
    <p:extLst>
      <p:ext uri="{BB962C8B-B14F-4D97-AF65-F5344CB8AC3E}">
        <p14:creationId xmlns:p14="http://schemas.microsoft.com/office/powerpoint/2010/main" val="4123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API Essentials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5160639" cy="47594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6200" smtClean="0"/>
              <a:t>Transformations</a:t>
            </a:r>
          </a:p>
          <a:p>
            <a:pPr marL="0" indent="0">
              <a:buNone/>
            </a:pPr>
            <a:r>
              <a:rPr lang="en-GB" sz="4300"/>
              <a:t>m</a:t>
            </a:r>
            <a:r>
              <a:rPr lang="en-GB" sz="4300" smtClean="0"/>
              <a:t>ap(</a:t>
            </a:r>
            <a:r>
              <a:rPr lang="en-GB" sz="4300" err="1" smtClean="0"/>
              <a:t>func</a:t>
            </a:r>
            <a:r>
              <a:rPr lang="en-GB" sz="4300" smtClean="0"/>
              <a:t>)</a:t>
            </a:r>
          </a:p>
          <a:p>
            <a:pPr marL="0" indent="0">
              <a:buNone/>
            </a:pPr>
            <a:r>
              <a:rPr lang="en-GB" sz="4300" err="1"/>
              <a:t>f</a:t>
            </a:r>
            <a:r>
              <a:rPr lang="en-GB" sz="4300" err="1" smtClean="0"/>
              <a:t>latMap</a:t>
            </a:r>
            <a:r>
              <a:rPr lang="en-GB" sz="4300" smtClean="0"/>
              <a:t>(</a:t>
            </a:r>
            <a:r>
              <a:rPr lang="en-GB" sz="4300" err="1" smtClean="0"/>
              <a:t>func</a:t>
            </a:r>
            <a:r>
              <a:rPr lang="en-GB" sz="4300" smtClean="0"/>
              <a:t>)</a:t>
            </a:r>
          </a:p>
          <a:p>
            <a:pPr marL="0" indent="0">
              <a:buNone/>
            </a:pPr>
            <a:r>
              <a:rPr lang="en-GB" sz="4300"/>
              <a:t>f</a:t>
            </a:r>
            <a:r>
              <a:rPr lang="en-GB" sz="4300" smtClean="0"/>
              <a:t>ilter(</a:t>
            </a:r>
            <a:r>
              <a:rPr lang="en-GB" sz="4300" err="1" smtClean="0"/>
              <a:t>func</a:t>
            </a:r>
            <a:r>
              <a:rPr lang="en-GB" sz="4300" smtClean="0"/>
              <a:t>)</a:t>
            </a:r>
          </a:p>
          <a:p>
            <a:pPr marL="0" indent="0">
              <a:buNone/>
            </a:pPr>
            <a:r>
              <a:rPr lang="en-GB" sz="4300" smtClean="0"/>
              <a:t>union(</a:t>
            </a:r>
            <a:r>
              <a:rPr lang="en-GB" sz="4300" err="1" smtClean="0"/>
              <a:t>otherDataset</a:t>
            </a:r>
            <a:r>
              <a:rPr lang="en-GB" sz="4300" smtClean="0"/>
              <a:t>)</a:t>
            </a:r>
          </a:p>
          <a:p>
            <a:pPr marL="0" indent="0">
              <a:buNone/>
            </a:pPr>
            <a:r>
              <a:rPr lang="en-GB" sz="4300"/>
              <a:t>i</a:t>
            </a:r>
            <a:r>
              <a:rPr lang="en-GB" sz="4300" smtClean="0"/>
              <a:t>ntersection(</a:t>
            </a:r>
            <a:r>
              <a:rPr lang="en-GB" sz="4300" err="1" smtClean="0"/>
              <a:t>otherDataset</a:t>
            </a:r>
            <a:r>
              <a:rPr lang="en-GB" sz="4300" smtClean="0"/>
              <a:t>)</a:t>
            </a:r>
          </a:p>
          <a:p>
            <a:pPr marL="0" indent="0">
              <a:buNone/>
            </a:pPr>
            <a:r>
              <a:rPr lang="en-GB" sz="4300"/>
              <a:t>d</a:t>
            </a:r>
            <a:r>
              <a:rPr lang="en-GB" sz="4300" smtClean="0"/>
              <a:t>istinct([</a:t>
            </a:r>
            <a:r>
              <a:rPr lang="en-GB" sz="4300" err="1" smtClean="0"/>
              <a:t>num</a:t>
            </a:r>
            <a:r>
              <a:rPr lang="en-GB" sz="4300" smtClean="0"/>
              <a:t> Tasks])</a:t>
            </a:r>
          </a:p>
          <a:p>
            <a:pPr marL="0" indent="0">
              <a:buNone/>
            </a:pPr>
            <a:r>
              <a:rPr lang="en-GB" sz="4300" err="1"/>
              <a:t>reduceByKey</a:t>
            </a:r>
            <a:r>
              <a:rPr lang="en-GB" sz="4300"/>
              <a:t>(</a:t>
            </a:r>
            <a:r>
              <a:rPr lang="en-GB" sz="4300" err="1"/>
              <a:t>func</a:t>
            </a:r>
            <a:r>
              <a:rPr lang="en-GB" sz="4300"/>
              <a:t>, [</a:t>
            </a:r>
            <a:r>
              <a:rPr lang="en-GB" sz="4300" err="1"/>
              <a:t>num</a:t>
            </a:r>
            <a:r>
              <a:rPr lang="en-GB" sz="4300"/>
              <a:t> Tasks</a:t>
            </a:r>
            <a:r>
              <a:rPr lang="en-GB" sz="4300" smtClean="0"/>
              <a:t>])</a:t>
            </a:r>
          </a:p>
          <a:p>
            <a:pPr marL="0" indent="0">
              <a:buNone/>
            </a:pPr>
            <a:r>
              <a:rPr lang="en-GB" sz="4300" err="1" smtClean="0"/>
              <a:t>groupByKey</a:t>
            </a:r>
            <a:r>
              <a:rPr lang="en-GB" sz="4300" smtClean="0"/>
              <a:t>([</a:t>
            </a:r>
            <a:r>
              <a:rPr lang="en-GB" sz="4300" err="1" smtClean="0"/>
              <a:t>num</a:t>
            </a:r>
            <a:r>
              <a:rPr lang="en-GB" sz="4300" smtClean="0"/>
              <a:t> Tasks])</a:t>
            </a:r>
          </a:p>
          <a:p>
            <a:pPr marL="0" indent="0">
              <a:buNone/>
            </a:pPr>
            <a:r>
              <a:rPr lang="en-GB" sz="4300" err="1" smtClean="0"/>
              <a:t>sorByKey</a:t>
            </a:r>
            <a:r>
              <a:rPr lang="en-GB" sz="4300" smtClean="0"/>
              <a:t>([</a:t>
            </a:r>
            <a:r>
              <a:rPr lang="en-GB" sz="4300" err="1" smtClean="0"/>
              <a:t>num</a:t>
            </a:r>
            <a:r>
              <a:rPr lang="en-GB" sz="4300" smtClean="0"/>
              <a:t> Tasks])</a:t>
            </a:r>
          </a:p>
          <a:p>
            <a:pPr marL="0" indent="0">
              <a:buNone/>
            </a:pPr>
            <a:r>
              <a:rPr lang="en-GB" sz="4300" err="1" smtClean="0"/>
              <a:t>aggregateByKey</a:t>
            </a:r>
            <a:r>
              <a:rPr lang="en-GB" sz="4300" smtClean="0"/>
              <a:t>(</a:t>
            </a:r>
            <a:r>
              <a:rPr lang="en-GB" sz="4300" err="1" smtClean="0"/>
              <a:t>zeroValue</a:t>
            </a:r>
            <a:r>
              <a:rPr lang="en-GB" sz="4300" smtClean="0"/>
              <a:t>)(</a:t>
            </a:r>
            <a:r>
              <a:rPr lang="en-GB" sz="4300" err="1" smtClean="0"/>
              <a:t>seqOp</a:t>
            </a:r>
            <a:r>
              <a:rPr lang="en-GB" sz="4300" smtClean="0"/>
              <a:t>, </a:t>
            </a:r>
            <a:r>
              <a:rPr lang="en-GB" sz="4300" err="1" smtClean="0"/>
              <a:t>combOp</a:t>
            </a:r>
            <a:r>
              <a:rPr lang="en-GB" sz="4300" smtClean="0"/>
              <a:t>, [</a:t>
            </a:r>
            <a:r>
              <a:rPr lang="en-GB" sz="4300" err="1" smtClean="0"/>
              <a:t>num</a:t>
            </a:r>
            <a:r>
              <a:rPr lang="en-GB" sz="4300" smtClean="0"/>
              <a:t> Tasks])</a:t>
            </a:r>
          </a:p>
          <a:p>
            <a:pPr marL="0" indent="0">
              <a:buNone/>
            </a:pPr>
            <a:r>
              <a:rPr lang="en-GB" sz="4300" smtClean="0"/>
              <a:t>…</a:t>
            </a:r>
          </a:p>
          <a:p>
            <a:pPr marL="0" indent="0">
              <a:buNone/>
            </a:pPr>
            <a:endParaRPr lang="en-GB" sz="14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476" y="685800"/>
            <a:ext cx="4910337" cy="461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smtClean="0"/>
              <a:t>Actions</a:t>
            </a:r>
          </a:p>
          <a:p>
            <a:pPr marL="0" indent="0">
              <a:buNone/>
            </a:pPr>
            <a:r>
              <a:rPr lang="en-GB" sz="1400"/>
              <a:t>r</a:t>
            </a:r>
            <a:r>
              <a:rPr lang="en-GB" sz="1400" smtClean="0"/>
              <a:t>educe(</a:t>
            </a:r>
            <a:r>
              <a:rPr lang="en-GB" sz="1400" err="1" smtClean="0"/>
              <a:t>func</a:t>
            </a:r>
            <a:r>
              <a:rPr lang="en-GB" sz="1400" smtClean="0"/>
              <a:t>)</a:t>
            </a:r>
          </a:p>
          <a:p>
            <a:pPr marL="0" indent="0">
              <a:buNone/>
            </a:pPr>
            <a:r>
              <a:rPr lang="en-GB" sz="1400" smtClean="0"/>
              <a:t>collect(</a:t>
            </a:r>
            <a:r>
              <a:rPr lang="en-GB" sz="1400" err="1" smtClean="0"/>
              <a:t>func</a:t>
            </a:r>
            <a:r>
              <a:rPr lang="en-GB" sz="1400" smtClean="0"/>
              <a:t>)</a:t>
            </a:r>
          </a:p>
          <a:p>
            <a:pPr marL="0" indent="0">
              <a:buNone/>
            </a:pPr>
            <a:r>
              <a:rPr lang="en-GB" sz="1400"/>
              <a:t>c</a:t>
            </a:r>
            <a:r>
              <a:rPr lang="en-GB" sz="1400" smtClean="0"/>
              <a:t>ount()</a:t>
            </a:r>
          </a:p>
          <a:p>
            <a:pPr marL="0" indent="0">
              <a:buNone/>
            </a:pPr>
            <a:r>
              <a:rPr lang="en-GB" sz="1400"/>
              <a:t>f</a:t>
            </a:r>
            <a:r>
              <a:rPr lang="en-GB" sz="1400" smtClean="0"/>
              <a:t>irst()</a:t>
            </a:r>
          </a:p>
          <a:p>
            <a:pPr marL="0" indent="0">
              <a:buNone/>
            </a:pPr>
            <a:r>
              <a:rPr lang="en-GB" sz="1400"/>
              <a:t>t</a:t>
            </a:r>
            <a:r>
              <a:rPr lang="en-GB" sz="1400" smtClean="0"/>
              <a:t>ake(n)</a:t>
            </a:r>
          </a:p>
          <a:p>
            <a:pPr marL="0" indent="0">
              <a:buNone/>
            </a:pPr>
            <a:r>
              <a:rPr lang="en-GB" sz="1400" err="1" smtClean="0"/>
              <a:t>saveAsTextFile</a:t>
            </a:r>
            <a:r>
              <a:rPr lang="en-GB" sz="1400" smtClean="0"/>
              <a:t>(path)</a:t>
            </a:r>
          </a:p>
          <a:p>
            <a:pPr marL="0" indent="0">
              <a:buNone/>
            </a:pPr>
            <a:r>
              <a:rPr lang="en-GB" sz="1400" err="1" smtClean="0"/>
              <a:t>saveAsSequenceFile</a:t>
            </a:r>
            <a:r>
              <a:rPr lang="en-GB" sz="1400" smtClean="0"/>
              <a:t>(path)</a:t>
            </a:r>
          </a:p>
          <a:p>
            <a:pPr marL="0" indent="0">
              <a:buNone/>
            </a:pPr>
            <a:r>
              <a:rPr lang="en-GB" sz="1400" err="1" smtClean="0"/>
              <a:t>countByKey</a:t>
            </a:r>
            <a:r>
              <a:rPr lang="en-GB" sz="1400" smtClean="0"/>
              <a:t>()</a:t>
            </a:r>
          </a:p>
          <a:p>
            <a:pPr marL="0" indent="0">
              <a:buNone/>
            </a:pPr>
            <a:r>
              <a:rPr lang="en-GB" sz="1400" err="1" smtClean="0"/>
              <a:t>forearch</a:t>
            </a:r>
            <a:r>
              <a:rPr lang="en-GB" sz="1400" smtClean="0"/>
              <a:t>(</a:t>
            </a:r>
            <a:r>
              <a:rPr lang="en-GB" sz="1400" err="1" smtClean="0"/>
              <a:t>func</a:t>
            </a:r>
            <a:r>
              <a:rPr lang="en-GB" sz="1400" smtClean="0"/>
              <a:t>)</a:t>
            </a:r>
          </a:p>
          <a:p>
            <a:pPr marL="0" indent="0">
              <a:buNone/>
            </a:pPr>
            <a:r>
              <a:rPr lang="en-GB" sz="140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1129</Words>
  <Application>Microsoft Office PowerPoint</Application>
  <PresentationFormat>Custom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Marketing 16x9</vt:lpstr>
      <vt:lpstr>  </vt:lpstr>
      <vt:lpstr>Agenda</vt:lpstr>
      <vt:lpstr>Spark History</vt:lpstr>
      <vt:lpstr>A Fast Computation Engine</vt:lpstr>
      <vt:lpstr>Spark Framework</vt:lpstr>
      <vt:lpstr>Spark Runtime – Cluster Mode</vt:lpstr>
      <vt:lpstr>Word Count in Java / Scala</vt:lpstr>
      <vt:lpstr>Word Count in Python / R</vt:lpstr>
      <vt:lpstr>API Essentials</vt:lpstr>
      <vt:lpstr>SQL, Datasets and DataFrames</vt:lpstr>
      <vt:lpstr>GraphX</vt:lpstr>
      <vt:lpstr>MLIib</vt:lpstr>
      <vt:lpstr>Algorithms</vt:lpstr>
      <vt:lpstr>Deep learning pipeline</vt:lpstr>
      <vt:lpstr>Micro-batch Streaming</vt:lpstr>
      <vt:lpstr>Structured Streaming</vt:lpstr>
      <vt:lpstr>Continuous Streaming </vt:lpstr>
      <vt:lpstr>Spark 2.0.0 new features</vt:lpstr>
      <vt:lpstr>Spark 2.2.0 new features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2017-05-07T08:27:21Z</dcterms:created>
  <dcterms:modified xsi:type="dcterms:W3CDTF">2017-08-14T07:02:05Z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