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Economica"/>
      <p:regular r:id="rId13"/>
      <p:bold r:id="rId14"/>
      <p:italic r:id="rId15"/>
      <p:boldItalic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OpenSans-regular.fntdata"/><Relationship Id="rId16" Type="http://schemas.openxmlformats.org/officeDocument/2006/relationships/font" Target="fonts/Economica-boldItalic.fntdata"/><Relationship Id="rId5" Type="http://schemas.openxmlformats.org/officeDocument/2006/relationships/slide" Target="slides/slide1.xml"/><Relationship Id="rId19" Type="http://schemas.openxmlformats.org/officeDocument/2006/relationships/font" Target="fonts/OpenSans-italic.fntdata"/><Relationship Id="rId6" Type="http://schemas.openxmlformats.org/officeDocument/2006/relationships/slide" Target="slides/slide2.xml"/><Relationship Id="rId18"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Peter</a:t>
            </a:r>
          </a:p>
          <a:p>
            <a:pPr lvl="0" rtl="0">
              <a:spcBef>
                <a:spcPts val="0"/>
              </a:spcBef>
              <a:buNone/>
            </a:pPr>
            <a:r>
              <a:rPr lang="en"/>
              <a:t>Grocery list app</a:t>
            </a:r>
          </a:p>
          <a:p>
            <a:pPr lvl="0">
              <a:spcBef>
                <a:spcPts val="0"/>
              </a:spcBef>
              <a:buNone/>
            </a:pPr>
            <a:r>
              <a:rPr lang="en"/>
              <a:t>Store lists and get nutrition information about your grocery list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Peter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Jesse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Jesse</a:t>
            </a:r>
          </a:p>
          <a:p>
            <a:pPr lvl="0">
              <a:spcBef>
                <a:spcPts val="0"/>
              </a:spcBef>
              <a:buNone/>
            </a:pPr>
            <a:r>
              <a:rPr lang="en"/>
              <a:t>Initial idea, users would add to their grocery list and a chart would display on the same page. We decided to implement a design that resembled a single page layout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Rob</a:t>
            </a:r>
          </a:p>
          <a:p>
            <a:pPr lvl="0">
              <a:spcBef>
                <a:spcPts val="0"/>
              </a:spcBef>
              <a:buNone/>
            </a:pPr>
            <a:r>
              <a:rPr lang="en"/>
              <a:t>GroGro utilizes continuous integration and deployment techniques in its development. The backend is, unsurprisingly, usings Node and Express. The front end architecture utilizes Angular to create a single page application. We use routing on the front end and a special route on the back end to render Jade templates into the DOM. SASS is our CSS preprocessor, which makes these themed pages easier to create. We are planning to use MongoDB for our database because of the structure of our data going in and coming out of the application.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Rob &amp; Sarah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044700" y="1444255"/>
            <a:ext cx="3054600" cy="1537199"/>
          </a:xfrm>
          <a:prstGeom prst="rect">
            <a:avLst/>
          </a:prstGeom>
        </p:spPr>
        <p:txBody>
          <a:bodyPr anchorCtr="0" anchor="b" bIns="91425" lIns="91425" rIns="91425" tIns="91425">
            <a:noAutofit/>
          </a:bodyPr>
          <a:lstStyle/>
          <a:p>
            <a:pPr lvl="0">
              <a:spcBef>
                <a:spcPts val="0"/>
              </a:spcBef>
              <a:buNone/>
            </a:pPr>
            <a:r>
              <a:rPr lang="en"/>
              <a:t>Gro Gro</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a:spcBef>
                <a:spcPts val="0"/>
              </a:spcBef>
              <a:buNone/>
            </a:pPr>
            <a:r>
              <a:rPr lang="en"/>
              <a:t>The smarter, health conscious, grocery list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368300" lvl="0" marL="457200" rtl="0">
              <a:lnSpc>
                <a:spcPct val="200000"/>
              </a:lnSpc>
              <a:spcBef>
                <a:spcPts val="0"/>
              </a:spcBef>
              <a:buSzPct val="100000"/>
            </a:pPr>
            <a:r>
              <a:rPr lang="en" sz="2200"/>
              <a:t>Jessie Sodolo - Front End</a:t>
            </a:r>
          </a:p>
          <a:p>
            <a:pPr indent="-368300" lvl="0" marL="457200" rtl="0">
              <a:lnSpc>
                <a:spcPct val="200000"/>
              </a:lnSpc>
              <a:spcBef>
                <a:spcPts val="0"/>
              </a:spcBef>
              <a:buSzPct val="100000"/>
            </a:pPr>
            <a:r>
              <a:rPr lang="en" sz="2200"/>
              <a:t>Rob Russo - Front End</a:t>
            </a:r>
          </a:p>
          <a:p>
            <a:pPr indent="-368300" lvl="0" marL="457200" rtl="0">
              <a:lnSpc>
                <a:spcPct val="200000"/>
              </a:lnSpc>
              <a:spcBef>
                <a:spcPts val="0"/>
              </a:spcBef>
              <a:buSzPct val="100000"/>
            </a:pPr>
            <a:r>
              <a:rPr lang="en" sz="2200"/>
              <a:t>Sarah Abrahamson - Back End</a:t>
            </a:r>
          </a:p>
          <a:p>
            <a:pPr indent="-368300" lvl="0" marL="457200" rtl="0">
              <a:lnSpc>
                <a:spcPct val="200000"/>
              </a:lnSpc>
              <a:spcBef>
                <a:spcPts val="0"/>
              </a:spcBef>
              <a:buSzPct val="100000"/>
            </a:pPr>
            <a:r>
              <a:rPr lang="en" sz="2200"/>
              <a:t>Peter Ryder - Back End</a:t>
            </a:r>
          </a:p>
        </p:txBody>
      </p:sp>
      <p:sp>
        <p:nvSpPr>
          <p:cNvPr id="69" name="Shape 6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
              <a:t>Team 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Project Description</a:t>
            </a:r>
          </a:p>
        </p:txBody>
      </p:sp>
      <p:sp>
        <p:nvSpPr>
          <p:cNvPr id="75" name="Shape 7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368300" lvl="0" marL="457200" rtl="0" algn="l">
              <a:lnSpc>
                <a:spcPct val="200000"/>
              </a:lnSpc>
              <a:spcBef>
                <a:spcPts val="1000"/>
              </a:spcBef>
              <a:spcAft>
                <a:spcPts val="0"/>
              </a:spcAft>
              <a:buSzPct val="100000"/>
            </a:pPr>
            <a:r>
              <a:rPr lang="en" sz="2200"/>
              <a:t>A smarter, health conscious, grocery list</a:t>
            </a:r>
          </a:p>
          <a:p>
            <a:pPr indent="-368300" lvl="0" marL="457200" rtl="0">
              <a:lnSpc>
                <a:spcPct val="115000"/>
              </a:lnSpc>
              <a:spcBef>
                <a:spcPts val="1000"/>
              </a:spcBef>
              <a:buSzPct val="100000"/>
            </a:pPr>
            <a:r>
              <a:rPr lang="en" sz="2200"/>
              <a:t>Provide useful analytics on shopping lists</a:t>
            </a:r>
          </a:p>
          <a:p>
            <a:pPr indent="-228600" lvl="1" marL="914400" rtl="0">
              <a:lnSpc>
                <a:spcPct val="150000"/>
              </a:lnSpc>
              <a:spcBef>
                <a:spcPts val="0"/>
              </a:spcBef>
              <a:spcAft>
                <a:spcPts val="0"/>
              </a:spcAft>
            </a:pPr>
            <a:r>
              <a:rPr lang="en" sz="1200">
                <a:solidFill>
                  <a:schemeClr val="dk1"/>
                </a:solidFill>
              </a:rPr>
              <a:t>Protein, Energy, Fat, Carbohydrate, Fiber and Total Sugar per 100 gram</a:t>
            </a:r>
          </a:p>
          <a:p>
            <a:pPr indent="-368300" lvl="0" marL="457200" rtl="0">
              <a:lnSpc>
                <a:spcPct val="200000"/>
              </a:lnSpc>
              <a:spcBef>
                <a:spcPts val="1000"/>
              </a:spcBef>
              <a:buSzPct val="100000"/>
            </a:pPr>
            <a:r>
              <a:rPr lang="en" sz="2200"/>
              <a:t>Create a mobile-ready web app</a:t>
            </a:r>
          </a:p>
          <a:p>
            <a:pPr indent="-368300" lvl="0" marL="457200">
              <a:lnSpc>
                <a:spcPct val="200000"/>
              </a:lnSpc>
              <a:spcBef>
                <a:spcPts val="1000"/>
              </a:spcBef>
              <a:buSzPct val="100000"/>
            </a:pPr>
            <a:r>
              <a:rPr lang="en" sz="2200"/>
              <a:t>Create an open RESTful API</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Wireframes/Mockups</a:t>
            </a:r>
          </a:p>
        </p:txBody>
      </p:sp>
      <p:pic>
        <p:nvPicPr>
          <p:cNvPr id="81" name="Shape 81"/>
          <p:cNvPicPr preferRelativeResize="0"/>
          <p:nvPr/>
        </p:nvPicPr>
        <p:blipFill>
          <a:blip r:embed="rId3">
            <a:alphaModFix/>
          </a:blip>
          <a:stretch>
            <a:fillRect/>
          </a:stretch>
        </p:blipFill>
        <p:spPr>
          <a:xfrm>
            <a:off x="1545549" y="1211124"/>
            <a:ext cx="6209550" cy="35084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265500" y="879125"/>
            <a:ext cx="4045200" cy="1482300"/>
          </a:xfrm>
          <a:prstGeom prst="rect">
            <a:avLst/>
          </a:prstGeom>
        </p:spPr>
        <p:txBody>
          <a:bodyPr anchorCtr="0" anchor="b" bIns="91425" lIns="91425" rIns="91425" tIns="91425">
            <a:noAutofit/>
          </a:bodyPr>
          <a:lstStyle/>
          <a:p>
            <a:pPr lvl="0">
              <a:spcBef>
                <a:spcPts val="0"/>
              </a:spcBef>
              <a:buNone/>
            </a:pPr>
            <a:r>
              <a:rPr lang="en"/>
              <a:t>Architecture</a:t>
            </a:r>
          </a:p>
        </p:txBody>
      </p:sp>
      <p:sp>
        <p:nvSpPr>
          <p:cNvPr id="87" name="Shape 87"/>
          <p:cNvSpPr txBox="1"/>
          <p:nvPr>
            <p:ph idx="2" type="body"/>
          </p:nvPr>
        </p:nvSpPr>
        <p:spPr>
          <a:xfrm>
            <a:off x="369600" y="2715475"/>
            <a:ext cx="3837000" cy="2142300"/>
          </a:xfrm>
          <a:prstGeom prst="rect">
            <a:avLst/>
          </a:prstGeom>
        </p:spPr>
        <p:txBody>
          <a:bodyPr anchorCtr="0" anchor="ctr" bIns="91425" lIns="91425" rIns="91425" tIns="91425">
            <a:noAutofit/>
          </a:bodyPr>
          <a:lstStyle/>
          <a:p>
            <a:pPr lvl="0" rtl="0" algn="ctr">
              <a:spcBef>
                <a:spcPts val="0"/>
              </a:spcBef>
              <a:buNone/>
            </a:pPr>
            <a:r>
              <a:rPr lang="en">
                <a:solidFill>
                  <a:srgbClr val="000000"/>
                </a:solidFill>
              </a:rPr>
              <a:t>Node, Express</a:t>
            </a:r>
          </a:p>
          <a:p>
            <a:pPr lvl="0" rtl="0" algn="ctr">
              <a:spcBef>
                <a:spcPts val="0"/>
              </a:spcBef>
              <a:buNone/>
            </a:pPr>
            <a:r>
              <a:rPr lang="en">
                <a:solidFill>
                  <a:srgbClr val="000000"/>
                </a:solidFill>
              </a:rPr>
              <a:t>Angular, Jade, SASS</a:t>
            </a:r>
          </a:p>
          <a:p>
            <a:pPr lvl="0" rtl="0" algn="ctr">
              <a:spcBef>
                <a:spcPts val="0"/>
              </a:spcBef>
              <a:buNone/>
            </a:pPr>
            <a:r>
              <a:rPr lang="en">
                <a:solidFill>
                  <a:srgbClr val="000000"/>
                </a:solidFill>
              </a:rPr>
              <a:t>MongoDB</a:t>
            </a:r>
          </a:p>
          <a:p>
            <a:pPr lvl="0" rtl="0" algn="ctr">
              <a:spcBef>
                <a:spcPts val="0"/>
              </a:spcBef>
              <a:buNone/>
            </a:pPr>
            <a:r>
              <a:rPr lang="en">
                <a:solidFill>
                  <a:srgbClr val="000000"/>
                </a:solidFill>
              </a:rPr>
              <a:t>Github, Travis CI, Heroku</a:t>
            </a:r>
          </a:p>
          <a:p>
            <a:pPr lvl="0" algn="ctr">
              <a:spcBef>
                <a:spcPts val="0"/>
              </a:spcBef>
              <a:buNone/>
            </a:pPr>
            <a:r>
              <a:rPr lang="en">
                <a:solidFill>
                  <a:srgbClr val="000000"/>
                </a:solidFill>
              </a:rPr>
              <a:t>Facebook, USDA</a:t>
            </a:r>
          </a:p>
        </p:txBody>
      </p:sp>
      <p:pic>
        <p:nvPicPr>
          <p:cNvPr id="88" name="Shape 88"/>
          <p:cNvPicPr preferRelativeResize="0"/>
          <p:nvPr/>
        </p:nvPicPr>
        <p:blipFill>
          <a:blip r:embed="rId3">
            <a:alphaModFix/>
          </a:blip>
          <a:stretch>
            <a:fillRect/>
          </a:stretch>
        </p:blipFill>
        <p:spPr>
          <a:xfrm>
            <a:off x="4638550" y="117725"/>
            <a:ext cx="4408475" cy="2675825"/>
          </a:xfrm>
          <a:prstGeom prst="rect">
            <a:avLst/>
          </a:prstGeom>
          <a:noFill/>
          <a:ln>
            <a:noFill/>
          </a:ln>
        </p:spPr>
      </p:pic>
      <p:pic>
        <p:nvPicPr>
          <p:cNvPr id="89" name="Shape 89"/>
          <p:cNvPicPr preferRelativeResize="0"/>
          <p:nvPr/>
        </p:nvPicPr>
        <p:blipFill>
          <a:blip r:embed="rId4">
            <a:alphaModFix/>
          </a:blip>
          <a:stretch>
            <a:fillRect/>
          </a:stretch>
        </p:blipFill>
        <p:spPr>
          <a:xfrm>
            <a:off x="5275852" y="1710149"/>
            <a:ext cx="3133900" cy="2396526"/>
          </a:xfrm>
          <a:prstGeom prst="rect">
            <a:avLst/>
          </a:prstGeom>
          <a:noFill/>
          <a:ln>
            <a:noFill/>
          </a:ln>
        </p:spPr>
      </p:pic>
      <p:pic>
        <p:nvPicPr>
          <p:cNvPr id="90" name="Shape 90"/>
          <p:cNvPicPr preferRelativeResize="0"/>
          <p:nvPr/>
        </p:nvPicPr>
        <p:blipFill>
          <a:blip r:embed="rId5">
            <a:alphaModFix/>
          </a:blip>
          <a:stretch>
            <a:fillRect/>
          </a:stretch>
        </p:blipFill>
        <p:spPr>
          <a:xfrm>
            <a:off x="5819850" y="3105718"/>
            <a:ext cx="2045899" cy="203778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Progress</a:t>
            </a:r>
          </a:p>
        </p:txBody>
      </p:sp>
      <p:sp>
        <p:nvSpPr>
          <p:cNvPr id="96" name="Shape 96"/>
          <p:cNvSpPr txBox="1"/>
          <p:nvPr>
            <p:ph idx="1" type="body"/>
          </p:nvPr>
        </p:nvSpPr>
        <p:spPr>
          <a:xfrm>
            <a:off x="311700" y="1225225"/>
            <a:ext cx="3999900" cy="3354000"/>
          </a:xfrm>
          <a:prstGeom prst="rect">
            <a:avLst/>
          </a:prstGeom>
        </p:spPr>
        <p:txBody>
          <a:bodyPr anchorCtr="0" anchor="t" bIns="91425" lIns="91425" rIns="91425" tIns="91425">
            <a:noAutofit/>
          </a:bodyPr>
          <a:lstStyle/>
          <a:p>
            <a:pPr lvl="0" rtl="0">
              <a:spcBef>
                <a:spcPts val="0"/>
              </a:spcBef>
              <a:buNone/>
            </a:pPr>
            <a:r>
              <a:rPr lang="en"/>
              <a:t>Completed</a:t>
            </a:r>
          </a:p>
          <a:p>
            <a:pPr indent="-228600" lvl="0" marL="457200" rtl="0">
              <a:lnSpc>
                <a:spcPct val="200000"/>
              </a:lnSpc>
              <a:spcBef>
                <a:spcPts val="0"/>
              </a:spcBef>
            </a:pPr>
            <a:r>
              <a:rPr lang="en"/>
              <a:t>Single Page Architecture</a:t>
            </a:r>
          </a:p>
          <a:p>
            <a:pPr indent="-228600" lvl="0" marL="457200" rtl="0">
              <a:lnSpc>
                <a:spcPct val="200000"/>
              </a:lnSpc>
              <a:spcBef>
                <a:spcPts val="0"/>
              </a:spcBef>
            </a:pPr>
            <a:r>
              <a:rPr lang="en"/>
              <a:t>Continuous Integration Pipeline</a:t>
            </a:r>
          </a:p>
          <a:p>
            <a:pPr indent="-228600" lvl="0" marL="457200" rtl="0">
              <a:lnSpc>
                <a:spcPct val="200000"/>
              </a:lnSpc>
              <a:spcBef>
                <a:spcPts val="0"/>
              </a:spcBef>
            </a:pPr>
            <a:r>
              <a:rPr lang="en"/>
              <a:t>Initial Styling</a:t>
            </a:r>
          </a:p>
          <a:p>
            <a:pPr indent="-228600" lvl="0" marL="457200" rtl="0">
              <a:lnSpc>
                <a:spcPct val="200000"/>
              </a:lnSpc>
              <a:spcBef>
                <a:spcPts val="0"/>
              </a:spcBef>
            </a:pPr>
            <a:r>
              <a:rPr lang="en"/>
              <a:t>Initial USDA API Implementation</a:t>
            </a:r>
          </a:p>
          <a:p>
            <a:pPr indent="-228600" lvl="0" marL="457200">
              <a:lnSpc>
                <a:spcPct val="200000"/>
              </a:lnSpc>
              <a:spcBef>
                <a:spcPts val="0"/>
              </a:spcBef>
            </a:pPr>
            <a:r>
              <a:rPr lang="en"/>
              <a:t>Utilizing Issue Tracking on Github</a:t>
            </a:r>
          </a:p>
        </p:txBody>
      </p:sp>
      <p:sp>
        <p:nvSpPr>
          <p:cNvPr id="97" name="Shape 97"/>
          <p:cNvSpPr txBox="1"/>
          <p:nvPr>
            <p:ph idx="2" type="body"/>
          </p:nvPr>
        </p:nvSpPr>
        <p:spPr>
          <a:xfrm>
            <a:off x="4832400" y="1225225"/>
            <a:ext cx="3999900" cy="3354000"/>
          </a:xfrm>
          <a:prstGeom prst="rect">
            <a:avLst/>
          </a:prstGeom>
        </p:spPr>
        <p:txBody>
          <a:bodyPr anchorCtr="0" anchor="t" bIns="91425" lIns="91425" rIns="91425" tIns="91425">
            <a:noAutofit/>
          </a:bodyPr>
          <a:lstStyle/>
          <a:p>
            <a:pPr lvl="0" rtl="0">
              <a:spcBef>
                <a:spcPts val="0"/>
              </a:spcBef>
              <a:buNone/>
            </a:pPr>
            <a:r>
              <a:rPr lang="en"/>
              <a:t>Not Finished</a:t>
            </a:r>
          </a:p>
          <a:p>
            <a:pPr indent="-228600" lvl="0" marL="457200" rtl="0">
              <a:lnSpc>
                <a:spcPct val="200000"/>
              </a:lnSpc>
              <a:spcBef>
                <a:spcPts val="0"/>
              </a:spcBef>
            </a:pPr>
            <a:r>
              <a:rPr lang="en"/>
              <a:t>Database API</a:t>
            </a:r>
          </a:p>
          <a:p>
            <a:pPr indent="-228600" lvl="0" marL="457200" rtl="0">
              <a:lnSpc>
                <a:spcPct val="200000"/>
              </a:lnSpc>
              <a:spcBef>
                <a:spcPts val="0"/>
              </a:spcBef>
            </a:pPr>
            <a:r>
              <a:rPr lang="en"/>
              <a:t>User Authentication w/ Facebook</a:t>
            </a:r>
          </a:p>
          <a:p>
            <a:pPr indent="-228600" lvl="0" marL="457200" rtl="0">
              <a:lnSpc>
                <a:spcPct val="200000"/>
              </a:lnSpc>
              <a:spcBef>
                <a:spcPts val="0"/>
              </a:spcBef>
            </a:pPr>
            <a:r>
              <a:rPr lang="en"/>
              <a:t>Graphing</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Demo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773700" y="1806450"/>
            <a:ext cx="7596600" cy="1530600"/>
          </a:xfrm>
          <a:prstGeom prst="rect">
            <a:avLst/>
          </a:prstGeom>
        </p:spPr>
        <p:txBody>
          <a:bodyPr anchorCtr="0" anchor="ctr" bIns="91425" lIns="91425" rIns="91425" tIns="91425">
            <a:noAutofit/>
          </a:bodyPr>
          <a:lstStyle/>
          <a:p>
            <a:pPr lvl="0" rtl="0">
              <a:spcBef>
                <a:spcPts val="0"/>
              </a:spcBef>
              <a:buClr>
                <a:srgbClr val="000000"/>
              </a:buClr>
              <a:buSzPct val="26190"/>
              <a:buFont typeface="Arial"/>
              <a:buNone/>
            </a:pPr>
            <a:r>
              <a:rPr lang="en"/>
              <a:t>Thank You</a:t>
            </a:r>
          </a:p>
        </p:txBody>
      </p:sp>
      <p:sp>
        <p:nvSpPr>
          <p:cNvPr id="108" name="Shape 108"/>
          <p:cNvSpPr txBox="1"/>
          <p:nvPr>
            <p:ph type="title"/>
          </p:nvPr>
        </p:nvSpPr>
        <p:spPr>
          <a:xfrm>
            <a:off x="311700" y="2584175"/>
            <a:ext cx="8520600" cy="841800"/>
          </a:xfrm>
          <a:prstGeom prst="rect">
            <a:avLst/>
          </a:prstGeom>
        </p:spPr>
        <p:txBody>
          <a:bodyPr anchorCtr="0" anchor="ctr" bIns="91425" lIns="91425" rIns="91425" tIns="91425">
            <a:noAutofit/>
          </a:bodyPr>
          <a:lstStyle/>
          <a:p>
            <a:pPr lvl="0" rtl="0">
              <a:spcBef>
                <a:spcPts val="0"/>
              </a:spcBef>
              <a:buNone/>
            </a:pPr>
            <a:r>
              <a:rPr lang="en" sz="2400"/>
              <a:t>Questions?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