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30" r:id="rId6"/>
    <p:sldId id="326" r:id="rId7"/>
    <p:sldId id="331" r:id="rId8"/>
    <p:sldId id="332" r:id="rId9"/>
    <p:sldId id="333" r:id="rId10"/>
    <p:sldId id="335" r:id="rId11"/>
    <p:sldId id="337" r:id="rId12"/>
    <p:sldId id="338" r:id="rId13"/>
    <p:sldId id="340" r:id="rId14"/>
    <p:sldId id="341" r:id="rId15"/>
    <p:sldId id="342" r:id="rId16"/>
    <p:sldId id="343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statue of a person&#10;&#10;Description automatically generated with medium confidence">
            <a:extLst>
              <a:ext uri="{FF2B5EF4-FFF2-40B4-BE49-F238E27FC236}">
                <a16:creationId xmlns:a16="http://schemas.microsoft.com/office/drawing/2014/main" id="{554D90B0-C4B1-087D-F706-785C74CC3C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51" b="2851"/>
          <a:stretch>
            <a:fillRect/>
          </a:stretch>
        </p:blipFill>
        <p:spPr>
          <a:xfrm>
            <a:off x="3084512" y="-457200"/>
            <a:ext cx="6022975" cy="6858000"/>
          </a:xfr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6E0FA6A-914D-D373-E0E6-7D635AD3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OMBD and the Oscars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D7CCA3-1E36-FAF9-D997-F0471E981F6A}"/>
              </a:ext>
            </a:extLst>
          </p:cNvPr>
          <p:cNvSpPr txBox="1"/>
          <p:nvPr/>
        </p:nvSpPr>
        <p:spPr>
          <a:xfrm>
            <a:off x="7725747" y="5234473"/>
            <a:ext cx="380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Jiaolu</a:t>
            </a:r>
            <a:r>
              <a:rPr lang="en-CA" dirty="0"/>
              <a:t> Xie, </a:t>
            </a:r>
            <a:r>
              <a:rPr lang="en-CA" dirty="0" err="1"/>
              <a:t>Uwagboe</a:t>
            </a:r>
            <a:r>
              <a:rPr lang="en-CA" dirty="0"/>
              <a:t> </a:t>
            </a:r>
            <a:r>
              <a:rPr lang="en-CA" dirty="0" err="1"/>
              <a:t>Olusoga</a:t>
            </a:r>
            <a:r>
              <a:rPr lang="en-CA" dirty="0"/>
              <a:t>, Erik Scribner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D3F72-4EA9-CCE7-FDF5-99A8385E2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9464C-3806-6F6E-489C-ADC57243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21680-28D9-E6FD-1EB1-D56BFA22DCD8}"/>
              </a:ext>
            </a:extLst>
          </p:cNvPr>
          <p:cNvSpPr txBox="1"/>
          <p:nvPr/>
        </p:nvSpPr>
        <p:spPr>
          <a:xfrm>
            <a:off x="1203649" y="654048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</a:rPr>
              <a:t>ERIK – RUNTIMES VS AWARDS</a:t>
            </a:r>
          </a:p>
        </p:txBody>
      </p:sp>
      <p:pic>
        <p:nvPicPr>
          <p:cNvPr id="9" name="Picture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871BA-D3C0-41DA-1E5C-F63CB331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3" y="1234435"/>
            <a:ext cx="7541629" cy="5656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A9EC6-1645-11DA-3D79-BB9E0F0C85CE}"/>
              </a:ext>
            </a:extLst>
          </p:cNvPr>
          <p:cNvSpPr txBox="1"/>
          <p:nvPr/>
        </p:nvSpPr>
        <p:spPr>
          <a:xfrm>
            <a:off x="5032993" y="1534236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</a:rPr>
              <a:t>Oscars Won, by Year and Runtime</a:t>
            </a:r>
          </a:p>
        </p:txBody>
      </p:sp>
    </p:spTree>
    <p:extLst>
      <p:ext uri="{BB962C8B-B14F-4D97-AF65-F5344CB8AC3E}">
        <p14:creationId xmlns:p14="http://schemas.microsoft.com/office/powerpoint/2010/main" val="285651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0D6E5-E6E9-0523-F688-B04688898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9FAB6-5B9C-8472-2DA6-C8AF0E3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BB469F0-C9BE-629C-2ED6-CD15C12A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6" y="1941216"/>
            <a:ext cx="2747474" cy="2975567"/>
          </a:xfrm>
          <a:prstGeom prst="rect">
            <a:avLst/>
          </a:prstGeom>
        </p:spPr>
      </p:pic>
      <p:pic>
        <p:nvPicPr>
          <p:cNvPr id="10" name="Picture 9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715BE5C0-68AD-CB81-930E-2A3ECF79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2" y="1085145"/>
            <a:ext cx="6950691" cy="52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1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F8499-6B9B-4E44-ABF5-4AC134814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graph with blue dots and a red line&#10;&#10;Description automatically generated with low confidence">
            <a:extLst>
              <a:ext uri="{FF2B5EF4-FFF2-40B4-BE49-F238E27FC236}">
                <a16:creationId xmlns:a16="http://schemas.microsoft.com/office/drawing/2014/main" id="{267BD9FA-1FDC-F903-4A0F-E8F7D634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469875"/>
            <a:ext cx="5852172" cy="4389129"/>
          </a:xfrm>
          <a:prstGeom prst="rect">
            <a:avLst/>
          </a:prstGeom>
        </p:spPr>
      </p:pic>
      <p:pic>
        <p:nvPicPr>
          <p:cNvPr id="10" name="Picture 9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A8E25FD0-3AB0-A3ED-5F8F-34DDC1D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41" y="1469876"/>
            <a:ext cx="5852172" cy="4389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783847-E4CE-DFEC-15DE-D79350421C63}"/>
              </a:ext>
            </a:extLst>
          </p:cNvPr>
          <p:cNvSpPr txBox="1"/>
          <p:nvPr/>
        </p:nvSpPr>
        <p:spPr>
          <a:xfrm>
            <a:off x="3139934" y="167951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</a:rPr>
              <a:t>Shorts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CC392-224B-7831-2834-8FED0787DC26}"/>
              </a:ext>
            </a:extLst>
          </p:cNvPr>
          <p:cNvSpPr txBox="1"/>
          <p:nvPr/>
        </p:nvSpPr>
        <p:spPr>
          <a:xfrm>
            <a:off x="8702902" y="167951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45654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F23FC-C9F0-AE9C-DC30-539938571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BD8AF-CA03-7199-2FF1-D670AD9D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BA116C9-32C9-5126-FC83-023868BB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-7143"/>
            <a:ext cx="9134475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hands raised up&#10;&#10;Description automatically generated with low confidence">
            <a:extLst>
              <a:ext uri="{FF2B5EF4-FFF2-40B4-BE49-F238E27FC236}">
                <a16:creationId xmlns:a16="http://schemas.microsoft.com/office/drawing/2014/main" id="{0066D8D6-CFEF-DCA5-6EB5-0DA378B7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16" y="1119940"/>
            <a:ext cx="861896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6AABF794-8ECB-F5D6-77E3-A0864B19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37" y="0"/>
            <a:ext cx="7528486" cy="7528486"/>
          </a:xfrm>
          <a:prstGeom prst="rect">
            <a:avLst/>
          </a:prstGeom>
        </p:spPr>
      </p:pic>
      <p:sp>
        <p:nvSpPr>
          <p:cNvPr id="13" name="Title 9">
            <a:extLst>
              <a:ext uri="{FF2B5EF4-FFF2-40B4-BE49-F238E27FC236}">
                <a16:creationId xmlns:a16="http://schemas.microsoft.com/office/drawing/2014/main" id="{6EB22331-9BA0-0957-36E8-57EB22B4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4" y="499561"/>
            <a:ext cx="3886200" cy="548640"/>
          </a:xfrm>
        </p:spPr>
        <p:txBody>
          <a:bodyPr/>
          <a:lstStyle/>
          <a:p>
            <a:r>
              <a:rPr lang="en-CA" sz="2000" dirty="0" err="1"/>
              <a:t>Xiaolu</a:t>
            </a:r>
            <a:r>
              <a:rPr lang="en-CA" sz="2000" dirty="0"/>
              <a:t> – Data cleaning and box office analysis</a:t>
            </a: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F71CEA-9DFD-F478-4F80-507D49F6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000" dirty="0" err="1"/>
              <a:t>Xiaolu</a:t>
            </a:r>
            <a:r>
              <a:rPr lang="en-CA" sz="2000" dirty="0"/>
              <a:t> – Data cleaning and box office analysis</a:t>
            </a:r>
          </a:p>
        </p:txBody>
      </p:sp>
      <p:pic>
        <p:nvPicPr>
          <p:cNvPr id="16" name="Content Placeholder 1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BCE800C-A6B3-5AEE-B073-705D8EB1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335" y="2659775"/>
            <a:ext cx="2857500" cy="2390775"/>
          </a:xfrm>
        </p:spPr>
      </p:pic>
      <p:pic>
        <p:nvPicPr>
          <p:cNvPr id="42" name="Picture 41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807E5F19-1C40-3006-02ED-2C1CE510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42" y="2659775"/>
            <a:ext cx="2724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407B960D-6E9B-B550-7C90-69D7059D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1549" y="-235404"/>
            <a:ext cx="15096932" cy="75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0624" y="6055567"/>
            <a:ext cx="457200" cy="148384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4" name="Picture 4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87BECC7-F979-BB60-AEDB-B2D6B0C6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42" y="111967"/>
            <a:ext cx="11507754" cy="69046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088AB82-3905-48D6-F162-A3078D6B0724}"/>
              </a:ext>
            </a:extLst>
          </p:cNvPr>
          <p:cNvSpPr txBox="1"/>
          <p:nvPr/>
        </p:nvSpPr>
        <p:spPr>
          <a:xfrm>
            <a:off x="3349690" y="419877"/>
            <a:ext cx="507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Regression of Nomination </a:t>
            </a:r>
            <a:r>
              <a:rPr lang="en-US" b="1" dirty="0">
                <a:latin typeface="-apple-system"/>
              </a:rPr>
              <a:t>vs </a:t>
            </a:r>
            <a:r>
              <a:rPr lang="en-US" b="1" i="0" dirty="0">
                <a:effectLst/>
                <a:latin typeface="-apple-system"/>
              </a:rPr>
              <a:t>Commodity Box </a:t>
            </a:r>
            <a:r>
              <a:rPr lang="en-US" b="1" dirty="0">
                <a:latin typeface="-apple-system"/>
              </a:rPr>
              <a:t>O</a:t>
            </a:r>
            <a:r>
              <a:rPr lang="en-US" b="1" i="0" dirty="0">
                <a:effectLst/>
                <a:latin typeface="-apple-system"/>
              </a:rPr>
              <a:t>ffice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823F247-3F21-FE4E-5A2E-D2BA14BC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98" y="279919"/>
            <a:ext cx="9372341" cy="644035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D2D2C6C-4796-FD3B-BC7E-A2B1EFC23D27}"/>
              </a:ext>
            </a:extLst>
          </p:cNvPr>
          <p:cNvSpPr txBox="1"/>
          <p:nvPr/>
        </p:nvSpPr>
        <p:spPr>
          <a:xfrm>
            <a:off x="512989" y="593621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5DF2D63-3FF5-D547-96B9-BE9CCD1ABA58}" type="slidenum">
              <a:rPr lang="en-US" sz="1200" smtClean="0">
                <a:solidFill>
                  <a:schemeClr val="accent1"/>
                </a:solidFill>
                <a:latin typeface="+mj-lt"/>
              </a:rPr>
              <a:pPr/>
              <a:t>6</a:t>
            </a:fld>
            <a:endParaRPr lang="en-CA" sz="1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4AB52-FE21-7441-3120-C1D2B8C4F0C1}"/>
              </a:ext>
            </a:extLst>
          </p:cNvPr>
          <p:cNvSpPr txBox="1"/>
          <p:nvPr/>
        </p:nvSpPr>
        <p:spPr>
          <a:xfrm>
            <a:off x="420624" y="469383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</a:rPr>
              <a:t>UWAGBOE – COMMODITIES AND BOX OFFICE ANALYSIS</a:t>
            </a:r>
          </a:p>
        </p:txBody>
      </p:sp>
      <p:pic>
        <p:nvPicPr>
          <p:cNvPr id="44" name="Picture 43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189F5C0F-D0FF-1DAA-1689-F3BDADD8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4" y="802433"/>
            <a:ext cx="12111134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pic>
        <p:nvPicPr>
          <p:cNvPr id="38" name="Picture 37" descr="A graph with red dots&#10;&#10;Description automatically generated with low confidence">
            <a:extLst>
              <a:ext uri="{FF2B5EF4-FFF2-40B4-BE49-F238E27FC236}">
                <a16:creationId xmlns:a16="http://schemas.microsoft.com/office/drawing/2014/main" id="{6E2ACED1-24D7-E583-6821-CE91286F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307682"/>
            <a:ext cx="5656847" cy="4242635"/>
          </a:xfrm>
          <a:prstGeom prst="rect">
            <a:avLst/>
          </a:prstGeom>
        </p:spPr>
      </p:pic>
      <p:pic>
        <p:nvPicPr>
          <p:cNvPr id="40" name="Picture 39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009062F1-F5D8-20C9-2F04-041357E51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7" y="1307682"/>
            <a:ext cx="5656848" cy="42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13" descr="A picture containing screenshot, text, purple, colorfulness&#10;&#10;Description automatically generated">
            <a:extLst>
              <a:ext uri="{FF2B5EF4-FFF2-40B4-BE49-F238E27FC236}">
                <a16:creationId xmlns:a16="http://schemas.microsoft.com/office/drawing/2014/main" id="{C9D09697-A949-A14A-E70E-58965D4BE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4" y="487056"/>
            <a:ext cx="7845182" cy="58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{D92454B8-E89A-4793-96D5-AEFC41FDB86C}tf67061901_win32</Template>
  <TotalTime>63</TotalTime>
  <Words>70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Daytona Condensed Light</vt:lpstr>
      <vt:lpstr>Posterama</vt:lpstr>
      <vt:lpstr>Office Theme</vt:lpstr>
      <vt:lpstr>OMBD and the Oscars</vt:lpstr>
      <vt:lpstr>Xiaolu – Data cleaning and box office analysis</vt:lpstr>
      <vt:lpstr>Xiaolu – Data cleaning and box office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OMBD and the Oscars</dc:title>
  <dc:creator>Erik Scribner</dc:creator>
  <cp:lastModifiedBy>Erik Scribner</cp:lastModifiedBy>
  <cp:revision>1</cp:revision>
  <dcterms:created xsi:type="dcterms:W3CDTF">2023-06-19T20:13:16Z</dcterms:created>
  <dcterms:modified xsi:type="dcterms:W3CDTF">2023-06-19T21:16:44Z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