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32" r:id="rId5"/>
    <p:sldId id="307" r:id="rId6"/>
    <p:sldId id="304" r:id="rId7"/>
    <p:sldId id="336" r:id="rId8"/>
    <p:sldId id="338" r:id="rId9"/>
    <p:sldId id="331" r:id="rId10"/>
    <p:sldId id="339" r:id="rId11"/>
    <p:sldId id="340" r:id="rId12"/>
  </p:sldIdLst>
  <p:sldSz cx="12192000" cy="6858000"/>
  <p:notesSz cx="7077075" cy="9028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D9A515-A0C6-4C39-B80A-0C748B322470}" name="Guest User" initials="GU" userId="S::urn:spo:anon#478b1eeea21ed088306c92a0690f2574a00c4f9d76636cfc48aafd1929b89e8d::" providerId="AD"/>
  <p188:author id="{A304F87C-87A2-4AF4-D2F8-2488045FDB69}" name="Lisa Elwood" initials="LE" userId="S::lmelwood@ucm.rutgers.edu::03804305-3005-4b93-b69a-8f24f540b0c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Elwood" initials="LE [3]" lastIdx="1" clrIdx="3">
    <p:extLst>
      <p:ext uri="{19B8F6BF-5375-455C-9EA6-DF929625EA0E}">
        <p15:presenceInfo xmlns:p15="http://schemas.microsoft.com/office/powerpoint/2012/main" userId="Lisa Elwood" providerId="None"/>
      </p:ext>
    </p:extLst>
  </p:cmAuthor>
  <p:cmAuthor id="2" name="Lisa Elwood" initials="LE [2]" lastIdx="19" clrIdx="1">
    <p:extLst>
      <p:ext uri="{19B8F6BF-5375-455C-9EA6-DF929625EA0E}">
        <p15:presenceInfo xmlns:p15="http://schemas.microsoft.com/office/powerpoint/2012/main" userId="S::lmelwood@ucm.rutgers.edu::03804305-3005-4b93-b69a-8f24f540b0c5" providerId="AD"/>
      </p:ext>
    </p:extLst>
  </p:cmAuthor>
  <p:cmAuthor id="3" name="Jeanne Weber" initials="JW" lastIdx="8" clrIdx="2">
    <p:extLst>
      <p:ext uri="{19B8F6BF-5375-455C-9EA6-DF929625EA0E}">
        <p15:presenceInfo xmlns:p15="http://schemas.microsoft.com/office/powerpoint/2012/main" userId="S::raisin@ucm.rutgers.edu::68f6c61b-37f0-470c-950a-fb222073ff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CB0"/>
    <a:srgbClr val="D82042"/>
    <a:srgbClr val="E0002B"/>
    <a:srgbClr val="ECC734"/>
    <a:srgbClr val="FFD579"/>
    <a:srgbClr val="CC0033"/>
    <a:srgbClr val="62E8DD"/>
    <a:srgbClr val="ACCF14"/>
    <a:srgbClr val="F0B8E2"/>
    <a:srgbClr val="E9DD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0"/>
    <p:restoredTop sz="83028" autoAdjust="0"/>
  </p:normalViewPr>
  <p:slideViewPr>
    <p:cSldViewPr snapToGrid="0">
      <p:cViewPr varScale="1">
        <p:scale>
          <a:sx n="72" d="100"/>
          <a:sy n="72" d="100"/>
        </p:scale>
        <p:origin x="480" y="78"/>
      </p:cViewPr>
      <p:guideLst>
        <p:guide pos="30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B827CF-08EA-764E-8003-51B8F765B1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5297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86CA0-FF0C-C04F-B37E-5D98B3C307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5297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946028-ECFD-5C4B-8E7B-DD9207B5217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6A26B-F35F-B24F-B9EF-5C98A76D56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575143"/>
            <a:ext cx="3066732" cy="452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EDE1E-24CC-3B4C-BDF2-C8DF6FAA3E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08705" y="8575143"/>
            <a:ext cx="3066732" cy="452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ED1D86-69B6-0643-B1D5-1FC7C975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0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5297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5297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DFAB82-E1E5-D84E-A45E-DAE72AA12B1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128713"/>
            <a:ext cx="5410200" cy="3044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344780"/>
            <a:ext cx="5661660" cy="355481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75143"/>
            <a:ext cx="3066732" cy="452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75143"/>
            <a:ext cx="3066732" cy="452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068C1A6-6C9C-C342-8E0F-AE9AC9AF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5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https://www.mathworks.com/discovery/portfolio-optimization.html</a:t>
            </a:r>
          </a:p>
          <a:p>
            <a:r>
              <a:rPr lang="en-US" dirty="0"/>
              <a:t>Heaton et.al., </a:t>
            </a:r>
            <a:r>
              <a:rPr lang="en-US" sz="1800" b="0" i="1" u="none" strike="noStrike" baseline="0" dirty="0">
                <a:latin typeface="TimesLTStd-Italic"/>
              </a:rPr>
              <a:t>Appl. Stochastic Models Bus. Ind. </a:t>
            </a:r>
            <a:r>
              <a:rPr lang="en-US" sz="1800" b="1" i="1" u="none" strike="noStrike" baseline="0" dirty="0">
                <a:latin typeface="TimesLTStd-BoldItalic"/>
              </a:rPr>
              <a:t>2017</a:t>
            </a:r>
            <a:r>
              <a:rPr lang="en-US" sz="1800" b="0" i="0" u="none" strike="noStrike" baseline="0" dirty="0">
                <a:latin typeface="TimesLTStd-Roman"/>
              </a:rPr>
              <a:t>, 33 3–12</a:t>
            </a:r>
          </a:p>
          <a:p>
            <a:r>
              <a:rPr lang="en-US" sz="1800" b="0" i="0" u="none" strike="noStrike" baseline="0" dirty="0">
                <a:latin typeface="TimesLTStd-Roman"/>
              </a:rPr>
              <a:t>Actual code and data from Derek Snow </a:t>
            </a:r>
          </a:p>
          <a:p>
            <a:r>
              <a:rPr lang="en-US" dirty="0"/>
              <a:t>https://drive.google.com/drive/folders/1-hOEAiJqaNTUYIyamj26ZvHJNZq9XV09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C1A6-6C9C-C342-8E0F-AE9AC9AFD13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https://en.wikipedia.org/wiki/Autoencoder</a:t>
            </a:r>
          </a:p>
          <a:p>
            <a:r>
              <a:rPr lang="en-US" dirty="0"/>
              <a:t>Calibrate – weekly returns of all 83 from 01/2012 – 12/2013</a:t>
            </a:r>
          </a:p>
          <a:p>
            <a:r>
              <a:rPr lang="en-US" dirty="0"/>
              <a:t>Validate –subsets from 01/2012 – 12/2013 </a:t>
            </a:r>
          </a:p>
        </p:txBody>
      </p:sp>
    </p:spTree>
    <p:extLst>
      <p:ext uri="{BB962C8B-B14F-4D97-AF65-F5344CB8AC3E}">
        <p14:creationId xmlns:p14="http://schemas.microsoft.com/office/powerpoint/2010/main" val="343596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Portfolio was chosen by top 10 stocks whose 2-norm was the smallest, plus (s-10) of the bottom ones, s = 25, 45, 65</a:t>
            </a:r>
          </a:p>
          <a:p>
            <a:r>
              <a:rPr lang="en-US" dirty="0"/>
              <a:t>Out-of-sample testing includes the “2015-2016 market selloff” period. </a:t>
            </a:r>
          </a:p>
          <a:p>
            <a:r>
              <a:rPr lang="en-US" dirty="0"/>
              <a:t>https://en.wikipedia.org/wiki/2015%E2%80%932016_stock_market_selloff</a:t>
            </a:r>
          </a:p>
        </p:txBody>
      </p:sp>
    </p:spTree>
    <p:extLst>
      <p:ext uri="{BB962C8B-B14F-4D97-AF65-F5344CB8AC3E}">
        <p14:creationId xmlns:p14="http://schemas.microsoft.com/office/powerpoint/2010/main" val="259686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https://medium.com/@etorezone/differences-between-autoencoders-and-principal-component-analysis-pca-in-dimensionality-reduction-ca5f24364054</a:t>
            </a:r>
          </a:p>
          <a:p>
            <a:endParaRPr lang="en-US" dirty="0"/>
          </a:p>
          <a:p>
            <a:pPr marL="255905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1200" dirty="0"/>
              <a:t>An Autoencoder model was trained to compress weekly returns of 83 stocks between 2012 to 2013 to reconstruct the data itself</a:t>
            </a:r>
          </a:p>
          <a:p>
            <a:pPr marL="255905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1200" dirty="0"/>
              <a:t>Based on the model output, subsets of the stock index were selected</a:t>
            </a:r>
          </a:p>
          <a:p>
            <a:pPr marL="255905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1200" dirty="0"/>
              <a:t>With the selected subsets, a separate 2-layer ANN model was constructed to match the stock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3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18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1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3B940B-00CF-2C41-A0AD-C30250C2B008}"/>
              </a:ext>
            </a:extLst>
          </p:cNvPr>
          <p:cNvSpPr/>
          <p:nvPr userDrawn="1"/>
        </p:nvSpPr>
        <p:spPr>
          <a:xfrm>
            <a:off x="10584180" y="6396774"/>
            <a:ext cx="1607818" cy="461226"/>
          </a:xfrm>
          <a:prstGeom prst="rect">
            <a:avLst/>
          </a:prstGeom>
          <a:solidFill>
            <a:srgbClr val="CC00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9972D4-49F4-CD45-AA9E-81A7471981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73" y="6501529"/>
            <a:ext cx="849387" cy="251715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BE334A8-A933-BB18-D9E2-503489AA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367" y="6468269"/>
            <a:ext cx="466740" cy="30842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E809638F-E44D-7946-ACBB-2E1EDB1D1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1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1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09638F-E44D-7946-ACBB-2E1EDB1D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1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96DF1-3D58-4B88-9DBE-61C513A58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5AE8B7-D542-9E48-9B8F-6ADDB37E49B8}"/>
              </a:ext>
            </a:extLst>
          </p:cNvPr>
          <p:cNvSpPr txBox="1"/>
          <p:nvPr/>
        </p:nvSpPr>
        <p:spPr>
          <a:xfrm>
            <a:off x="1303387" y="2129653"/>
            <a:ext cx="958522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/>
              <a:t>Portfolio with Deep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05FC2-3A3C-B429-CF89-82C02C2892C1}"/>
              </a:ext>
            </a:extLst>
          </p:cNvPr>
          <p:cNvSpPr txBox="1"/>
          <p:nvPr/>
        </p:nvSpPr>
        <p:spPr>
          <a:xfrm>
            <a:off x="1759510" y="4956650"/>
            <a:ext cx="74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Rick Shen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/8/2024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C949B4-2306-1C7A-23EA-4BD25412437E}"/>
              </a:ext>
            </a:extLst>
          </p:cNvPr>
          <p:cNvCxnSpPr>
            <a:cxnSpLocks/>
          </p:cNvCxnSpPr>
          <p:nvPr/>
        </p:nvCxnSpPr>
        <p:spPr>
          <a:xfrm>
            <a:off x="2438400" y="4312848"/>
            <a:ext cx="73152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55" y="531053"/>
            <a:ext cx="2356910" cy="698468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137024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F5F4196-373E-2543-AB16-49EEF6F11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6056"/>
            <a:ext cx="12191997" cy="68579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3B940B-00CF-2C41-A0AD-C30250C2B008}"/>
              </a:ext>
            </a:extLst>
          </p:cNvPr>
          <p:cNvSpPr/>
          <p:nvPr/>
        </p:nvSpPr>
        <p:spPr>
          <a:xfrm>
            <a:off x="10584182" y="6396774"/>
            <a:ext cx="1607818" cy="461226"/>
          </a:xfrm>
          <a:prstGeom prst="rect">
            <a:avLst/>
          </a:prstGeom>
          <a:solidFill>
            <a:srgbClr val="CC00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9972D4-49F4-CD45-AA9E-81A7471981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72" y="6501529"/>
            <a:ext cx="849390" cy="2517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3B940B-00CF-2C41-A0AD-C30250C2B008}"/>
              </a:ext>
            </a:extLst>
          </p:cNvPr>
          <p:cNvSpPr/>
          <p:nvPr/>
        </p:nvSpPr>
        <p:spPr>
          <a:xfrm>
            <a:off x="10584180" y="6396774"/>
            <a:ext cx="1607818" cy="461226"/>
          </a:xfrm>
          <a:prstGeom prst="rect">
            <a:avLst/>
          </a:prstGeom>
          <a:solidFill>
            <a:srgbClr val="CC00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5AAAB6-EBF7-B447-AB3C-E74A6E3924EB}"/>
              </a:ext>
            </a:extLst>
          </p:cNvPr>
          <p:cNvSpPr/>
          <p:nvPr/>
        </p:nvSpPr>
        <p:spPr>
          <a:xfrm>
            <a:off x="3" y="303924"/>
            <a:ext cx="4734043" cy="803516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99C42341-15A9-1248-A95E-36FF20D748F9}"/>
              </a:ext>
            </a:extLst>
          </p:cNvPr>
          <p:cNvSpPr txBox="1">
            <a:spLocks/>
          </p:cNvSpPr>
          <p:nvPr/>
        </p:nvSpPr>
        <p:spPr>
          <a:xfrm>
            <a:off x="459358" y="361183"/>
            <a:ext cx="4031960" cy="6618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FFFFFF"/>
                </a:solidFill>
                <a:latin typeface="Corbel"/>
                <a:cs typeface="Corbel"/>
              </a:rPr>
              <a:t>Problems</a:t>
            </a:r>
            <a:endParaRPr lang="en-US" sz="4000" dirty="0">
              <a:latin typeface="Corbel"/>
              <a:cs typeface="Corbe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A8A1E-2087-4544-BA71-7A669D36516D}"/>
              </a:ext>
            </a:extLst>
          </p:cNvPr>
          <p:cNvSpPr txBox="1"/>
          <p:nvPr/>
        </p:nvSpPr>
        <p:spPr>
          <a:xfrm>
            <a:off x="340088" y="1352877"/>
            <a:ext cx="5278833" cy="55964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Portfolio optimization is a formal mathematical approach to making investment decisions across a collection of financial instruments or assets</a:t>
            </a:r>
          </a:p>
          <a:p>
            <a:pPr marL="255905" indent="-255905">
              <a:spcAft>
                <a:spcPts val="10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Modern portfolio theory involves categorizing the investment universe based on risk and return</a:t>
            </a:r>
          </a:p>
          <a:p>
            <a:pPr marL="255905" indent="-255905">
              <a:spcAft>
                <a:spcPts val="10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Then choosing the mix of investments that achieve a desired goal</a:t>
            </a:r>
          </a:p>
          <a:p>
            <a:pPr marL="255905" indent="-255905">
              <a:spcAft>
                <a:spcPts val="10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Traditional methods use simplistic linear factor models, which does not reflect the complex and nonlinear nature of the financial world</a:t>
            </a:r>
          </a:p>
          <a:p>
            <a:pPr marL="255905" indent="-255905">
              <a:spcAft>
                <a:spcPts val="10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paper explored a deep learning technique named autoencoder by experimenting on the weekly stock returns from the IBB index (83 biotech symbols) from 2012 to 2016 </a:t>
            </a:r>
          </a:p>
          <a:p>
            <a:pPr marL="255905" indent="-255905">
              <a:spcAft>
                <a:spcPts val="1000"/>
              </a:spcAft>
              <a:buClr>
                <a:srgbClr val="D82042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55905" indent="-255905">
              <a:spcAft>
                <a:spcPts val="1000"/>
              </a:spcAft>
              <a:buClr>
                <a:srgbClr val="D82042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95E1B414-45B0-0847-8BBD-861986B60E1D}"/>
              </a:ext>
            </a:extLst>
          </p:cNvPr>
          <p:cNvSpPr txBox="1">
            <a:spLocks/>
          </p:cNvSpPr>
          <p:nvPr/>
        </p:nvSpPr>
        <p:spPr>
          <a:xfrm>
            <a:off x="11712152" y="6420627"/>
            <a:ext cx="351227" cy="39364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200" dirty="0">
                <a:solidFill>
                  <a:schemeClr val="bg1"/>
                </a:solidFill>
                <a:cs typeface="Calibri"/>
              </a:rPr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972D4-49F4-CD45-AA9E-81A7471981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74" y="6501529"/>
            <a:ext cx="849390" cy="2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6717174-9155-8A4B-A3A4-BCE4C77C21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191996" cy="209160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9132CF9-82A9-8D4C-84A6-E1B374FD6D91}"/>
              </a:ext>
            </a:extLst>
          </p:cNvPr>
          <p:cNvSpPr/>
          <p:nvPr/>
        </p:nvSpPr>
        <p:spPr>
          <a:xfrm>
            <a:off x="2" y="1689847"/>
            <a:ext cx="4086224" cy="803516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itle 10">
            <a:extLst>
              <a:ext uri="{FF2B5EF4-FFF2-40B4-BE49-F238E27FC236}">
                <a16:creationId xmlns:a16="http://schemas.microsoft.com/office/drawing/2014/main" id="{E1614653-ACA3-5C4E-A97C-67A1EC7B5466}"/>
              </a:ext>
            </a:extLst>
          </p:cNvPr>
          <p:cNvSpPr txBox="1">
            <a:spLocks/>
          </p:cNvSpPr>
          <p:nvPr/>
        </p:nvSpPr>
        <p:spPr>
          <a:xfrm>
            <a:off x="459358" y="1739721"/>
            <a:ext cx="3326830" cy="6618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FFFFFF"/>
                </a:solidFill>
                <a:latin typeface="Corbel"/>
                <a:cs typeface="Corbel"/>
              </a:rPr>
              <a:t>Model</a:t>
            </a:r>
            <a:endParaRPr lang="en-US" sz="4000" dirty="0">
              <a:latin typeface="Corbel"/>
              <a:cs typeface="Corbe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5C4C6-09D7-464C-921A-5CEF96F766EC}"/>
                  </a:ext>
                </a:extLst>
              </p:cNvPr>
              <p:cNvSpPr txBox="1"/>
              <p:nvPr/>
            </p:nvSpPr>
            <p:spPr>
              <a:xfrm>
                <a:off x="279506" y="2572859"/>
                <a:ext cx="7850037" cy="390876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514350" indent="-514350">
                  <a:spcAft>
                    <a:spcPts val="600"/>
                  </a:spcAft>
                  <a:buClr>
                    <a:srgbClr val="FF0000"/>
                  </a:buClr>
                  <a:buFont typeface="+mj-lt"/>
                  <a:buAutoNum type="romanUcPeriod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Autoencoding (unsupervised neural network)</a:t>
                </a:r>
              </a:p>
              <a:p>
                <a:pPr marL="800100" lvl="1" indent="-342900">
                  <a:spcAft>
                    <a:spcPts val="600"/>
                  </a:spcAft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83 inputs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hidden layer (</a:t>
                </a: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latent space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with 5 neurons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83 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𝑿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Aft>
                    <a:spcPts val="600"/>
                  </a:spcAft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cs typeface="Arial" panose="020B0604020202020204" pitchFamily="34" charset="0"/>
                  </a:rPr>
                  <a:t>Regularized by 2-norm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𝑿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Aft>
                    <a:spcPts val="600"/>
                  </a:spcAft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Aim to encode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create a more information-efficient representation of itself</a:t>
                </a:r>
              </a:p>
              <a:p>
                <a:pPr marL="800100" lvl="1" indent="-342900">
                  <a:spcAft>
                    <a:spcPts val="600"/>
                  </a:spcAft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Rank stocks by 2-norm difference then select subsets of them as our portfolio</a:t>
                </a:r>
              </a:p>
              <a:p>
                <a:pPr marL="514350" indent="-514350">
                  <a:spcAft>
                    <a:spcPts val="600"/>
                  </a:spcAft>
                  <a:buClr>
                    <a:srgbClr val="FF0000"/>
                  </a:buClr>
                  <a:buFont typeface="+mj-lt"/>
                  <a:buAutoNum type="romanUcPeriod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Calibrating (supervised artificial neural network) </a:t>
                </a:r>
              </a:p>
              <a:p>
                <a:pPr marL="971550" lvl="1" indent="-514350">
                  <a:spcAft>
                    <a:spcPts val="600"/>
                  </a:spcAft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15/ 45/ 65 selected subsets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1 hidden layer with 5 neurons  1 output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71550" lvl="1" indent="-514350">
                  <a:spcAft>
                    <a:spcPts val="600"/>
                  </a:spcAft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Aim to find weights to minimize 2-norm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being the IBB index</a:t>
                </a:r>
              </a:p>
              <a:p>
                <a:pPr marL="514350" indent="-514350">
                  <a:spcAft>
                    <a:spcPts val="600"/>
                  </a:spcAft>
                  <a:buClr>
                    <a:srgbClr val="FF0000"/>
                  </a:buClr>
                  <a:buFont typeface="+mj-lt"/>
                  <a:buAutoNum type="romanUcPeriod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Validating (out-of-sample testing)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5C4C6-09D7-464C-921A-5CEF96F76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06" y="2572859"/>
                <a:ext cx="7850037" cy="3908762"/>
              </a:xfrm>
              <a:prstGeom prst="rect">
                <a:avLst/>
              </a:prstGeom>
              <a:blipFill>
                <a:blip r:embed="rId4"/>
                <a:stretch>
                  <a:fillRect l="-311" t="-468" b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24FEDEE-D251-5348-A0ED-9A129FFCAC4D}"/>
              </a:ext>
            </a:extLst>
          </p:cNvPr>
          <p:cNvSpPr txBox="1"/>
          <p:nvPr/>
        </p:nvSpPr>
        <p:spPr>
          <a:xfrm>
            <a:off x="8562177" y="3122437"/>
            <a:ext cx="272412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600"/>
              </a:spcAft>
            </a:pP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AFD22-68F2-85D1-ADDF-261D218B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638F-E44D-7946-ACBB-2E1EDB1D122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3A2C997E-A06E-6F63-3C0F-D893441D70E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54" y="2194080"/>
            <a:ext cx="3218967" cy="2926334"/>
          </a:xfrm>
          <a:prstGeom prst="rect">
            <a:avLst/>
          </a:prstGeom>
        </p:spPr>
      </p:pic>
      <p:pic>
        <p:nvPicPr>
          <p:cNvPr id="8" name="Picture 7" descr="A red line on a black grid&#10;&#10;Description automatically generated">
            <a:extLst>
              <a:ext uri="{FF2B5EF4-FFF2-40B4-BE49-F238E27FC236}">
                <a16:creationId xmlns:a16="http://schemas.microsoft.com/office/drawing/2014/main" id="{A9AE7B9F-A1A1-4028-A016-442E253DE2F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60" y="5551770"/>
            <a:ext cx="652421" cy="326211"/>
          </a:xfrm>
          <a:prstGeom prst="rect">
            <a:avLst/>
          </a:prstGeom>
        </p:spPr>
      </p:pic>
      <p:pic>
        <p:nvPicPr>
          <p:cNvPr id="11" name="Picture 10" descr="A graph with a red line&#10;&#10;Description automatically generated">
            <a:extLst>
              <a:ext uri="{FF2B5EF4-FFF2-40B4-BE49-F238E27FC236}">
                <a16:creationId xmlns:a16="http://schemas.microsoft.com/office/drawing/2014/main" id="{1C9D1501-DF6C-158E-5499-475F61B9C2D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79" y="5438261"/>
            <a:ext cx="652421" cy="3262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EFE50F-4145-E5A1-0E11-85E288B19B1E}"/>
              </a:ext>
            </a:extLst>
          </p:cNvPr>
          <p:cNvCxnSpPr/>
          <p:nvPr/>
        </p:nvCxnSpPr>
        <p:spPr>
          <a:xfrm flipV="1">
            <a:off x="9263270" y="4996070"/>
            <a:ext cx="0" cy="265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6C00A7-F628-B182-4E4B-539BD66B49E7}"/>
              </a:ext>
            </a:extLst>
          </p:cNvPr>
          <p:cNvCxnSpPr/>
          <p:nvPr/>
        </p:nvCxnSpPr>
        <p:spPr>
          <a:xfrm flipV="1">
            <a:off x="10369825" y="4996070"/>
            <a:ext cx="0" cy="265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0A11-B517-8845-A0DE-025477964484}"/>
              </a:ext>
            </a:extLst>
          </p:cNvPr>
          <p:cNvSpPr/>
          <p:nvPr/>
        </p:nvSpPr>
        <p:spPr>
          <a:xfrm>
            <a:off x="1" y="303924"/>
            <a:ext cx="11875138" cy="803516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E1ABEEDF-ABF8-4B40-95D2-985476D967EE}"/>
              </a:ext>
            </a:extLst>
          </p:cNvPr>
          <p:cNvSpPr txBox="1">
            <a:spLocks/>
          </p:cNvSpPr>
          <p:nvPr/>
        </p:nvSpPr>
        <p:spPr>
          <a:xfrm>
            <a:off x="459357" y="361183"/>
            <a:ext cx="10525475" cy="6618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FFFFFF"/>
                </a:solidFill>
                <a:cs typeface="Corbel"/>
              </a:rPr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F03F5-1316-8642-9CD1-B17AF5BD5550}"/>
              </a:ext>
            </a:extLst>
          </p:cNvPr>
          <p:cNvSpPr txBox="1">
            <a:spLocks/>
          </p:cNvSpPr>
          <p:nvPr/>
        </p:nvSpPr>
        <p:spPr>
          <a:xfrm>
            <a:off x="203201" y="1564105"/>
            <a:ext cx="5733773" cy="466657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5905" indent="-255905">
              <a:spcBef>
                <a:spcPts val="0"/>
              </a:spcBef>
              <a:spcAft>
                <a:spcPts val="10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2400" dirty="0"/>
              <a:t>In-sample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44FE0-9980-57CC-72E3-71441E71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638F-E44D-7946-ACBB-2E1EDB1D1228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A8087EC-17F8-BE49-06E0-C08C81E0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13" y="2117424"/>
            <a:ext cx="4801694" cy="33408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A9FBDD-53D2-5FC9-968D-AE66726BC4D3}"/>
              </a:ext>
            </a:extLst>
          </p:cNvPr>
          <p:cNvSpPr txBox="1">
            <a:spLocks/>
          </p:cNvSpPr>
          <p:nvPr/>
        </p:nvSpPr>
        <p:spPr>
          <a:xfrm>
            <a:off x="5936974" y="1564104"/>
            <a:ext cx="5733773" cy="466657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5905" indent="-255905">
              <a:spcBef>
                <a:spcPts val="0"/>
              </a:spcBef>
              <a:spcAft>
                <a:spcPts val="10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2400" dirty="0"/>
              <a:t>Out-of-sample testing </a:t>
            </a:r>
          </a:p>
        </p:txBody>
      </p:sp>
      <p:pic>
        <p:nvPicPr>
          <p:cNvPr id="12" name="Picture 11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0E25B388-9A1D-98A6-7AFE-9E98C0F0E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3" y="2226960"/>
            <a:ext cx="4801694" cy="33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0A11-B517-8845-A0DE-025477964484}"/>
              </a:ext>
            </a:extLst>
          </p:cNvPr>
          <p:cNvSpPr/>
          <p:nvPr/>
        </p:nvSpPr>
        <p:spPr>
          <a:xfrm>
            <a:off x="1" y="303924"/>
            <a:ext cx="11875138" cy="803516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E1ABEEDF-ABF8-4B40-95D2-985476D967EE}"/>
              </a:ext>
            </a:extLst>
          </p:cNvPr>
          <p:cNvSpPr txBox="1">
            <a:spLocks/>
          </p:cNvSpPr>
          <p:nvPr/>
        </p:nvSpPr>
        <p:spPr>
          <a:xfrm>
            <a:off x="459357" y="361183"/>
            <a:ext cx="10525475" cy="6618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FFFFFF"/>
                </a:solidFill>
                <a:cs typeface="Corbel"/>
              </a:rPr>
              <a:t>Assessments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F03F5-1316-8642-9CD1-B17AF5BD5550}"/>
              </a:ext>
            </a:extLst>
          </p:cNvPr>
          <p:cNvSpPr txBox="1">
            <a:spLocks/>
          </p:cNvSpPr>
          <p:nvPr/>
        </p:nvSpPr>
        <p:spPr>
          <a:xfrm>
            <a:off x="189949" y="1258955"/>
            <a:ext cx="11312938" cy="486570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5905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ReLU</a:t>
            </a:r>
            <a:r>
              <a:rPr lang="en-US" sz="2000" dirty="0"/>
              <a:t> activation function introduces nonlinearity to the Autoencoder model</a:t>
            </a:r>
          </a:p>
          <a:p>
            <a:pPr marL="655955" lvl="1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1600" dirty="0"/>
              <a:t>It can be interpreted as compositions of put and call options</a:t>
            </a:r>
          </a:p>
          <a:p>
            <a:pPr marL="655955" lvl="1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1600" dirty="0"/>
              <a:t>The abstract features in the latent space can then be thought of as “deep portfolios”</a:t>
            </a:r>
          </a:p>
          <a:p>
            <a:pPr marL="255905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2000" dirty="0"/>
              <a:t>Autoencoder vs. Principal Component Analysis (PCA) –dimension reduction techniques</a:t>
            </a:r>
          </a:p>
          <a:p>
            <a:pPr marL="655955" lvl="1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1600" dirty="0"/>
              <a:t>Nonlinear </a:t>
            </a:r>
          </a:p>
          <a:p>
            <a:pPr marL="655955" lvl="1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1600" dirty="0"/>
              <a:t>Less interpretable </a:t>
            </a:r>
          </a:p>
          <a:p>
            <a:pPr marL="655955" lvl="1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1600" dirty="0"/>
              <a:t>Better flexibility (number of layers/ neurons, supervised capable)</a:t>
            </a:r>
          </a:p>
          <a:p>
            <a:pPr marL="655955" lvl="1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1600" dirty="0"/>
              <a:t>Can be used as target for other supervised learning techniques</a:t>
            </a:r>
          </a:p>
          <a:p>
            <a:pPr marL="255905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2000" dirty="0"/>
              <a:t>Comparison of the same experiment done with PCA can be revealing</a:t>
            </a:r>
          </a:p>
          <a:p>
            <a:pPr marL="255905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2000" dirty="0"/>
              <a:t>Author used top 10 stocks combined with the bottom (s-10), with s = 25, 45, 65, in terms of 2-norm differences from Autoencoder, to construct the portfolios</a:t>
            </a:r>
          </a:p>
          <a:p>
            <a:pPr marL="655955" lvl="1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r>
              <a:rPr lang="en-US" sz="1600" dirty="0"/>
              <a:t>What if only the top ones are used?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None/>
            </a:pPr>
            <a:endParaRPr lang="en-US" sz="2000" dirty="0"/>
          </a:p>
          <a:p>
            <a:pPr marL="255905" indent="-255905">
              <a:spcBef>
                <a:spcPts val="0"/>
              </a:spcBef>
              <a:spcAft>
                <a:spcPts val="600"/>
              </a:spcAft>
              <a:buClr>
                <a:srgbClr val="D82042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44FE0-9980-57CC-72E3-71441E71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638F-E44D-7946-ACBB-2E1EDB1D1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1877" y="2476498"/>
            <a:ext cx="6428245" cy="19050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92588-2C60-975F-2B6C-749E3D05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638F-E44D-7946-ACBB-2E1EDB1D1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0A11-B517-8845-A0DE-025477964484}"/>
              </a:ext>
            </a:extLst>
          </p:cNvPr>
          <p:cNvSpPr/>
          <p:nvPr/>
        </p:nvSpPr>
        <p:spPr>
          <a:xfrm>
            <a:off x="1" y="303924"/>
            <a:ext cx="11875138" cy="803516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E1ABEEDF-ABF8-4B40-95D2-985476D967EE}"/>
              </a:ext>
            </a:extLst>
          </p:cNvPr>
          <p:cNvSpPr txBox="1">
            <a:spLocks/>
          </p:cNvSpPr>
          <p:nvPr/>
        </p:nvSpPr>
        <p:spPr>
          <a:xfrm>
            <a:off x="459357" y="361183"/>
            <a:ext cx="10525475" cy="6618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FFFFFF"/>
                </a:solidFill>
                <a:cs typeface="Corbel"/>
              </a:rPr>
              <a:t>Backup Slide – Autoencoder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F03F5-1316-8642-9CD1-B17AF5BD5550}"/>
              </a:ext>
            </a:extLst>
          </p:cNvPr>
          <p:cNvSpPr txBox="1">
            <a:spLocks/>
          </p:cNvSpPr>
          <p:nvPr/>
        </p:nvSpPr>
        <p:spPr>
          <a:xfrm>
            <a:off x="189949" y="1258955"/>
            <a:ext cx="11312938" cy="4865705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encoding_dim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5 neurons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num_stock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stock_lp.columns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Use 83 stocks as features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connect all layers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input_img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Input(shape=(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num_stock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encoded = Dense(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encoding_dim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activation=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relu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kernel_regularizer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=regularizers.l2(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input_img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decoded = Dense(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num_stock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activation=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'linear'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kernel_regularizer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=regularizers.l2(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))(encoded) 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see 'Stacked Auto-Encoders' in paper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construct and compile AE model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autoencoder = Model(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input_img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decoded)</a:t>
            </a:r>
          </a:p>
          <a:p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autoencoder.compile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(optimizer=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sgd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loss=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mean_squared_error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train autoencoder on weekly stock price changes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 = stock[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'calibrate'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'net'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autoencoder.fit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(data, data, shuffle=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epochs=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batch_size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autoencoder.save(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'output/retrack_autoencoder.h5'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test/reconstruct market information matrix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reconstruct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autoencoder.predict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(data)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44FE0-9980-57CC-72E3-71441E71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638F-E44D-7946-ACBB-2E1EDB1D1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0A11-B517-8845-A0DE-025477964484}"/>
              </a:ext>
            </a:extLst>
          </p:cNvPr>
          <p:cNvSpPr/>
          <p:nvPr/>
        </p:nvSpPr>
        <p:spPr>
          <a:xfrm>
            <a:off x="1" y="303924"/>
            <a:ext cx="11875138" cy="803516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E1ABEEDF-ABF8-4B40-95D2-985476D967EE}"/>
              </a:ext>
            </a:extLst>
          </p:cNvPr>
          <p:cNvSpPr txBox="1">
            <a:spLocks/>
          </p:cNvSpPr>
          <p:nvPr/>
        </p:nvSpPr>
        <p:spPr>
          <a:xfrm>
            <a:off x="459357" y="361183"/>
            <a:ext cx="10525475" cy="6618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FFFFFF"/>
                </a:solidFill>
                <a:cs typeface="Corbel"/>
              </a:rPr>
              <a:t>Backup Slide – ANN Calibration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F03F5-1316-8642-9CD1-B17AF5BD5550}"/>
              </a:ext>
            </a:extLst>
          </p:cNvPr>
          <p:cNvSpPr txBox="1">
            <a:spLocks/>
          </p:cNvSpPr>
          <p:nvPr/>
        </p:nvSpPr>
        <p:spPr>
          <a:xfrm>
            <a:off x="189949" y="1023069"/>
            <a:ext cx="11312938" cy="5753622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ibb_predict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defaultdict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defaultdict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total_2_norm_diff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defaultdict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defaultdict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dl_scaler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defaultdict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StandardScaler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non_communal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15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35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55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]:  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some numerical values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encoding_dim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s =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non_communal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stock_index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np.concatenate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((ranking[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ranking[-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non_communal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:])) 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portfolio index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connect all layers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input_img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Input(shape=(s,))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encoded = Dense(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encoding_dim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activation=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relu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kernel_regularizer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=regularizers.l2(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input_img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decoded = Dense(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activation=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'linear'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kernel_regularizer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=regularizers.l2(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))(encoded)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construct and compile deep learning routine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deep_learner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Model(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input_img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decoded)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deep_learner.compile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(optimizer=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sgd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loss=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mean_squared_error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x = stock[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'calibrate'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'percentage'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iloc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[:,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stock_index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y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ibb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'calibrate'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'percentage'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dl_scaler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[s]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StandardScaler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       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Multi-layer Perceptron is sensitive to feature scaling, so it is highly recommended to scale your data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dl_scaler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[s].fit(x)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x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dl_scaler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[s].transform(x)  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deep_learner.fit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(x, y, shuffle=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epochs=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batch_size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   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fit the model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deep_learner.save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'output/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retrack_s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str(s) +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'.h5'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for validation phase use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is it good?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relative_percentage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copy.deepcopy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deep_learner.predict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(x))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relative_percentage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=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relative_percentage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relative_percentage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/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+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endParaRPr lang="en-US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ibb_predict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'calibrate'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][s]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ibb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'calibrate'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lp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][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* 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relative_percentage.cumprod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())          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total_2_norm_diff[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'calibrate'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][s] =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np.linalg.norm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((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ibb_predict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'calibrate'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][s] - 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ibb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'calibrate'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lp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44FE0-9980-57CC-72E3-71441E71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638F-E44D-7946-ACBB-2E1EDB1D1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9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2727f3-1866-46a2-bfec-29821adb93a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83A10E719B844087086539EA1CED5D" ma:contentTypeVersion="14" ma:contentTypeDescription="Create a new document." ma:contentTypeScope="" ma:versionID="1cfbbc0ef7e99730e274ad598df9cc3b">
  <xsd:schema xmlns:xsd="http://www.w3.org/2001/XMLSchema" xmlns:xs="http://www.w3.org/2001/XMLSchema" xmlns:p="http://schemas.microsoft.com/office/2006/metadata/properties" xmlns:ns3="5e2727f3-1866-46a2-bfec-29821adb93ac" xmlns:ns4="bb954c19-f1e3-4d14-8be0-73684091bb81" targetNamespace="http://schemas.microsoft.com/office/2006/metadata/properties" ma:root="true" ma:fieldsID="b574a942c7d8cf661e6357d8f8db37b4" ns3:_="" ns4:_="">
    <xsd:import namespace="5e2727f3-1866-46a2-bfec-29821adb93ac"/>
    <xsd:import namespace="bb954c19-f1e3-4d14-8be0-73684091bb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727f3-1866-46a2-bfec-29821adb93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954c19-f1e3-4d14-8be0-73684091bb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4EBF72-05B3-4092-B058-100DE54983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FF01E-6DF4-4530-B663-FF4BD91444A6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bb954c19-f1e3-4d14-8be0-73684091bb81"/>
    <ds:schemaRef ds:uri="http://schemas.openxmlformats.org/package/2006/metadata/core-properties"/>
    <ds:schemaRef ds:uri="5e2727f3-1866-46a2-bfec-29821adb93a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854BD8-403E-4C1E-B08F-F90ED04E3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727f3-1866-46a2-bfec-29821adb93ac"/>
    <ds:schemaRef ds:uri="bb954c19-f1e3-4d14-8be0-73684091bb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1187</Words>
  <Application>Microsoft Office PowerPoint</Application>
  <PresentationFormat>Widescreen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TimesLTStd-BoldItalic</vt:lpstr>
      <vt:lpstr>TimesLTStd-Italic</vt:lpstr>
      <vt:lpstr>TimesLTStd-Roman</vt:lpstr>
      <vt:lpstr>Arial</vt:lpstr>
      <vt:lpstr>Calibri</vt:lpstr>
      <vt:lpstr>Cambria Math</vt:lpstr>
      <vt:lpstr>Consolas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Rick Shen</cp:lastModifiedBy>
  <cp:revision>189</cp:revision>
  <cp:lastPrinted>2023-09-14T14:34:01Z</cp:lastPrinted>
  <dcterms:created xsi:type="dcterms:W3CDTF">2018-07-12T14:29:14Z</dcterms:created>
  <dcterms:modified xsi:type="dcterms:W3CDTF">2024-10-06T00:49:02Z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0x0101007B83A10E719B844087086539EA1CED5D</vt:lpwstr>
  </property>
</Properties>
</file>