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2"/>
  </p:notesMasterIdLst>
  <p:handoutMasterIdLst>
    <p:handoutMasterId r:id="rId23"/>
  </p:handoutMasterIdLst>
  <p:sldIdLst>
    <p:sldId id="256" r:id="rId2"/>
    <p:sldId id="304" r:id="rId3"/>
    <p:sldId id="281" r:id="rId4"/>
    <p:sldId id="272" r:id="rId5"/>
    <p:sldId id="273" r:id="rId6"/>
    <p:sldId id="274" r:id="rId7"/>
    <p:sldId id="282" r:id="rId8"/>
    <p:sldId id="283" r:id="rId9"/>
    <p:sldId id="288" r:id="rId10"/>
    <p:sldId id="289" r:id="rId11"/>
    <p:sldId id="299" r:id="rId12"/>
    <p:sldId id="300" r:id="rId13"/>
    <p:sldId id="301" r:id="rId14"/>
    <p:sldId id="302" r:id="rId15"/>
    <p:sldId id="306" r:id="rId16"/>
    <p:sldId id="305" r:id="rId17"/>
    <p:sldId id="303" r:id="rId18"/>
    <p:sldId id="298" r:id="rId19"/>
    <p:sldId id="296" r:id="rId20"/>
    <p:sldId id="297" r:id="rId21"/>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49" userDrawn="1">
          <p15:clr>
            <a:srgbClr val="A4A3A4"/>
          </p15:clr>
        </p15:guide>
        <p15:guide id="2" pos="222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14" autoAdjust="0"/>
    <p:restoredTop sz="94660"/>
  </p:normalViewPr>
  <p:slideViewPr>
    <p:cSldViewPr>
      <p:cViewPr varScale="1">
        <p:scale>
          <a:sx n="152" d="100"/>
          <a:sy n="152" d="100"/>
        </p:scale>
        <p:origin x="2112"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102" d="100"/>
          <a:sy n="102" d="100"/>
        </p:scale>
        <p:origin x="3456" y="120"/>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67050" cy="468313"/>
          </a:xfrm>
          <a:prstGeom prst="rect">
            <a:avLst/>
          </a:prstGeom>
        </p:spPr>
        <p:txBody>
          <a:bodyPr vert="horz" lIns="91408" tIns="45704" rIns="91408" bIns="45704" rtlCol="0"/>
          <a:lstStyle>
            <a:lvl1pPr algn="l">
              <a:defRPr sz="1200"/>
            </a:lvl1pPr>
          </a:lstStyle>
          <a:p>
            <a:endParaRPr lang="en-US"/>
          </a:p>
        </p:txBody>
      </p:sp>
      <p:sp>
        <p:nvSpPr>
          <p:cNvPr id="3" name="Date Placeholder 2"/>
          <p:cNvSpPr>
            <a:spLocks noGrp="1"/>
          </p:cNvSpPr>
          <p:nvPr>
            <p:ph type="dt" sz="quarter" idx="1"/>
          </p:nvPr>
        </p:nvSpPr>
        <p:spPr>
          <a:xfrm>
            <a:off x="4008438" y="3"/>
            <a:ext cx="3067050" cy="468313"/>
          </a:xfrm>
          <a:prstGeom prst="rect">
            <a:avLst/>
          </a:prstGeom>
        </p:spPr>
        <p:txBody>
          <a:bodyPr vert="horz" lIns="91408" tIns="45704" rIns="91408" bIns="45704" rtlCol="0"/>
          <a:lstStyle>
            <a:lvl1pPr algn="r">
              <a:defRPr sz="1200"/>
            </a:lvl1pPr>
          </a:lstStyle>
          <a:p>
            <a:fld id="{9BDE1F9C-55E8-44B6-BE58-FDFFE0CCB382}" type="datetimeFigureOut">
              <a:rPr lang="en-US" smtClean="0"/>
              <a:pPr/>
              <a:t>8/31/2024</a:t>
            </a:fld>
            <a:endParaRPr lang="en-US"/>
          </a:p>
        </p:txBody>
      </p:sp>
      <p:sp>
        <p:nvSpPr>
          <p:cNvPr id="4" name="Footer Placeholder 3"/>
          <p:cNvSpPr>
            <a:spLocks noGrp="1"/>
          </p:cNvSpPr>
          <p:nvPr>
            <p:ph type="ftr" sz="quarter" idx="2"/>
          </p:nvPr>
        </p:nvSpPr>
        <p:spPr>
          <a:xfrm>
            <a:off x="0" y="8893178"/>
            <a:ext cx="3067050" cy="468313"/>
          </a:xfrm>
          <a:prstGeom prst="rect">
            <a:avLst/>
          </a:prstGeom>
        </p:spPr>
        <p:txBody>
          <a:bodyPr vert="horz" lIns="91408" tIns="45704" rIns="91408" bIns="45704" rtlCol="0" anchor="b"/>
          <a:lstStyle>
            <a:lvl1pPr algn="l">
              <a:defRPr sz="1200"/>
            </a:lvl1pPr>
          </a:lstStyle>
          <a:p>
            <a:endParaRPr lang="en-US"/>
          </a:p>
        </p:txBody>
      </p:sp>
      <p:sp>
        <p:nvSpPr>
          <p:cNvPr id="5" name="Slide Number Placeholder 4"/>
          <p:cNvSpPr>
            <a:spLocks noGrp="1"/>
          </p:cNvSpPr>
          <p:nvPr>
            <p:ph type="sldNum" sz="quarter" idx="3"/>
          </p:nvPr>
        </p:nvSpPr>
        <p:spPr>
          <a:xfrm>
            <a:off x="4008438" y="8893178"/>
            <a:ext cx="3067050" cy="468313"/>
          </a:xfrm>
          <a:prstGeom prst="rect">
            <a:avLst/>
          </a:prstGeom>
        </p:spPr>
        <p:txBody>
          <a:bodyPr vert="horz" lIns="91408" tIns="45704" rIns="91408" bIns="45704" rtlCol="0" anchor="b"/>
          <a:lstStyle>
            <a:lvl1pPr algn="r">
              <a:defRPr sz="1200"/>
            </a:lvl1pPr>
          </a:lstStyle>
          <a:p>
            <a:fld id="{3A6D9D55-2D27-4F96-9432-AF594EE8DCD8}"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66733" cy="468154"/>
          </a:xfrm>
          <a:prstGeom prst="rect">
            <a:avLst/>
          </a:prstGeom>
        </p:spPr>
        <p:txBody>
          <a:bodyPr vert="horz" lIns="93903" tIns="46951" rIns="93903" bIns="46951" rtlCol="0"/>
          <a:lstStyle>
            <a:lvl1pPr algn="l">
              <a:defRPr sz="1200"/>
            </a:lvl1pPr>
          </a:lstStyle>
          <a:p>
            <a:endParaRPr lang="en-US"/>
          </a:p>
        </p:txBody>
      </p:sp>
      <p:sp>
        <p:nvSpPr>
          <p:cNvPr id="3" name="Date Placeholder 2"/>
          <p:cNvSpPr>
            <a:spLocks noGrp="1"/>
          </p:cNvSpPr>
          <p:nvPr>
            <p:ph type="dt" idx="1"/>
          </p:nvPr>
        </p:nvSpPr>
        <p:spPr>
          <a:xfrm>
            <a:off x="4008708" y="0"/>
            <a:ext cx="3066733" cy="468154"/>
          </a:xfrm>
          <a:prstGeom prst="rect">
            <a:avLst/>
          </a:prstGeom>
        </p:spPr>
        <p:txBody>
          <a:bodyPr vert="horz" lIns="93903" tIns="46951" rIns="93903" bIns="46951" rtlCol="0"/>
          <a:lstStyle>
            <a:lvl1pPr algn="r">
              <a:defRPr sz="1200"/>
            </a:lvl1pPr>
          </a:lstStyle>
          <a:p>
            <a:fld id="{A6879383-D741-424E-9BDE-E93ADD58A54E}" type="datetimeFigureOut">
              <a:rPr lang="en-US" smtClean="0"/>
              <a:pPr/>
              <a:t>8/30/2024</a:t>
            </a:fld>
            <a:endParaRPr lang="en-US"/>
          </a:p>
        </p:txBody>
      </p:sp>
      <p:sp>
        <p:nvSpPr>
          <p:cNvPr id="4" name="Slide Image Placeholder 3"/>
          <p:cNvSpPr>
            <a:spLocks noGrp="1" noRot="1" noChangeAspect="1"/>
          </p:cNvSpPr>
          <p:nvPr>
            <p:ph type="sldImg" idx="2"/>
          </p:nvPr>
        </p:nvSpPr>
        <p:spPr>
          <a:xfrm>
            <a:off x="1198563" y="701675"/>
            <a:ext cx="4679950" cy="3511550"/>
          </a:xfrm>
          <a:prstGeom prst="rect">
            <a:avLst/>
          </a:prstGeom>
          <a:noFill/>
          <a:ln w="12700">
            <a:solidFill>
              <a:prstClr val="black"/>
            </a:solidFill>
          </a:ln>
        </p:spPr>
        <p:txBody>
          <a:bodyPr vert="horz" lIns="93903" tIns="46951" rIns="93903" bIns="46951" rtlCol="0" anchor="ctr"/>
          <a:lstStyle/>
          <a:p>
            <a:endParaRPr lang="en-US"/>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03" tIns="46951" rIns="93903" bIns="469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8893296"/>
            <a:ext cx="3066733" cy="468154"/>
          </a:xfrm>
          <a:prstGeom prst="rect">
            <a:avLst/>
          </a:prstGeom>
        </p:spPr>
        <p:txBody>
          <a:bodyPr vert="horz" lIns="93903" tIns="46951" rIns="93903" bIns="46951" rtlCol="0" anchor="b"/>
          <a:lstStyle>
            <a:lvl1pPr algn="l">
              <a:defRPr sz="1200"/>
            </a:lvl1pPr>
          </a:lstStyle>
          <a:p>
            <a:endParaRPr lang="en-US"/>
          </a:p>
        </p:txBody>
      </p:sp>
      <p:sp>
        <p:nvSpPr>
          <p:cNvPr id="7" name="Slide Number Placeholder 6"/>
          <p:cNvSpPr>
            <a:spLocks noGrp="1"/>
          </p:cNvSpPr>
          <p:nvPr>
            <p:ph type="sldNum" sz="quarter" idx="5"/>
          </p:nvPr>
        </p:nvSpPr>
        <p:spPr>
          <a:xfrm>
            <a:off x="4008708" y="8893296"/>
            <a:ext cx="3066733" cy="468154"/>
          </a:xfrm>
          <a:prstGeom prst="rect">
            <a:avLst/>
          </a:prstGeom>
        </p:spPr>
        <p:txBody>
          <a:bodyPr vert="horz" lIns="93903" tIns="46951" rIns="93903" bIns="46951" rtlCol="0" anchor="b"/>
          <a:lstStyle>
            <a:lvl1pPr algn="r">
              <a:defRPr sz="1200"/>
            </a:lvl1pPr>
          </a:lstStyle>
          <a:p>
            <a:fld id="{5FB366DF-C31F-4139-8FA4-5FFADE9C52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Be better</a:t>
            </a:r>
          </a:p>
          <a:p>
            <a:pPr marL="228600" indent="-228600">
              <a:buAutoNum type="arabicPeriod"/>
            </a:pPr>
            <a:r>
              <a:rPr lang="en-US" dirty="0"/>
              <a:t>Cheat</a:t>
            </a:r>
          </a:p>
          <a:p>
            <a:pPr marL="228600" indent="-228600">
              <a:buAutoNum type="arabicPeriod"/>
            </a:pPr>
            <a:r>
              <a:rPr lang="en-US" dirty="0"/>
              <a:t>Be First</a:t>
            </a:r>
          </a:p>
        </p:txBody>
      </p:sp>
      <p:sp>
        <p:nvSpPr>
          <p:cNvPr id="4" name="Slide Number Placeholder 3"/>
          <p:cNvSpPr>
            <a:spLocks noGrp="1"/>
          </p:cNvSpPr>
          <p:nvPr>
            <p:ph type="sldNum" sz="quarter" idx="5"/>
          </p:nvPr>
        </p:nvSpPr>
        <p:spPr/>
        <p:txBody>
          <a:bodyPr/>
          <a:lstStyle/>
          <a:p>
            <a:fld id="{5FB366DF-C31F-4139-8FA4-5FFADE9C52A2}" type="slidenum">
              <a:rPr lang="en-US" smtClean="0"/>
              <a:pPr/>
              <a:t>13</a:t>
            </a:fld>
            <a:endParaRPr lang="en-US"/>
          </a:p>
        </p:txBody>
      </p:sp>
    </p:spTree>
    <p:extLst>
      <p:ext uri="{BB962C8B-B14F-4D97-AF65-F5344CB8AC3E}">
        <p14:creationId xmlns:p14="http://schemas.microsoft.com/office/powerpoint/2010/main" val="2412268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7B7C11-4125-4BC3-A2F1-A1F20A4A9225}"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D0AE2-CC7C-4C9D-96AE-3615EDD4D9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7B7C11-4125-4BC3-A2F1-A1F20A4A9225}"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D0AE2-CC7C-4C9D-96AE-3615EDD4D9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7B7C11-4125-4BC3-A2F1-A1F20A4A9225}"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D0AE2-CC7C-4C9D-96AE-3615EDD4D9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7B7C11-4125-4BC3-A2F1-A1F20A4A9225}"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D0AE2-CC7C-4C9D-96AE-3615EDD4D9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7B7C11-4125-4BC3-A2F1-A1F20A4A9225}"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D0AE2-CC7C-4C9D-96AE-3615EDD4D9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7B7C11-4125-4BC3-A2F1-A1F20A4A9225}"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D0AE2-CC7C-4C9D-96AE-3615EDD4D9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7B7C11-4125-4BC3-A2F1-A1F20A4A9225}"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8D0AE2-CC7C-4C9D-96AE-3615EDD4D9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7B7C11-4125-4BC3-A2F1-A1F20A4A9225}"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8D0AE2-CC7C-4C9D-96AE-3615EDD4D9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B7C11-4125-4BC3-A2F1-A1F20A4A9225}"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8D0AE2-CC7C-4C9D-96AE-3615EDD4D9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7B7C11-4125-4BC3-A2F1-A1F20A4A9225}"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D0AE2-CC7C-4C9D-96AE-3615EDD4D9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7B7C11-4125-4BC3-A2F1-A1F20A4A9225}"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D0AE2-CC7C-4C9D-96AE-3615EDD4D9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B7C11-4125-4BC3-A2F1-A1F20A4A9225}" type="datetimeFigureOut">
              <a:rPr lang="en-US" smtClean="0"/>
              <a:pPr/>
              <a:t>8/30/2024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8D0AE2-CC7C-4C9D-96AE-3615EDD4D9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lliot.noma@Rutger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deepintomlf/mlfbook.gi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 in Finance</a:t>
            </a:r>
          </a:p>
        </p:txBody>
      </p:sp>
      <p:sp>
        <p:nvSpPr>
          <p:cNvPr id="3" name="Subtitle 2"/>
          <p:cNvSpPr>
            <a:spLocks noGrp="1"/>
          </p:cNvSpPr>
          <p:nvPr>
            <p:ph type="subTitle" idx="1"/>
          </p:nvPr>
        </p:nvSpPr>
        <p:spPr/>
        <p:txBody>
          <a:bodyPr>
            <a:normAutofit fontScale="85000" lnSpcReduction="20000"/>
          </a:bodyPr>
          <a:lstStyle/>
          <a:p>
            <a:r>
              <a:rPr lang="en-US" dirty="0"/>
              <a:t>Elliot Noma, PhD</a:t>
            </a:r>
          </a:p>
          <a:p>
            <a:r>
              <a:rPr lang="en-US" dirty="0">
                <a:hlinkClick r:id="rId2"/>
              </a:rPr>
              <a:t>Elliot.noma@Rutgers.edu</a:t>
            </a:r>
            <a:endParaRPr lang="en-US" dirty="0"/>
          </a:p>
          <a:p>
            <a:r>
              <a:rPr lang="en-US" dirty="0"/>
              <a:t>Rutgers Masters in Mathematical Finance</a:t>
            </a:r>
          </a:p>
          <a:p>
            <a:r>
              <a:rPr lang="en-US" dirty="0"/>
              <a:t>Fall 2024. Week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touch points</a:t>
            </a:r>
          </a:p>
        </p:txBody>
      </p:sp>
      <p:sp>
        <p:nvSpPr>
          <p:cNvPr id="3" name="Content Placeholder 2"/>
          <p:cNvSpPr>
            <a:spLocks noGrp="1"/>
          </p:cNvSpPr>
          <p:nvPr>
            <p:ph idx="1"/>
          </p:nvPr>
        </p:nvSpPr>
        <p:spPr/>
        <p:txBody>
          <a:bodyPr>
            <a:normAutofit fontScale="70000" lnSpcReduction="20000"/>
          </a:bodyPr>
          <a:lstStyle/>
          <a:p>
            <a:r>
              <a:rPr lang="en-US" b="1" dirty="0"/>
              <a:t>End users:</a:t>
            </a:r>
            <a:r>
              <a:rPr lang="en-US" dirty="0"/>
              <a:t> use the ML application developed by someone else with your application data</a:t>
            </a:r>
          </a:p>
          <a:p>
            <a:pPr lvl="1"/>
            <a:r>
              <a:rPr lang="en-US" dirty="0"/>
              <a:t>Know how to interpret ML results, and communicate with your peers/bosses</a:t>
            </a:r>
          </a:p>
          <a:p>
            <a:r>
              <a:rPr lang="en-US" b="1" dirty="0"/>
              <a:t>Application developers:</a:t>
            </a:r>
            <a:r>
              <a:rPr lang="en-US" dirty="0"/>
              <a:t> use existing ML packages and develop your own applications</a:t>
            </a:r>
          </a:p>
          <a:p>
            <a:pPr lvl="1"/>
            <a:r>
              <a:rPr lang="en-US" dirty="0"/>
              <a:t>Know how to select models (pros and cons) and how to train models with your data by using existing ML packages</a:t>
            </a:r>
          </a:p>
          <a:p>
            <a:r>
              <a:rPr lang="en-US" b="1" dirty="0"/>
              <a:t>Model developers:</a:t>
            </a:r>
            <a:r>
              <a:rPr lang="en-US" dirty="0"/>
              <a:t> modify existing models or suggest new models based on application knowledge (more mathematic background)</a:t>
            </a:r>
          </a:p>
          <a:p>
            <a:pPr lvl="1"/>
            <a:r>
              <a:rPr lang="en-US" dirty="0"/>
              <a:t>Use existing ML packages to incorporate new models</a:t>
            </a:r>
          </a:p>
          <a:p>
            <a:r>
              <a:rPr lang="en-US" b="1" dirty="0"/>
              <a:t>Algorithm developers:</a:t>
            </a:r>
            <a:r>
              <a:rPr lang="en-US" dirty="0"/>
              <a:t> create faster and better ways of training ML models (more computer science background)</a:t>
            </a:r>
          </a:p>
          <a:p>
            <a:pPr lvl="1"/>
            <a:r>
              <a:rPr lang="en-US" dirty="0"/>
              <a:t>Implement the algorithm in existing software packages or develop new ones</a:t>
            </a:r>
          </a:p>
        </p:txBody>
      </p:sp>
      <p:sp>
        <p:nvSpPr>
          <p:cNvPr id="4" name="Slide Number Placeholder 3"/>
          <p:cNvSpPr>
            <a:spLocks noGrp="1"/>
          </p:cNvSpPr>
          <p:nvPr>
            <p:ph type="sldNum" sz="quarter" idx="12"/>
          </p:nvPr>
        </p:nvSpPr>
        <p:spPr/>
        <p:txBody>
          <a:bodyPr/>
          <a:lstStyle/>
          <a:p>
            <a:pPr>
              <a:defRPr/>
            </a:pPr>
            <a:fld id="{DBB5C67A-DE88-4C4F-876B-794149A22CCE}" type="slidenum">
              <a:rPr lang="en-US" smtClean="0"/>
              <a:pPr>
                <a:defRPr/>
              </a:pPr>
              <a:t>10</a:t>
            </a:fld>
            <a:endParaRPr lang="en-US" dirty="0"/>
          </a:p>
        </p:txBody>
      </p:sp>
    </p:spTree>
    <p:extLst>
      <p:ext uri="{BB962C8B-B14F-4D97-AF65-F5344CB8AC3E}">
        <p14:creationId xmlns:p14="http://schemas.microsoft.com/office/powerpoint/2010/main" val="49556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B890-9EB8-C8AE-8269-1ED4FA5414D7}"/>
              </a:ext>
            </a:extLst>
          </p:cNvPr>
          <p:cNvSpPr>
            <a:spLocks noGrp="1"/>
          </p:cNvSpPr>
          <p:nvPr>
            <p:ph type="title"/>
          </p:nvPr>
        </p:nvSpPr>
        <p:spPr/>
        <p:txBody>
          <a:bodyPr/>
          <a:lstStyle/>
          <a:p>
            <a:r>
              <a:rPr lang="en-US" dirty="0"/>
              <a:t>Drivers of ML applications</a:t>
            </a:r>
          </a:p>
        </p:txBody>
      </p:sp>
      <p:sp>
        <p:nvSpPr>
          <p:cNvPr id="3" name="Content Placeholder 2">
            <a:extLst>
              <a:ext uri="{FF2B5EF4-FFF2-40B4-BE49-F238E27FC236}">
                <a16:creationId xmlns:a16="http://schemas.microsoft.com/office/drawing/2014/main" id="{F48E33E7-BFAD-B06F-320A-5F1951E0BFA2}"/>
              </a:ext>
            </a:extLst>
          </p:cNvPr>
          <p:cNvSpPr>
            <a:spLocks noGrp="1"/>
          </p:cNvSpPr>
          <p:nvPr>
            <p:ph idx="1"/>
          </p:nvPr>
        </p:nvSpPr>
        <p:spPr/>
        <p:txBody>
          <a:bodyPr/>
          <a:lstStyle/>
          <a:p>
            <a:r>
              <a:rPr lang="en-US" dirty="0"/>
              <a:t>Big data</a:t>
            </a:r>
          </a:p>
          <a:p>
            <a:pPr lvl="1"/>
            <a:r>
              <a:rPr lang="en-US" dirty="0"/>
              <a:t>Volume</a:t>
            </a:r>
          </a:p>
          <a:p>
            <a:pPr lvl="1"/>
            <a:r>
              <a:rPr lang="en-US" dirty="0"/>
              <a:t>Velocity</a:t>
            </a:r>
          </a:p>
          <a:p>
            <a:pPr lvl="1"/>
            <a:r>
              <a:rPr lang="en-US" dirty="0"/>
              <a:t>Variability</a:t>
            </a:r>
          </a:p>
          <a:p>
            <a:r>
              <a:rPr lang="en-US" dirty="0"/>
              <a:t>Need for automation to handle big data</a:t>
            </a:r>
          </a:p>
          <a:p>
            <a:r>
              <a:rPr lang="en-US" dirty="0"/>
              <a:t>Build off experience of SMEs</a:t>
            </a:r>
          </a:p>
          <a:p>
            <a:pPr lvl="1"/>
            <a:r>
              <a:rPr lang="en-US" dirty="0"/>
              <a:t>Competitive pressures</a:t>
            </a:r>
          </a:p>
          <a:p>
            <a:pPr lvl="1"/>
            <a:r>
              <a:rPr lang="en-US" dirty="0"/>
              <a:t>Increased expectations</a:t>
            </a:r>
          </a:p>
          <a:p>
            <a:endParaRPr lang="en-US" dirty="0"/>
          </a:p>
        </p:txBody>
      </p:sp>
    </p:spTree>
    <p:extLst>
      <p:ext uri="{BB962C8B-B14F-4D97-AF65-F5344CB8AC3E}">
        <p14:creationId xmlns:p14="http://schemas.microsoft.com/office/powerpoint/2010/main" val="219687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AA81-878A-D94B-73A7-C7F3DDDCC34B}"/>
              </a:ext>
            </a:extLst>
          </p:cNvPr>
          <p:cNvSpPr>
            <a:spLocks noGrp="1"/>
          </p:cNvSpPr>
          <p:nvPr>
            <p:ph type="title"/>
          </p:nvPr>
        </p:nvSpPr>
        <p:spPr/>
        <p:txBody>
          <a:bodyPr/>
          <a:lstStyle/>
          <a:p>
            <a:r>
              <a:rPr lang="en-US" dirty="0"/>
              <a:t>Classes of ML algorithms</a:t>
            </a:r>
          </a:p>
        </p:txBody>
      </p:sp>
      <p:sp>
        <p:nvSpPr>
          <p:cNvPr id="3" name="Content Placeholder 2">
            <a:extLst>
              <a:ext uri="{FF2B5EF4-FFF2-40B4-BE49-F238E27FC236}">
                <a16:creationId xmlns:a16="http://schemas.microsoft.com/office/drawing/2014/main" id="{0F9B86BD-B03F-8B72-7B1F-D901A85ECBB7}"/>
              </a:ext>
            </a:extLst>
          </p:cNvPr>
          <p:cNvSpPr>
            <a:spLocks noGrp="1"/>
          </p:cNvSpPr>
          <p:nvPr>
            <p:ph idx="1"/>
          </p:nvPr>
        </p:nvSpPr>
        <p:spPr/>
        <p:txBody>
          <a:bodyPr>
            <a:normAutofit fontScale="92500" lnSpcReduction="20000"/>
          </a:bodyPr>
          <a:lstStyle/>
          <a:p>
            <a:r>
              <a:rPr lang="en-US" dirty="0"/>
              <a:t>Supervised learning</a:t>
            </a:r>
          </a:p>
          <a:p>
            <a:r>
              <a:rPr lang="en-US" dirty="0"/>
              <a:t>Unsupervised learning</a:t>
            </a:r>
          </a:p>
          <a:p>
            <a:r>
              <a:rPr lang="en-US" dirty="0"/>
              <a:t>Reinforcement learning</a:t>
            </a:r>
          </a:p>
          <a:p>
            <a:endParaRPr lang="en-US" dirty="0"/>
          </a:p>
          <a:p>
            <a:r>
              <a:rPr lang="en-US" dirty="0"/>
              <a:t>Ensemble modeling</a:t>
            </a:r>
          </a:p>
          <a:p>
            <a:r>
              <a:rPr lang="en-US" dirty="0"/>
              <a:t>Weak supervision</a:t>
            </a:r>
          </a:p>
          <a:p>
            <a:r>
              <a:rPr lang="en-US" dirty="0"/>
              <a:t>Generative Adversarial Networks</a:t>
            </a:r>
          </a:p>
          <a:p>
            <a:r>
              <a:rPr lang="en-US" dirty="0"/>
              <a:t>Transfer learning</a:t>
            </a:r>
          </a:p>
          <a:p>
            <a:r>
              <a:rPr lang="en-US" dirty="0"/>
              <a:t>Time series analysis</a:t>
            </a:r>
          </a:p>
        </p:txBody>
      </p:sp>
    </p:spTree>
    <p:extLst>
      <p:ext uri="{BB962C8B-B14F-4D97-AF65-F5344CB8AC3E}">
        <p14:creationId xmlns:p14="http://schemas.microsoft.com/office/powerpoint/2010/main" val="4168678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A947-56CE-0088-8A99-6114C0573469}"/>
              </a:ext>
            </a:extLst>
          </p:cNvPr>
          <p:cNvSpPr>
            <a:spLocks noGrp="1"/>
          </p:cNvSpPr>
          <p:nvPr>
            <p:ph type="title"/>
          </p:nvPr>
        </p:nvSpPr>
        <p:spPr/>
        <p:txBody>
          <a:bodyPr/>
          <a:lstStyle/>
          <a:p>
            <a:r>
              <a:rPr lang="en-US" dirty="0"/>
              <a:t>Challenges using Financial Data</a:t>
            </a:r>
          </a:p>
        </p:txBody>
      </p:sp>
      <p:sp>
        <p:nvSpPr>
          <p:cNvPr id="3" name="Content Placeholder 2">
            <a:extLst>
              <a:ext uri="{FF2B5EF4-FFF2-40B4-BE49-F238E27FC236}">
                <a16:creationId xmlns:a16="http://schemas.microsoft.com/office/drawing/2014/main" id="{B61E90FD-AA4D-02D1-AB76-4C74E8825A80}"/>
              </a:ext>
            </a:extLst>
          </p:cNvPr>
          <p:cNvSpPr>
            <a:spLocks noGrp="1"/>
          </p:cNvSpPr>
          <p:nvPr>
            <p:ph idx="1"/>
          </p:nvPr>
        </p:nvSpPr>
        <p:spPr/>
        <p:txBody>
          <a:bodyPr>
            <a:normAutofit fontScale="77500" lnSpcReduction="20000"/>
          </a:bodyPr>
          <a:lstStyle/>
          <a:p>
            <a:r>
              <a:rPr lang="en-US" dirty="0"/>
              <a:t>Highly competitive use of data</a:t>
            </a:r>
          </a:p>
          <a:p>
            <a:pPr lvl="1"/>
            <a:r>
              <a:rPr lang="en-US" dirty="0"/>
              <a:t>Model training with insufficient data</a:t>
            </a:r>
          </a:p>
          <a:p>
            <a:pPr lvl="1"/>
            <a:r>
              <a:rPr lang="en-US" dirty="0"/>
              <a:t>Competition versus sophisticated opponents</a:t>
            </a:r>
          </a:p>
          <a:p>
            <a:pPr lvl="1"/>
            <a:r>
              <a:rPr lang="en-US" dirty="0"/>
              <a:t>Often a zero sum game</a:t>
            </a:r>
          </a:p>
          <a:p>
            <a:r>
              <a:rPr lang="en-US" dirty="0"/>
              <a:t>Generating profits in an efficient markets </a:t>
            </a:r>
          </a:p>
          <a:p>
            <a:pPr lvl="1"/>
            <a:r>
              <a:rPr lang="en-US" dirty="0"/>
              <a:t>Better algorithms</a:t>
            </a:r>
          </a:p>
          <a:p>
            <a:pPr lvl="1"/>
            <a:r>
              <a:rPr lang="en-US" dirty="0"/>
              <a:t>Faster hardware</a:t>
            </a:r>
          </a:p>
          <a:p>
            <a:pPr lvl="1"/>
            <a:r>
              <a:rPr lang="en-US" dirty="0"/>
              <a:t>Alternative data sources</a:t>
            </a:r>
          </a:p>
          <a:p>
            <a:pPr lvl="1"/>
            <a:r>
              <a:rPr lang="en-US" dirty="0"/>
              <a:t>Insider information</a:t>
            </a:r>
          </a:p>
          <a:p>
            <a:r>
              <a:rPr lang="en-US" dirty="0"/>
              <a:t>Risk management</a:t>
            </a:r>
          </a:p>
          <a:p>
            <a:pPr lvl="1"/>
            <a:r>
              <a:rPr lang="en-US" dirty="0"/>
              <a:t>Interpretability</a:t>
            </a:r>
          </a:p>
          <a:p>
            <a:pPr lvl="1"/>
            <a:r>
              <a:rPr lang="en-US" dirty="0"/>
              <a:t>Limited shelf life of algorithms</a:t>
            </a:r>
          </a:p>
        </p:txBody>
      </p:sp>
    </p:spTree>
    <p:extLst>
      <p:ext uri="{BB962C8B-B14F-4D97-AF65-F5344CB8AC3E}">
        <p14:creationId xmlns:p14="http://schemas.microsoft.com/office/powerpoint/2010/main" val="127208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BFAE-8206-A05C-C047-6A1869E7AFEB}"/>
              </a:ext>
            </a:extLst>
          </p:cNvPr>
          <p:cNvSpPr>
            <a:spLocks noGrp="1"/>
          </p:cNvSpPr>
          <p:nvPr>
            <p:ph type="title"/>
          </p:nvPr>
        </p:nvSpPr>
        <p:spPr/>
        <p:txBody>
          <a:bodyPr>
            <a:normAutofit fontScale="90000"/>
          </a:bodyPr>
          <a:lstStyle/>
          <a:p>
            <a:r>
              <a:rPr lang="en-US" dirty="0"/>
              <a:t>Machine Learning challenges on financial markets/data</a:t>
            </a:r>
          </a:p>
        </p:txBody>
      </p:sp>
      <p:sp>
        <p:nvSpPr>
          <p:cNvPr id="3" name="Content Placeholder 2">
            <a:extLst>
              <a:ext uri="{FF2B5EF4-FFF2-40B4-BE49-F238E27FC236}">
                <a16:creationId xmlns:a16="http://schemas.microsoft.com/office/drawing/2014/main" id="{B8F8AD62-A5C1-33F2-95BD-86CB1F602CE5}"/>
              </a:ext>
            </a:extLst>
          </p:cNvPr>
          <p:cNvSpPr>
            <a:spLocks noGrp="1"/>
          </p:cNvSpPr>
          <p:nvPr>
            <p:ph idx="1"/>
          </p:nvPr>
        </p:nvSpPr>
        <p:spPr/>
        <p:txBody>
          <a:bodyPr>
            <a:normAutofit fontScale="92500" lnSpcReduction="20000"/>
          </a:bodyPr>
          <a:lstStyle/>
          <a:p>
            <a:r>
              <a:rPr lang="en-US" dirty="0"/>
              <a:t>The range of potential financial models</a:t>
            </a:r>
          </a:p>
          <a:p>
            <a:pPr lvl="1"/>
            <a:r>
              <a:rPr lang="en-US" dirty="0"/>
              <a:t>Aligning modeling goals with financial objectives</a:t>
            </a:r>
          </a:p>
          <a:p>
            <a:pPr lvl="1"/>
            <a:r>
              <a:rPr lang="en-US" dirty="0"/>
              <a:t>Understanding the mathematical limitations</a:t>
            </a:r>
          </a:p>
          <a:p>
            <a:r>
              <a:rPr lang="en-US" dirty="0"/>
              <a:t>Data and subject expertise</a:t>
            </a:r>
          </a:p>
          <a:p>
            <a:pPr lvl="1"/>
            <a:r>
              <a:rPr lang="en-US" dirty="0"/>
              <a:t>Data needs for model training</a:t>
            </a:r>
          </a:p>
          <a:p>
            <a:pPr lvl="1"/>
            <a:r>
              <a:rPr lang="en-US" dirty="0"/>
              <a:t>Degree of consensus on ground truth</a:t>
            </a:r>
          </a:p>
          <a:p>
            <a:r>
              <a:rPr lang="en-US" dirty="0"/>
              <a:t>Implementation</a:t>
            </a:r>
          </a:p>
          <a:p>
            <a:pPr lvl="1"/>
            <a:r>
              <a:rPr lang="en-US" dirty="0"/>
              <a:t>Programming resources</a:t>
            </a:r>
          </a:p>
          <a:p>
            <a:pPr lvl="1"/>
            <a:r>
              <a:rPr lang="en-US" dirty="0"/>
              <a:t>Monitoring algorithm performance over time</a:t>
            </a:r>
          </a:p>
          <a:p>
            <a:pPr lvl="2"/>
            <a:r>
              <a:rPr lang="en-US" dirty="0"/>
              <a:t>Data drift</a:t>
            </a:r>
          </a:p>
          <a:p>
            <a:pPr lvl="2"/>
            <a:r>
              <a:rPr lang="en-US" dirty="0"/>
              <a:t>Specification changes over time</a:t>
            </a:r>
          </a:p>
        </p:txBody>
      </p:sp>
    </p:spTree>
    <p:extLst>
      <p:ext uri="{BB962C8B-B14F-4D97-AF65-F5344CB8AC3E}">
        <p14:creationId xmlns:p14="http://schemas.microsoft.com/office/powerpoint/2010/main" val="1162455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C6A6E611-A8CF-99C9-F2C3-27D6AB69B1A3}"/>
                  </a:ext>
                </a:extLst>
              </p:cNvPr>
              <p:cNvSpPr>
                <a:spLocks noGrp="1"/>
              </p:cNvSpPr>
              <p:nvPr>
                <p:ph type="title"/>
              </p:nvPr>
            </p:nvSpPr>
            <p:spPr/>
            <p:txBody>
              <a:bodyPr/>
              <a:lstStyle/>
              <a:p>
                <a:r>
                  <a:rPr lang="en-US" dirty="0"/>
                  <a:t>Data: </a:t>
                </a:r>
                <a14:m>
                  <m:oMath xmlns:m="http://schemas.openxmlformats.org/officeDocument/2006/math">
                    <m:r>
                      <a:rPr lang="en-US" i="1" smtClean="0">
                        <a:latin typeface="Cambria Math" panose="02040503050406030204" pitchFamily="18" charset="0"/>
                        <a:ea typeface="Cambria Math" panose="02040503050406030204" pitchFamily="18" charset="0"/>
                      </a:rPr>
                      <m:t>𝒟</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e>
                    </m:d>
                  </m:oMath>
                </a14:m>
                <a:endParaRPr lang="en-US" dirty="0"/>
              </a:p>
            </p:txBody>
          </p:sp>
        </mc:Choice>
        <mc:Fallback>
          <p:sp>
            <p:nvSpPr>
              <p:cNvPr id="2" name="Title 1">
                <a:extLst>
                  <a:ext uri="{FF2B5EF4-FFF2-40B4-BE49-F238E27FC236}">
                    <a16:creationId xmlns:a16="http://schemas.microsoft.com/office/drawing/2014/main" id="{C6A6E611-A8CF-99C9-F2C3-27D6AB69B1A3}"/>
                  </a:ext>
                </a:extLst>
              </p:cNvPr>
              <p:cNvSpPr>
                <a:spLocks noGrp="1" noRot="1" noChangeAspect="1" noMove="1" noResize="1" noEditPoints="1" noAdjustHandles="1" noChangeArrowheads="1" noChangeShapeType="1" noTextEdit="1"/>
              </p:cNvSpPr>
              <p:nvPr>
                <p:ph type="title"/>
              </p:nvPr>
            </p:nvSpPr>
            <p:spPr>
              <a:blipFill>
                <a:blip r:embed="rId2"/>
                <a:stretch>
                  <a:fillRect b="-85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F9B30F5-4CE2-3528-B694-69E40CC376B2}"/>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bSup>
                            </m:e>
                            <m:e>
                              <m:r>
                                <a:rPr lang="en-US" b="0" i="1" smtClean="0">
                                  <a:latin typeface="Cambria Math" panose="02040503050406030204" pitchFamily="18" charset="0"/>
                                </a:rPr>
                                <m:t>⋯</m:t>
                              </m:r>
                            </m:e>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d>
                                    <m:dPr>
                                      <m:ctrlPr>
                                        <a:rPr lang="en-US" i="1">
                                          <a:latin typeface="Cambria Math" panose="02040503050406030204" pitchFamily="18" charset="0"/>
                                        </a:rPr>
                                      </m:ctrlPr>
                                    </m:dPr>
                                    <m:e>
                                      <m:r>
                                        <a:rPr lang="en-US" b="0" i="1" smtClean="0">
                                          <a:latin typeface="Cambria Math" panose="02040503050406030204" pitchFamily="18" charset="0"/>
                                        </a:rPr>
                                        <m:t>𝑑</m:t>
                                      </m:r>
                                    </m:e>
                                  </m:d>
                                </m:sup>
                              </m:sSubSup>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𝑁</m:t>
                                  </m:r>
                                </m:sub>
                                <m:sup>
                                  <m:d>
                                    <m:dPr>
                                      <m:ctrlPr>
                                        <a:rPr lang="en-US" i="1">
                                          <a:latin typeface="Cambria Math" panose="02040503050406030204" pitchFamily="18" charset="0"/>
                                        </a:rPr>
                                      </m:ctrlPr>
                                    </m:dPr>
                                    <m:e>
                                      <m:r>
                                        <a:rPr lang="en-US" i="1">
                                          <a:latin typeface="Cambria Math" panose="02040503050406030204" pitchFamily="18" charset="0"/>
                                        </a:rPr>
                                        <m:t>1</m:t>
                                      </m:r>
                                    </m:e>
                                  </m:d>
                                </m:sup>
                              </m:sSubSup>
                            </m:e>
                            <m:e>
                              <m:r>
                                <a:rPr lang="en-US" b="0" i="1" smtClean="0">
                                  <a:latin typeface="Cambria Math" panose="02040503050406030204" pitchFamily="18" charset="0"/>
                                </a:rPr>
                                <m:t>⋯</m:t>
                              </m:r>
                            </m:e>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𝑁</m:t>
                                  </m:r>
                                </m:sub>
                                <m:sup>
                                  <m:d>
                                    <m:dPr>
                                      <m:ctrlPr>
                                        <a:rPr lang="en-US" i="1">
                                          <a:latin typeface="Cambria Math" panose="02040503050406030204" pitchFamily="18" charset="0"/>
                                        </a:rPr>
                                      </m:ctrlPr>
                                    </m:dPr>
                                    <m:e>
                                      <m:r>
                                        <a:rPr lang="en-US" b="0" i="1" smtClean="0">
                                          <a:latin typeface="Cambria Math" panose="02040503050406030204" pitchFamily="18" charset="0"/>
                                        </a:rPr>
                                        <m:t>𝑑</m:t>
                                      </m:r>
                                    </m:e>
                                  </m:d>
                                </m:sup>
                              </m:sSubSup>
                            </m:e>
                          </m:mr>
                        </m:m>
                      </m:e>
                    </m:d>
                  </m:oMath>
                </a14:m>
                <a:endParaRPr lang="en-US" dirty="0"/>
              </a:p>
              <a:p>
                <a:endParaRPr lang="en-US" dirty="0"/>
              </a:p>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mr>
                          <m:mr>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𝑁</m:t>
                                  </m:r>
                                </m:sub>
                              </m:sSub>
                            </m:e>
                          </m:mr>
                        </m:m>
                      </m:e>
                    </m:d>
                  </m:oMath>
                </a14:m>
                <a:endParaRPr lang="en-US" dirty="0"/>
              </a:p>
            </p:txBody>
          </p:sp>
        </mc:Choice>
        <mc:Fallback>
          <p:sp>
            <p:nvSpPr>
              <p:cNvPr id="3" name="Content Placeholder 2">
                <a:extLst>
                  <a:ext uri="{FF2B5EF4-FFF2-40B4-BE49-F238E27FC236}">
                    <a16:creationId xmlns:a16="http://schemas.microsoft.com/office/drawing/2014/main" id="{9F9B30F5-4CE2-3528-B694-69E40CC376B2}"/>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99003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9AAE-0EF9-E66A-078F-89DA364806D2}"/>
              </a:ext>
            </a:extLst>
          </p:cNvPr>
          <p:cNvSpPr>
            <a:spLocks noGrp="1"/>
          </p:cNvSpPr>
          <p:nvPr>
            <p:ph type="title"/>
          </p:nvPr>
        </p:nvSpPr>
        <p:spPr/>
        <p:txBody>
          <a:bodyPr/>
          <a:lstStyle/>
          <a:p>
            <a:r>
              <a:rPr lang="en-US" dirty="0"/>
              <a:t>A simple model: OLS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3E5471-8067-5018-E615-C6A7E13346CB}"/>
                  </a:ext>
                </a:extLst>
              </p:cNvPr>
              <p:cNvSpPr>
                <a:spLocks noGrp="1"/>
              </p:cNvSpPr>
              <p:nvPr>
                <p:ph idx="1"/>
              </p:nvPr>
            </p:nvSpPr>
            <p:spPr/>
            <p:txBody>
              <a:bodyPr>
                <a:normAutofit/>
              </a:bodyPr>
              <a:lstStyle/>
              <a:p>
                <a:r>
                  <a:rPr lang="en-US" dirty="0"/>
                  <a:t>Model (regression):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a14:m>
                <a:endParaRPr lang="en-US" dirty="0"/>
              </a:p>
              <a:p>
                <a:r>
                  <a:rPr lang="en-US" dirty="0"/>
                  <a:t>Loss Function (Ordinary </a:t>
                </a:r>
                <a:r>
                  <a:rPr lang="en-US"/>
                  <a:t>Least Squares):</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𝐿</m:t>
                      </m:r>
                      <m:d>
                        <m:dPr>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𝜃</m:t>
                          </m:r>
                        </m:e>
                        <m:e>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𝑌</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𝑁</m:t>
                          </m:r>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𝜃</m:t>
                                  </m:r>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𝑌</m:t>
                                  </m:r>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𝜃</m:t>
                                  </m:r>
                                </m:e>
                              </m:d>
                            </m:e>
                            <m:sup>
                              <m:r>
                                <a:rPr lang="en-US" sz="2000" b="0" i="1" smtClean="0">
                                  <a:latin typeface="Cambria Math" panose="02040503050406030204" pitchFamily="18" charset="0"/>
                                </a:rPr>
                                <m:t>𝑇</m:t>
                              </m:r>
                            </m:sup>
                          </m:sSup>
                          <m:d>
                            <m:dPr>
                              <m:ctrlPr>
                                <a:rPr lang="en-US" sz="2000" i="1">
                                  <a:latin typeface="Cambria Math" panose="02040503050406030204" pitchFamily="18" charset="0"/>
                                </a:rPr>
                              </m:ctrlPr>
                            </m:dPr>
                            <m:e>
                              <m:r>
                                <a:rPr lang="en-US" sz="2000" i="1">
                                  <a:latin typeface="Cambria Math" panose="02040503050406030204" pitchFamily="18" charset="0"/>
                                </a:rPr>
                                <m:t>𝑌</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𝜃</m:t>
                              </m:r>
                            </m:e>
                          </m:d>
                        </m:e>
                      </m:nary>
                    </m:oMath>
                  </m:oMathPara>
                </a14:m>
                <a:endParaRPr lang="en-US" sz="2000" b="0" i="1" dirty="0">
                  <a:latin typeface="Cambria Math" panose="02040503050406030204" pitchFamily="18" charset="0"/>
                </a:endParaRPr>
              </a:p>
              <a:p>
                <a:pPr marL="0" indent="0">
                  <a:buNone/>
                </a:pPr>
                <a:endParaRPr lang="en-US" sz="20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𝐿</m:t>
                      </m:r>
                      <m:d>
                        <m:dPr>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𝜃</m:t>
                          </m:r>
                        </m:e>
                        <m:e>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𝑌</m:t>
                          </m:r>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𝑌</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𝑌</m:t>
                      </m:r>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sSup>
                            <m:sSupPr>
                              <m:ctrlPr>
                                <a:rPr lang="en-US" sz="2000" b="0" i="1" smtClean="0">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𝜃</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𝑋</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𝑌</m:t>
                      </m:r>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𝜃</m:t>
                              </m:r>
                            </m:e>
                            <m:sup>
                              <m:r>
                                <a:rPr lang="en-US" sz="2000" i="1">
                                  <a:latin typeface="Cambria Math" panose="02040503050406030204" pitchFamily="18" charset="0"/>
                                </a:rPr>
                                <m:t>𝑇</m:t>
                              </m:r>
                            </m:sup>
                          </m:sSup>
                          <m:r>
                            <a:rPr lang="en-US" sz="2000" i="1">
                              <a:latin typeface="Cambria Math" panose="02040503050406030204" pitchFamily="18" charset="0"/>
                            </a:rPr>
                            <m:t>𝑋</m:t>
                          </m:r>
                        </m:e>
                        <m:sup>
                          <m:r>
                            <a:rPr lang="en-US" sz="2000" i="1">
                              <a:latin typeface="Cambria Math" panose="02040503050406030204" pitchFamily="18" charset="0"/>
                            </a:rPr>
                            <m:t>𝑇</m:t>
                          </m:r>
                        </m:sup>
                      </m:sSup>
                      <m:r>
                        <a:rPr lang="en-US" sz="2000" b="0" i="1" smtClean="0">
                          <a:latin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𝜃</m:t>
                      </m:r>
                    </m:oMath>
                  </m:oMathPara>
                </a14:m>
                <a:endParaRPr lang="en-US" sz="2000" dirty="0"/>
              </a:p>
              <a:p>
                <a:pPr marL="0" indent="0">
                  <a:buNone/>
                </a:pPr>
                <a:endParaRPr lang="en-US" sz="2000" dirty="0"/>
              </a:p>
              <a:p>
                <a:r>
                  <a:rPr lang="en-US" dirty="0"/>
                  <a:t>Optimization: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𝐿</m:t>
                        </m:r>
                        <m:d>
                          <m:dPr>
                            <m:ctrlPr>
                              <a:rPr lang="en-US" sz="2000" i="1">
                                <a:latin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𝜃</m:t>
                            </m:r>
                          </m:e>
                          <m:e>
                            <m:r>
                              <a:rPr lang="en-US" sz="2000" i="1">
                                <a:latin typeface="Cambria Math" panose="02040503050406030204" pitchFamily="18" charset="0"/>
                              </a:rPr>
                              <m:t>𝑋</m:t>
                            </m:r>
                            <m:r>
                              <a:rPr lang="en-US" sz="2000" i="1">
                                <a:latin typeface="Cambria Math" panose="02040503050406030204" pitchFamily="18" charset="0"/>
                              </a:rPr>
                              <m:t>,</m:t>
                            </m:r>
                            <m:r>
                              <a:rPr lang="en-US" sz="2000" i="1">
                                <a:latin typeface="Cambria Math" panose="02040503050406030204" pitchFamily="18" charset="0"/>
                              </a:rPr>
                              <m:t>𝑌</m:t>
                            </m:r>
                          </m:e>
                        </m:d>
                      </m:num>
                      <m:den>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den>
                    </m:f>
                    <m:r>
                      <a:rPr lang="en-US" sz="2000" b="0" i="0" smtClean="0">
                        <a:latin typeface="Cambria Math" panose="02040503050406030204" pitchFamily="18" charset="0"/>
                      </a:rPr>
                      <m:t>=0=−2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𝑋</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𝑌</m:t>
                    </m:r>
                    <m:r>
                      <a:rPr lang="en-US" sz="2000" b="0" i="1" smtClean="0">
                        <a:latin typeface="Cambria Math" panose="02040503050406030204" pitchFamily="18" charset="0"/>
                      </a:rPr>
                      <m:t>+2</m:t>
                    </m:r>
                    <m:sSup>
                      <m:sSupPr>
                        <m:ctrlPr>
                          <a:rPr lang="en-US" sz="2000" i="1">
                            <a:latin typeface="Cambria Math" panose="02040503050406030204" pitchFamily="18" charset="0"/>
                          </a:rPr>
                        </m:ctrlPr>
                      </m:sSupPr>
                      <m:e>
                        <m:r>
                          <a:rPr lang="en-US" sz="2000" i="1">
                            <a:latin typeface="Cambria Math" panose="02040503050406030204" pitchFamily="18" charset="0"/>
                          </a:rPr>
                          <m:t>𝑋</m:t>
                        </m:r>
                      </m:e>
                      <m:sup>
                        <m:r>
                          <a:rPr lang="en-US" sz="2000" i="1">
                            <a:latin typeface="Cambria Math" panose="02040503050406030204" pitchFamily="18" charset="0"/>
                          </a:rPr>
                          <m:t>𝑇</m:t>
                        </m:r>
                      </m:sup>
                    </m:sSup>
                    <m:r>
                      <a:rPr lang="en-US" sz="2000" b="0" i="1" smtClean="0">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𝜃</m:t>
                    </m:r>
                  </m:oMath>
                </a14:m>
                <a:endParaRPr lang="en-US" sz="2000" b="0" dirty="0"/>
              </a:p>
              <a:p>
                <a:pPr marL="0" indent="0">
                  <a:buNone/>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i="1" smtClean="0">
                              <a:latin typeface="Cambria Math" panose="02040503050406030204" pitchFamily="18" charset="0"/>
                              <a:ea typeface="Cambria Math" panose="02040503050406030204" pitchFamily="18" charset="0"/>
                            </a:rPr>
                            <m:t>𝜃</m:t>
                          </m:r>
                        </m:e>
                      </m:ac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𝑋</m:t>
                              </m:r>
                            </m:e>
                            <m:sup>
                              <m:r>
                                <a:rPr lang="en-US" sz="2000" i="1">
                                  <a:latin typeface="Cambria Math" panose="02040503050406030204" pitchFamily="18" charset="0"/>
                                </a:rPr>
                                <m:t>𝑇</m:t>
                              </m:r>
                            </m:sup>
                          </m:sSup>
                          <m:r>
                            <m:rPr>
                              <m:sty m:val="p"/>
                            </m:rPr>
                            <a:rPr lang="en-US" sz="2000" i="1">
                              <a:latin typeface="Cambria Math" panose="02040503050406030204" pitchFamily="18" charset="0"/>
                            </a:rPr>
                            <m:t>Y</m:t>
                          </m:r>
                        </m:num>
                        <m:den>
                          <m:sSup>
                            <m:sSupPr>
                              <m:ctrlPr>
                                <a:rPr lang="en-US" sz="2000" i="1">
                                  <a:latin typeface="Cambria Math" panose="02040503050406030204" pitchFamily="18" charset="0"/>
                                </a:rPr>
                              </m:ctrlPr>
                            </m:sSupPr>
                            <m:e>
                              <m:r>
                                <a:rPr lang="en-US" sz="2000" i="1">
                                  <a:latin typeface="Cambria Math" panose="02040503050406030204" pitchFamily="18" charset="0"/>
                                </a:rPr>
                                <m:t>𝑋</m:t>
                              </m:r>
                            </m:e>
                            <m:sup>
                              <m:r>
                                <a:rPr lang="en-US" sz="2000" i="1">
                                  <a:latin typeface="Cambria Math" panose="02040503050406030204" pitchFamily="18" charset="0"/>
                                </a:rPr>
                                <m:t>𝑇</m:t>
                              </m:r>
                            </m:sup>
                          </m:sSup>
                          <m:r>
                            <a:rPr lang="en-US" sz="2000" b="0" i="1" smtClean="0">
                              <a:latin typeface="Cambria Math" panose="02040503050406030204" pitchFamily="18" charset="0"/>
                            </a:rPr>
                            <m:t>𝑋</m:t>
                          </m:r>
                        </m:den>
                      </m:f>
                    </m:oMath>
                  </m:oMathPara>
                </a14:m>
                <a:endParaRPr lang="en-US" sz="2000" dirty="0"/>
              </a:p>
            </p:txBody>
          </p:sp>
        </mc:Choice>
        <mc:Fallback>
          <p:sp>
            <p:nvSpPr>
              <p:cNvPr id="3" name="Content Placeholder 2">
                <a:extLst>
                  <a:ext uri="{FF2B5EF4-FFF2-40B4-BE49-F238E27FC236}">
                    <a16:creationId xmlns:a16="http://schemas.microsoft.com/office/drawing/2014/main" id="{723E5471-8067-5018-E615-C6A7E13346CB}"/>
                  </a:ext>
                </a:extLst>
              </p:cNvPr>
              <p:cNvSpPr>
                <a:spLocks noGrp="1" noRot="1" noChangeAspect="1" noMove="1" noResize="1" noEditPoints="1" noAdjustHandles="1" noChangeArrowheads="1" noChangeShapeType="1" noTextEdit="1"/>
              </p:cNvSpPr>
              <p:nvPr>
                <p:ph idx="1"/>
              </p:nvPr>
            </p:nvSpPr>
            <p:spPr>
              <a:blipFill>
                <a:blip r:embed="rId2"/>
                <a:stretch>
                  <a:fillRect l="-1704" t="-1617"/>
                </a:stretch>
              </a:blipFill>
            </p:spPr>
            <p:txBody>
              <a:bodyPr/>
              <a:lstStyle/>
              <a:p>
                <a:r>
                  <a:rPr lang="en-US">
                    <a:noFill/>
                  </a:rPr>
                  <a:t> </a:t>
                </a:r>
              </a:p>
            </p:txBody>
          </p:sp>
        </mc:Fallback>
      </mc:AlternateContent>
    </p:spTree>
    <p:extLst>
      <p:ext uri="{BB962C8B-B14F-4D97-AF65-F5344CB8AC3E}">
        <p14:creationId xmlns:p14="http://schemas.microsoft.com/office/powerpoint/2010/main" val="1792723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6436-5655-6E31-5F55-919AB66E4C4B}"/>
              </a:ext>
            </a:extLst>
          </p:cNvPr>
          <p:cNvSpPr>
            <a:spLocks noGrp="1"/>
          </p:cNvSpPr>
          <p:nvPr>
            <p:ph type="title"/>
          </p:nvPr>
        </p:nvSpPr>
        <p:spPr/>
        <p:txBody>
          <a:bodyPr>
            <a:normAutofit fontScale="90000"/>
          </a:bodyPr>
          <a:lstStyle/>
          <a:p>
            <a:r>
              <a:rPr lang="en-US" dirty="0"/>
              <a:t>Assignment: </a:t>
            </a:r>
            <a:br>
              <a:rPr lang="en-US" dirty="0"/>
            </a:br>
            <a:r>
              <a:rPr lang="en-US" dirty="0"/>
              <a:t>tools needed for class</a:t>
            </a:r>
          </a:p>
        </p:txBody>
      </p:sp>
      <p:sp>
        <p:nvSpPr>
          <p:cNvPr id="3" name="Content Placeholder 2">
            <a:extLst>
              <a:ext uri="{FF2B5EF4-FFF2-40B4-BE49-F238E27FC236}">
                <a16:creationId xmlns:a16="http://schemas.microsoft.com/office/drawing/2014/main" id="{0326E2E7-0A43-B093-A680-6537E698CEC3}"/>
              </a:ext>
            </a:extLst>
          </p:cNvPr>
          <p:cNvSpPr>
            <a:spLocks noGrp="1"/>
          </p:cNvSpPr>
          <p:nvPr>
            <p:ph idx="1"/>
          </p:nvPr>
        </p:nvSpPr>
        <p:spPr/>
        <p:txBody>
          <a:bodyPr>
            <a:normAutofit fontScale="92500" lnSpcReduction="20000"/>
          </a:bodyPr>
          <a:lstStyle/>
          <a:p>
            <a:r>
              <a:rPr lang="en-US" dirty="0"/>
              <a:t>Google </a:t>
            </a:r>
            <a:r>
              <a:rPr lang="en-US" dirty="0" err="1"/>
              <a:t>Colab</a:t>
            </a:r>
            <a:r>
              <a:rPr lang="en-US" dirty="0"/>
              <a:t> account</a:t>
            </a:r>
          </a:p>
          <a:p>
            <a:r>
              <a:rPr lang="en-US" dirty="0"/>
              <a:t>Import code into your </a:t>
            </a:r>
            <a:r>
              <a:rPr lang="en-US" dirty="0" err="1"/>
              <a:t>Colab</a:t>
            </a:r>
            <a:r>
              <a:rPr lang="en-US" dirty="0"/>
              <a:t> account from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https://github.com/deepintomlf/mlfbook.git</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dirty="0"/>
              <a:t>Install python packages including</a:t>
            </a:r>
          </a:p>
          <a:p>
            <a:pPr lvl="1"/>
            <a:r>
              <a:rPr lang="en-US" dirty="0"/>
              <a:t>Pandas</a:t>
            </a:r>
          </a:p>
          <a:p>
            <a:pPr lvl="1"/>
            <a:r>
              <a:rPr lang="en-US" dirty="0" err="1"/>
              <a:t>Numpy</a:t>
            </a:r>
            <a:endParaRPr lang="en-US" dirty="0"/>
          </a:p>
          <a:p>
            <a:pPr lvl="1"/>
            <a:r>
              <a:rPr lang="en-US" dirty="0" err="1"/>
              <a:t>Keras</a:t>
            </a:r>
            <a:r>
              <a:rPr lang="en-US" dirty="0"/>
              <a:t> and </a:t>
            </a:r>
            <a:r>
              <a:rPr lang="en-US" dirty="0" err="1"/>
              <a:t>Tensorflow</a:t>
            </a:r>
            <a:endParaRPr lang="en-US" dirty="0"/>
          </a:p>
          <a:p>
            <a:r>
              <a:rPr lang="en-US" dirty="0"/>
              <a:t>A local installation of Anaconda and </a:t>
            </a:r>
            <a:r>
              <a:rPr lang="en-US" dirty="0" err="1"/>
              <a:t>Jupyter</a:t>
            </a:r>
            <a:r>
              <a:rPr lang="en-US" dirty="0"/>
              <a:t> notebook</a:t>
            </a:r>
          </a:p>
          <a:p>
            <a:r>
              <a:rPr lang="en-US" dirty="0"/>
              <a:t>Read Chapter 1 in “An introduction to machine learning in quantitative finance”</a:t>
            </a:r>
          </a:p>
        </p:txBody>
      </p:sp>
    </p:spTree>
    <p:extLst>
      <p:ext uri="{BB962C8B-B14F-4D97-AF65-F5344CB8AC3E}">
        <p14:creationId xmlns:p14="http://schemas.microsoft.com/office/powerpoint/2010/main" val="15228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9BA799A-82B4-4DEC-8046-89E725B2FBBF}" type="slidenum">
              <a:rPr lang="en-US" smtClean="0"/>
              <a:pPr>
                <a:defRPr/>
              </a:pPr>
              <a:t>18</a:t>
            </a:fld>
            <a:endParaRPr lang="en-US"/>
          </a:p>
        </p:txBody>
      </p:sp>
      <p:sp>
        <p:nvSpPr>
          <p:cNvPr id="3076" name="AutoShape 4" descr="blob:null/326acd42-f315-4b96-aac0-da010ad2f2bb"/>
          <p:cNvSpPr>
            <a:spLocks noChangeAspect="1" noChangeArrowheads="1"/>
          </p:cNvSpPr>
          <p:nvPr/>
        </p:nvSpPr>
        <p:spPr bwMode="auto">
          <a:xfrm>
            <a:off x="116681" y="748903"/>
            <a:ext cx="228600" cy="228601"/>
          </a:xfrm>
          <a:prstGeom prst="rect">
            <a:avLst/>
          </a:prstGeom>
          <a:noFill/>
        </p:spPr>
        <p:txBody>
          <a:bodyPr vert="horz" wrap="square" lIns="68580" tIns="34290" rIns="68580" bIns="34290" numCol="1" anchor="t" anchorCtr="0" compatLnSpc="1">
            <a:prstTxWarp prst="textNoShape">
              <a:avLst/>
            </a:prstTxWarp>
          </a:bodyPr>
          <a:lstStyle/>
          <a:p>
            <a:endParaRPr lang="en-US" sz="1350"/>
          </a:p>
        </p:txBody>
      </p:sp>
      <p:sp>
        <p:nvSpPr>
          <p:cNvPr id="3078" name="AutoShape 6" descr="blob:null/326acd42-f315-4b96-aac0-da010ad2f2bb"/>
          <p:cNvSpPr>
            <a:spLocks noChangeAspect="1" noChangeArrowheads="1"/>
          </p:cNvSpPr>
          <p:nvPr/>
        </p:nvSpPr>
        <p:spPr bwMode="auto">
          <a:xfrm>
            <a:off x="116681" y="748903"/>
            <a:ext cx="228600" cy="228601"/>
          </a:xfrm>
          <a:prstGeom prst="rect">
            <a:avLst/>
          </a:prstGeom>
          <a:noFill/>
        </p:spPr>
        <p:txBody>
          <a:bodyPr vert="horz" wrap="square" lIns="68580" tIns="34290" rIns="68580" bIns="34290" numCol="1" anchor="t" anchorCtr="0" compatLnSpc="1">
            <a:prstTxWarp prst="textNoShape">
              <a:avLst/>
            </a:prstTxWarp>
          </a:bodyPr>
          <a:lstStyle/>
          <a:p>
            <a:endParaRPr lang="en-US" sz="1350"/>
          </a:p>
        </p:txBody>
      </p:sp>
      <p:pic>
        <p:nvPicPr>
          <p:cNvPr id="3079" name="Picture 7" descr="C:\Users\elliotnoma\Columbia University ML Spring 2017\week 1\Untitled.png"/>
          <p:cNvPicPr>
            <a:picLocks noChangeAspect="1" noChangeArrowheads="1"/>
          </p:cNvPicPr>
          <p:nvPr/>
        </p:nvPicPr>
        <p:blipFill>
          <a:blip r:embed="rId2" cstate="print"/>
          <a:srcRect/>
          <a:stretch>
            <a:fillRect/>
          </a:stretch>
        </p:blipFill>
        <p:spPr bwMode="auto">
          <a:xfrm>
            <a:off x="1325880" y="1143732"/>
            <a:ext cx="6503021" cy="4578127"/>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9BA799A-82B4-4DEC-8046-89E725B2FBBF}" type="slidenum">
              <a:rPr lang="en-US" smtClean="0"/>
              <a:pPr>
                <a:defRPr/>
              </a:pPr>
              <a:t>19</a:t>
            </a:fld>
            <a:endParaRPr lang="en-US"/>
          </a:p>
        </p:txBody>
      </p:sp>
      <p:pic>
        <p:nvPicPr>
          <p:cNvPr id="1026" name="Picture 2" descr="C:\Users\elliotnoma\Columbia University ML Spring 2017\week 1\inverted Abraham-lincoln-low-res.jpg"/>
          <p:cNvPicPr>
            <a:picLocks noChangeAspect="1" noChangeArrowheads="1"/>
          </p:cNvPicPr>
          <p:nvPr/>
        </p:nvPicPr>
        <p:blipFill>
          <a:blip r:embed="rId2" cstate="print"/>
          <a:srcRect/>
          <a:stretch>
            <a:fillRect/>
          </a:stretch>
        </p:blipFill>
        <p:spPr bwMode="auto">
          <a:xfrm>
            <a:off x="2752344" y="1103884"/>
            <a:ext cx="3639312" cy="465023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40DD-C49D-B38A-1006-0C4F91B9B330}"/>
              </a:ext>
            </a:extLst>
          </p:cNvPr>
          <p:cNvSpPr>
            <a:spLocks noGrp="1"/>
          </p:cNvSpPr>
          <p:nvPr>
            <p:ph type="title"/>
          </p:nvPr>
        </p:nvSpPr>
        <p:spPr/>
        <p:txBody>
          <a:bodyPr>
            <a:normAutofit fontScale="90000"/>
          </a:bodyPr>
          <a:lstStyle/>
          <a:p>
            <a:r>
              <a:rPr lang="en-US" dirty="0"/>
              <a:t>The problem with simple models in finance</a:t>
            </a:r>
          </a:p>
        </p:txBody>
      </p:sp>
      <p:pic>
        <p:nvPicPr>
          <p:cNvPr id="5" name="Picture 4">
            <a:extLst>
              <a:ext uri="{FF2B5EF4-FFF2-40B4-BE49-F238E27FC236}">
                <a16:creationId xmlns:a16="http://schemas.microsoft.com/office/drawing/2014/main" id="{CE46E68D-93DC-CB8D-81AA-10C7349D9A76}"/>
              </a:ext>
            </a:extLst>
          </p:cNvPr>
          <p:cNvPicPr>
            <a:picLocks noChangeAspect="1"/>
          </p:cNvPicPr>
          <p:nvPr/>
        </p:nvPicPr>
        <p:blipFill>
          <a:blip r:embed="rId2"/>
          <a:stretch>
            <a:fillRect/>
          </a:stretch>
        </p:blipFill>
        <p:spPr>
          <a:xfrm>
            <a:off x="1219200" y="1524000"/>
            <a:ext cx="5915816" cy="5155606"/>
          </a:xfrm>
          <a:prstGeom prst="rect">
            <a:avLst/>
          </a:prstGeom>
        </p:spPr>
      </p:pic>
    </p:spTree>
    <p:extLst>
      <p:ext uri="{BB962C8B-B14F-4D97-AF65-F5344CB8AC3E}">
        <p14:creationId xmlns:p14="http://schemas.microsoft.com/office/powerpoint/2010/main" val="753624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9BA799A-82B4-4DEC-8046-89E725B2FBBF}" type="slidenum">
              <a:rPr lang="en-US" smtClean="0"/>
              <a:pPr>
                <a:defRPr/>
              </a:pPr>
              <a:t>20</a:t>
            </a:fld>
            <a:endParaRPr lang="en-US"/>
          </a:p>
        </p:txBody>
      </p:sp>
      <p:pic>
        <p:nvPicPr>
          <p:cNvPr id="2050" name="Picture 2" descr="C:\Users\elliotnoma\Columbia University ML Spring 2017\week 1\Abraham-lincoln-low-res.jpg"/>
          <p:cNvPicPr>
            <a:picLocks noChangeAspect="1" noChangeArrowheads="1"/>
          </p:cNvPicPr>
          <p:nvPr/>
        </p:nvPicPr>
        <p:blipFill>
          <a:blip r:embed="rId2" cstate="print"/>
          <a:srcRect/>
          <a:stretch>
            <a:fillRect/>
          </a:stretch>
        </p:blipFill>
        <p:spPr bwMode="auto">
          <a:xfrm>
            <a:off x="2688336" y="1022097"/>
            <a:ext cx="3621024" cy="462686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a:t>
            </a:r>
          </a:p>
        </p:txBody>
      </p:sp>
      <p:sp>
        <p:nvSpPr>
          <p:cNvPr id="4" name="Slide Number Placeholder 3"/>
          <p:cNvSpPr>
            <a:spLocks noGrp="1"/>
          </p:cNvSpPr>
          <p:nvPr>
            <p:ph type="sldNum" sz="quarter" idx="12"/>
          </p:nvPr>
        </p:nvSpPr>
        <p:spPr/>
        <p:txBody>
          <a:bodyPr/>
          <a:lstStyle/>
          <a:p>
            <a:pPr>
              <a:defRPr/>
            </a:pPr>
            <a:fld id="{DBB5C67A-DE88-4C4F-876B-794149A22CCE}" type="slidenum">
              <a:rPr lang="en-US" smtClean="0"/>
              <a:pPr>
                <a:defRPr/>
              </a:pPr>
              <a:t>3</a:t>
            </a:fld>
            <a:endParaRPr lang="en-US" dirty="0"/>
          </a:p>
        </p:txBody>
      </p:sp>
      <p:pic>
        <p:nvPicPr>
          <p:cNvPr id="3074" name="Picture 2" descr="http://t.hengwei.me/assets/img/blog/machine_learning_jok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0200" y="2369006"/>
            <a:ext cx="7143750" cy="22217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57950" y="5630434"/>
            <a:ext cx="1654620" cy="207749"/>
          </a:xfrm>
          <a:prstGeom prst="rect">
            <a:avLst/>
          </a:prstGeom>
          <a:noFill/>
        </p:spPr>
        <p:txBody>
          <a:bodyPr wrap="none" rtlCol="0">
            <a:spAutoFit/>
          </a:bodyPr>
          <a:lstStyle/>
          <a:p>
            <a:r>
              <a:rPr lang="en-US" sz="750" dirty="0"/>
              <a:t>[http://dilbert.com/strip/2013-02-02]</a:t>
            </a:r>
          </a:p>
        </p:txBody>
      </p:sp>
    </p:spTree>
    <p:extLst>
      <p:ext uri="{BB962C8B-B14F-4D97-AF65-F5344CB8AC3E}">
        <p14:creationId xmlns:p14="http://schemas.microsoft.com/office/powerpoint/2010/main" val="83584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formal definition of machine learning</a:t>
            </a:r>
          </a:p>
        </p:txBody>
      </p:sp>
      <p:sp>
        <p:nvSpPr>
          <p:cNvPr id="3" name="Content Placeholder 2"/>
          <p:cNvSpPr>
            <a:spLocks noGrp="1"/>
          </p:cNvSpPr>
          <p:nvPr>
            <p:ph idx="1"/>
          </p:nvPr>
        </p:nvSpPr>
        <p:spPr/>
        <p:txBody>
          <a:bodyPr>
            <a:normAutofit fontScale="92500" lnSpcReduction="10000"/>
          </a:bodyPr>
          <a:lstStyle/>
          <a:p>
            <a:r>
              <a:rPr lang="en-US" dirty="0"/>
              <a:t>“A computer program is said to learn from experience E with respect to some class of tasks T and performance measure P, if its performance at tasks in T, as measured by P, improves with experience E.”</a:t>
            </a:r>
          </a:p>
          <a:p>
            <a:endParaRPr lang="en-US" dirty="0"/>
          </a:p>
          <a:p>
            <a:r>
              <a:rPr lang="en-US" dirty="0"/>
              <a:t>For example, learn to play checkers</a:t>
            </a:r>
          </a:p>
          <a:p>
            <a:pPr lvl="1"/>
            <a:r>
              <a:rPr lang="en-US" dirty="0"/>
              <a:t>T: play checkers</a:t>
            </a:r>
          </a:p>
          <a:p>
            <a:pPr lvl="1"/>
            <a:r>
              <a:rPr lang="en-US" dirty="0"/>
              <a:t>P: % of games won in world tournament</a:t>
            </a:r>
          </a:p>
          <a:p>
            <a:pPr lvl="1"/>
            <a:r>
              <a:rPr lang="en-US" dirty="0"/>
              <a:t>E: opportunity to play against self</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DBB5C67A-DE88-4C4F-876B-794149A22CCE}" type="slidenum">
              <a:rPr lang="en-US" smtClean="0"/>
              <a:pPr>
                <a:defRPr/>
              </a:pPr>
              <a:t>4</a:t>
            </a:fld>
            <a:endParaRPr lang="en-US" dirty="0"/>
          </a:p>
        </p:txBody>
      </p:sp>
      <p:sp>
        <p:nvSpPr>
          <p:cNvPr id="5" name="TextBox 4"/>
          <p:cNvSpPr txBox="1"/>
          <p:nvPr/>
        </p:nvSpPr>
        <p:spPr>
          <a:xfrm>
            <a:off x="5791200" y="6252475"/>
            <a:ext cx="1723549" cy="207749"/>
          </a:xfrm>
          <a:prstGeom prst="rect">
            <a:avLst/>
          </a:prstGeom>
          <a:noFill/>
        </p:spPr>
        <p:txBody>
          <a:bodyPr wrap="none" rtlCol="0">
            <a:spAutoFit/>
          </a:bodyPr>
          <a:lstStyle/>
          <a:p>
            <a:r>
              <a:rPr lang="en-US" sz="750" dirty="0"/>
              <a:t>[“Machine Learning,” T. Mitchell, 1997]</a:t>
            </a:r>
          </a:p>
        </p:txBody>
      </p:sp>
    </p:spTree>
    <p:extLst>
      <p:ext uri="{BB962C8B-B14F-4D97-AF65-F5344CB8AC3E}">
        <p14:creationId xmlns:p14="http://schemas.microsoft.com/office/powerpoint/2010/main" val="167723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Artificial intelligence, machine learning and data mining</a:t>
            </a:r>
          </a:p>
        </p:txBody>
      </p:sp>
      <p:sp>
        <p:nvSpPr>
          <p:cNvPr id="3" name="Content Placeholder 2"/>
          <p:cNvSpPr>
            <a:spLocks noGrp="1"/>
          </p:cNvSpPr>
          <p:nvPr>
            <p:ph idx="1"/>
          </p:nvPr>
        </p:nvSpPr>
        <p:spPr>
          <a:xfrm>
            <a:off x="457200" y="1600201"/>
            <a:ext cx="8153400" cy="3276600"/>
          </a:xfrm>
        </p:spPr>
        <p:txBody>
          <a:bodyPr>
            <a:normAutofit fontScale="70000" lnSpcReduction="20000"/>
          </a:bodyPr>
          <a:lstStyle/>
          <a:p>
            <a:r>
              <a:rPr lang="en-US" dirty="0"/>
              <a:t>Artificial intelligence: intelligence exhibited by machines</a:t>
            </a:r>
          </a:p>
          <a:p>
            <a:pPr lvl="1"/>
            <a:r>
              <a:rPr lang="en-US" dirty="0"/>
              <a:t>Artificial general intelligence (AGI): intelligence of a machine that could successfully perform any intellectual task that a human being can</a:t>
            </a:r>
          </a:p>
          <a:p>
            <a:pPr lvl="2"/>
            <a:r>
              <a:rPr lang="en-US" dirty="0"/>
              <a:t>Strong AI</a:t>
            </a:r>
          </a:p>
          <a:p>
            <a:pPr lvl="1"/>
            <a:r>
              <a:rPr lang="en-US" dirty="0"/>
              <a:t>Applied AI: the use of software to study or accomplish specific problem solving or reasoning tasks</a:t>
            </a:r>
          </a:p>
          <a:p>
            <a:pPr lvl="2"/>
            <a:r>
              <a:rPr lang="en-US" dirty="0"/>
              <a:t>Weak AI</a:t>
            </a:r>
          </a:p>
          <a:p>
            <a:r>
              <a:rPr lang="en-US" dirty="0"/>
              <a:t>Data mining: the process of discovering patterns: automatically or semi-automatically, in large quantities of data</a:t>
            </a:r>
          </a:p>
          <a:p>
            <a:pPr lvl="1"/>
            <a:endParaRPr lang="en-US" dirty="0"/>
          </a:p>
        </p:txBody>
      </p:sp>
      <p:sp>
        <p:nvSpPr>
          <p:cNvPr id="4" name="Slide Number Placeholder 3"/>
          <p:cNvSpPr>
            <a:spLocks noGrp="1"/>
          </p:cNvSpPr>
          <p:nvPr>
            <p:ph type="sldNum" sz="quarter" idx="12"/>
          </p:nvPr>
        </p:nvSpPr>
        <p:spPr/>
        <p:txBody>
          <a:bodyPr/>
          <a:lstStyle/>
          <a:p>
            <a:pPr>
              <a:defRPr/>
            </a:pPr>
            <a:fld id="{DBB5C67A-DE88-4C4F-876B-794149A22CCE}" type="slidenum">
              <a:rPr lang="en-US" smtClean="0"/>
              <a:pPr>
                <a:defRPr/>
              </a:pPr>
              <a:t>5</a:t>
            </a:fld>
            <a:endParaRPr lang="en-US" dirty="0"/>
          </a:p>
        </p:txBody>
      </p:sp>
      <p:grpSp>
        <p:nvGrpSpPr>
          <p:cNvPr id="11" name="Group 10"/>
          <p:cNvGrpSpPr/>
          <p:nvPr/>
        </p:nvGrpSpPr>
        <p:grpSpPr>
          <a:xfrm>
            <a:off x="1986109" y="4720563"/>
            <a:ext cx="5376413" cy="1254155"/>
            <a:chOff x="2311879" y="4684143"/>
            <a:chExt cx="7168551" cy="1672207"/>
          </a:xfrm>
        </p:grpSpPr>
        <p:sp>
          <p:nvSpPr>
            <p:cNvPr id="5" name="Oval 4"/>
            <p:cNvSpPr/>
            <p:nvPr/>
          </p:nvSpPr>
          <p:spPr>
            <a:xfrm>
              <a:off x="2311879" y="4684143"/>
              <a:ext cx="7168551" cy="1672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p:cNvSpPr txBox="1"/>
            <p:nvPr/>
          </p:nvSpPr>
          <p:spPr>
            <a:xfrm>
              <a:off x="2950234" y="5335580"/>
              <a:ext cx="436445" cy="400109"/>
            </a:xfrm>
            <a:prstGeom prst="rect">
              <a:avLst/>
            </a:prstGeom>
            <a:noFill/>
          </p:spPr>
          <p:txBody>
            <a:bodyPr wrap="none" rtlCol="0">
              <a:spAutoFit/>
            </a:bodyPr>
            <a:lstStyle/>
            <a:p>
              <a:r>
                <a:rPr lang="en-US" sz="1350" dirty="0"/>
                <a:t>AI</a:t>
              </a:r>
            </a:p>
          </p:txBody>
        </p:sp>
        <p:sp>
          <p:nvSpPr>
            <p:cNvPr id="7" name="Oval 6"/>
            <p:cNvSpPr/>
            <p:nvPr/>
          </p:nvSpPr>
          <p:spPr>
            <a:xfrm>
              <a:off x="3722296" y="4805134"/>
              <a:ext cx="4636699" cy="1456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p:cNvSpPr txBox="1"/>
            <p:nvPr/>
          </p:nvSpPr>
          <p:spPr>
            <a:xfrm>
              <a:off x="4031540" y="5348662"/>
              <a:ext cx="1926168" cy="400109"/>
            </a:xfrm>
            <a:prstGeom prst="rect">
              <a:avLst/>
            </a:prstGeom>
            <a:noFill/>
          </p:spPr>
          <p:txBody>
            <a:bodyPr wrap="none" rtlCol="0">
              <a:spAutoFit/>
            </a:bodyPr>
            <a:lstStyle/>
            <a:p>
              <a:r>
                <a:rPr lang="en-US" sz="1350" dirty="0"/>
                <a:t>Machine Learning</a:t>
              </a:r>
            </a:p>
          </p:txBody>
        </p:sp>
        <p:sp>
          <p:nvSpPr>
            <p:cNvPr id="9" name="Oval 8"/>
            <p:cNvSpPr/>
            <p:nvPr/>
          </p:nvSpPr>
          <p:spPr>
            <a:xfrm>
              <a:off x="6069401" y="5257282"/>
              <a:ext cx="1935912" cy="5259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p:nvSpPr>
          <p:spPr>
            <a:xfrm>
              <a:off x="6449829" y="5318904"/>
              <a:ext cx="1376189" cy="400109"/>
            </a:xfrm>
            <a:prstGeom prst="rect">
              <a:avLst/>
            </a:prstGeom>
            <a:noFill/>
          </p:spPr>
          <p:txBody>
            <a:bodyPr wrap="none" rtlCol="0">
              <a:spAutoFit/>
            </a:bodyPr>
            <a:lstStyle/>
            <a:p>
              <a:r>
                <a:rPr lang="en-US" sz="1350" dirty="0"/>
                <a:t>Data mining</a:t>
              </a:r>
            </a:p>
          </p:txBody>
        </p:sp>
      </p:grpSp>
      <p:sp>
        <p:nvSpPr>
          <p:cNvPr id="12" name="TextBox 11"/>
          <p:cNvSpPr txBox="1"/>
          <p:nvPr/>
        </p:nvSpPr>
        <p:spPr>
          <a:xfrm>
            <a:off x="2012152" y="6135188"/>
            <a:ext cx="5378845" cy="300082"/>
          </a:xfrm>
          <a:prstGeom prst="rect">
            <a:avLst/>
          </a:prstGeom>
          <a:noFill/>
        </p:spPr>
        <p:txBody>
          <a:bodyPr wrap="none" rtlCol="0">
            <a:spAutoFit/>
          </a:bodyPr>
          <a:lstStyle/>
          <a:p>
            <a:r>
              <a:rPr lang="en-US" sz="1350" dirty="0"/>
              <a:t>Very crude conceptual distinction of AI, machine learning and data mining</a:t>
            </a:r>
          </a:p>
        </p:txBody>
      </p:sp>
    </p:spTree>
    <p:extLst>
      <p:ext uri="{BB962C8B-B14F-4D97-AF65-F5344CB8AC3E}">
        <p14:creationId xmlns:p14="http://schemas.microsoft.com/office/powerpoint/2010/main" val="419871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 general view</a:t>
            </a:r>
          </a:p>
        </p:txBody>
      </p:sp>
      <p:sp>
        <p:nvSpPr>
          <p:cNvPr id="3" name="Content Placeholder 2"/>
          <p:cNvSpPr>
            <a:spLocks noGrp="1"/>
          </p:cNvSpPr>
          <p:nvPr>
            <p:ph idx="1"/>
          </p:nvPr>
        </p:nvSpPr>
        <p:spPr>
          <a:xfrm>
            <a:off x="533400" y="1251801"/>
            <a:ext cx="7848600" cy="3992089"/>
          </a:xfrm>
        </p:spPr>
        <p:txBody>
          <a:bodyPr>
            <a:normAutofit fontScale="77500" lnSpcReduction="20000"/>
          </a:bodyPr>
          <a:lstStyle/>
          <a:p>
            <a:r>
              <a:rPr lang="en-US" dirty="0"/>
              <a:t>A general view of the data we collected for machine learning</a:t>
            </a:r>
          </a:p>
          <a:p>
            <a:pPr lvl="1"/>
            <a:r>
              <a:rPr lang="en-US" dirty="0"/>
              <a:t>The physical world process can be anything of interests</a:t>
            </a:r>
          </a:p>
          <a:p>
            <a:pPr lvl="2"/>
            <a:r>
              <a:rPr lang="en-US" dirty="0"/>
              <a:t>Social behavior</a:t>
            </a:r>
          </a:p>
          <a:p>
            <a:pPr lvl="2"/>
            <a:r>
              <a:rPr lang="en-US" dirty="0"/>
              <a:t>Human’s state of mind while speaking</a:t>
            </a:r>
          </a:p>
          <a:p>
            <a:pPr lvl="2"/>
            <a:r>
              <a:rPr lang="en-US" dirty="0"/>
              <a:t>Natural phenomena (tree growing, mushroom types, etc.)</a:t>
            </a:r>
          </a:p>
          <a:p>
            <a:pPr lvl="1"/>
            <a:r>
              <a:rPr lang="en-US" dirty="0"/>
              <a:t>The physical world process can be time varying as well</a:t>
            </a:r>
          </a:p>
          <a:p>
            <a:pPr lvl="2"/>
            <a:r>
              <a:rPr lang="en-US" dirty="0"/>
              <a:t>Most of the problems we deal with in this course do NOT consider the time varying effects</a:t>
            </a:r>
          </a:p>
          <a:p>
            <a:r>
              <a:rPr lang="en-US" dirty="0"/>
              <a:t>Not all inputs and outputs are observable</a:t>
            </a:r>
          </a:p>
          <a:p>
            <a:pPr lvl="1"/>
            <a:r>
              <a:rPr lang="en-US" dirty="0"/>
              <a:t>We collect a subset of observable data with repeated “experience”</a:t>
            </a:r>
          </a:p>
        </p:txBody>
      </p:sp>
      <p:sp>
        <p:nvSpPr>
          <p:cNvPr id="4" name="Slide Number Placeholder 3"/>
          <p:cNvSpPr>
            <a:spLocks noGrp="1"/>
          </p:cNvSpPr>
          <p:nvPr>
            <p:ph type="sldNum" sz="quarter" idx="12"/>
          </p:nvPr>
        </p:nvSpPr>
        <p:spPr/>
        <p:txBody>
          <a:bodyPr/>
          <a:lstStyle/>
          <a:p>
            <a:pPr>
              <a:defRPr/>
            </a:pPr>
            <a:fld id="{DBB5C67A-DE88-4C4F-876B-794149A22CCE}" type="slidenum">
              <a:rPr lang="en-US" smtClean="0"/>
              <a:pPr>
                <a:defRPr/>
              </a:pPr>
              <a:t>6</a:t>
            </a:fld>
            <a:endParaRPr lang="en-US" dirty="0"/>
          </a:p>
        </p:txBody>
      </p:sp>
      <p:grpSp>
        <p:nvGrpSpPr>
          <p:cNvPr id="23" name="Group 22"/>
          <p:cNvGrpSpPr/>
          <p:nvPr/>
        </p:nvGrpSpPr>
        <p:grpSpPr>
          <a:xfrm>
            <a:off x="1905000" y="5399165"/>
            <a:ext cx="4474224" cy="1322310"/>
            <a:chOff x="2606079" y="4623779"/>
            <a:chExt cx="5965633" cy="1763081"/>
          </a:xfrm>
        </p:grpSpPr>
        <p:grpSp>
          <p:nvGrpSpPr>
            <p:cNvPr id="20" name="Group 19"/>
            <p:cNvGrpSpPr/>
            <p:nvPr/>
          </p:nvGrpSpPr>
          <p:grpSpPr>
            <a:xfrm>
              <a:off x="2606079" y="4623779"/>
              <a:ext cx="5965633" cy="1211126"/>
              <a:chOff x="3123664" y="4295955"/>
              <a:chExt cx="5965633" cy="1211126"/>
            </a:xfrm>
          </p:grpSpPr>
          <p:sp>
            <p:nvSpPr>
              <p:cNvPr id="5" name="Oval 4"/>
              <p:cNvSpPr/>
              <p:nvPr/>
            </p:nvSpPr>
            <p:spPr>
              <a:xfrm>
                <a:off x="4356340" y="4382219"/>
                <a:ext cx="3217653" cy="1035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 physical world process</a:t>
                </a:r>
              </a:p>
            </p:txBody>
          </p:sp>
          <p:cxnSp>
            <p:nvCxnSpPr>
              <p:cNvPr id="7" name="Straight Arrow Connector 6"/>
              <p:cNvCxnSpPr/>
              <p:nvPr/>
            </p:nvCxnSpPr>
            <p:spPr>
              <a:xfrm>
                <a:off x="3942272" y="4382219"/>
                <a:ext cx="543464" cy="189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5" idx="2"/>
              </p:cNvCxnSpPr>
              <p:nvPr/>
            </p:nvCxnSpPr>
            <p:spPr>
              <a:xfrm>
                <a:off x="3933645" y="4899803"/>
                <a:ext cx="4226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037162" y="5184475"/>
                <a:ext cx="448574" cy="322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487728" y="4295955"/>
                <a:ext cx="508960" cy="28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643004" y="489980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573993" y="5106838"/>
                <a:ext cx="422695" cy="400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123664" y="4694373"/>
                <a:ext cx="836127" cy="400110"/>
              </a:xfrm>
              <a:prstGeom prst="rect">
                <a:avLst/>
              </a:prstGeom>
              <a:noFill/>
            </p:spPr>
            <p:txBody>
              <a:bodyPr wrap="none" rtlCol="0">
                <a:spAutoFit/>
              </a:bodyPr>
              <a:lstStyle/>
              <a:p>
                <a:r>
                  <a:rPr lang="en-US" sz="1350" dirty="0"/>
                  <a:t>Inputs</a:t>
                </a:r>
              </a:p>
            </p:txBody>
          </p:sp>
          <p:sp>
            <p:nvSpPr>
              <p:cNvPr id="19" name="TextBox 18"/>
              <p:cNvSpPr txBox="1"/>
              <p:nvPr/>
            </p:nvSpPr>
            <p:spPr>
              <a:xfrm>
                <a:off x="8080046" y="4689373"/>
                <a:ext cx="1009251" cy="400110"/>
              </a:xfrm>
              <a:prstGeom prst="rect">
                <a:avLst/>
              </a:prstGeom>
              <a:noFill/>
            </p:spPr>
            <p:txBody>
              <a:bodyPr wrap="none" rtlCol="0">
                <a:spAutoFit/>
              </a:bodyPr>
              <a:lstStyle/>
              <a:p>
                <a:r>
                  <a:rPr lang="en-US" sz="1350" dirty="0"/>
                  <a:t>Outputs</a:t>
                </a:r>
              </a:p>
            </p:txBody>
          </p:sp>
        </p:grpSp>
        <p:sp>
          <p:nvSpPr>
            <p:cNvPr id="21" name="Freeform 20"/>
            <p:cNvSpPr/>
            <p:nvPr/>
          </p:nvSpPr>
          <p:spPr>
            <a:xfrm>
              <a:off x="3225312" y="5676201"/>
              <a:ext cx="4710989" cy="680148"/>
            </a:xfrm>
            <a:custGeom>
              <a:avLst/>
              <a:gdLst>
                <a:gd name="connsiteX0" fmla="*/ 768718 w 4710989"/>
                <a:gd name="connsiteY0" fmla="*/ 69012 h 680149"/>
                <a:gd name="connsiteX1" fmla="*/ 768718 w 4710989"/>
                <a:gd name="connsiteY1" fmla="*/ 69012 h 680149"/>
                <a:gd name="connsiteX2" fmla="*/ 647948 w 4710989"/>
                <a:gd name="connsiteY2" fmla="*/ 34506 h 680149"/>
                <a:gd name="connsiteX3" fmla="*/ 622069 w 4710989"/>
                <a:gd name="connsiteY3" fmla="*/ 25880 h 680149"/>
                <a:gd name="connsiteX4" fmla="*/ 561684 w 4710989"/>
                <a:gd name="connsiteY4" fmla="*/ 17253 h 680149"/>
                <a:gd name="connsiteX5" fmla="*/ 415035 w 4710989"/>
                <a:gd name="connsiteY5" fmla="*/ 0 h 680149"/>
                <a:gd name="connsiteX6" fmla="*/ 233880 w 4710989"/>
                <a:gd name="connsiteY6" fmla="*/ 8627 h 680149"/>
                <a:gd name="connsiteX7" fmla="*/ 156242 w 4710989"/>
                <a:gd name="connsiteY7" fmla="*/ 17253 h 680149"/>
                <a:gd name="connsiteX8" fmla="*/ 113110 w 4710989"/>
                <a:gd name="connsiteY8" fmla="*/ 43132 h 680149"/>
                <a:gd name="connsiteX9" fmla="*/ 61352 w 4710989"/>
                <a:gd name="connsiteY9" fmla="*/ 77638 h 680149"/>
                <a:gd name="connsiteX10" fmla="*/ 26846 w 4710989"/>
                <a:gd name="connsiteY10" fmla="*/ 86265 h 680149"/>
                <a:gd name="connsiteX11" fmla="*/ 967 w 4710989"/>
                <a:gd name="connsiteY11" fmla="*/ 112144 h 680149"/>
                <a:gd name="connsiteX12" fmla="*/ 26846 w 4710989"/>
                <a:gd name="connsiteY12" fmla="*/ 198408 h 680149"/>
                <a:gd name="connsiteX13" fmla="*/ 52725 w 4710989"/>
                <a:gd name="connsiteY13" fmla="*/ 207034 h 680149"/>
                <a:gd name="connsiteX14" fmla="*/ 147616 w 4710989"/>
                <a:gd name="connsiteY14" fmla="*/ 276046 h 680149"/>
                <a:gd name="connsiteX15" fmla="*/ 182121 w 4710989"/>
                <a:gd name="connsiteY15" fmla="*/ 293298 h 680149"/>
                <a:gd name="connsiteX16" fmla="*/ 294265 w 4710989"/>
                <a:gd name="connsiteY16" fmla="*/ 370936 h 680149"/>
                <a:gd name="connsiteX17" fmla="*/ 320144 w 4710989"/>
                <a:gd name="connsiteY17" fmla="*/ 388189 h 680149"/>
                <a:gd name="connsiteX18" fmla="*/ 354650 w 4710989"/>
                <a:gd name="connsiteY18" fmla="*/ 405442 h 680149"/>
                <a:gd name="connsiteX19" fmla="*/ 501299 w 4710989"/>
                <a:gd name="connsiteY19" fmla="*/ 483080 h 680149"/>
                <a:gd name="connsiteX20" fmla="*/ 570310 w 4710989"/>
                <a:gd name="connsiteY20" fmla="*/ 491706 h 680149"/>
                <a:gd name="connsiteX21" fmla="*/ 1191412 w 4710989"/>
                <a:gd name="connsiteY21" fmla="*/ 517585 h 680149"/>
                <a:gd name="connsiteX22" fmla="*/ 1269050 w 4710989"/>
                <a:gd name="connsiteY22" fmla="*/ 534838 h 680149"/>
                <a:gd name="connsiteX23" fmla="*/ 1338061 w 4710989"/>
                <a:gd name="connsiteY23" fmla="*/ 543465 h 680149"/>
                <a:gd name="connsiteX24" fmla="*/ 1432952 w 4710989"/>
                <a:gd name="connsiteY24" fmla="*/ 560717 h 680149"/>
                <a:gd name="connsiteX25" fmla="*/ 1467457 w 4710989"/>
                <a:gd name="connsiteY25" fmla="*/ 569344 h 680149"/>
                <a:gd name="connsiteX26" fmla="*/ 1553721 w 4710989"/>
                <a:gd name="connsiteY26" fmla="*/ 586597 h 680149"/>
                <a:gd name="connsiteX27" fmla="*/ 1579601 w 4710989"/>
                <a:gd name="connsiteY27" fmla="*/ 595223 h 680149"/>
                <a:gd name="connsiteX28" fmla="*/ 1631359 w 4710989"/>
                <a:gd name="connsiteY28" fmla="*/ 603849 h 680149"/>
                <a:gd name="connsiteX29" fmla="*/ 1691744 w 4710989"/>
                <a:gd name="connsiteY29" fmla="*/ 621102 h 680149"/>
                <a:gd name="connsiteX30" fmla="*/ 1795261 w 4710989"/>
                <a:gd name="connsiteY30" fmla="*/ 629729 h 680149"/>
                <a:gd name="connsiteX31" fmla="*/ 1855646 w 4710989"/>
                <a:gd name="connsiteY31" fmla="*/ 638355 h 680149"/>
                <a:gd name="connsiteX32" fmla="*/ 2563012 w 4710989"/>
                <a:gd name="connsiteY32" fmla="*/ 664234 h 680149"/>
                <a:gd name="connsiteX33" fmla="*/ 3477412 w 4710989"/>
                <a:gd name="connsiteY33" fmla="*/ 664234 h 680149"/>
                <a:gd name="connsiteX34" fmla="*/ 3649940 w 4710989"/>
                <a:gd name="connsiteY34" fmla="*/ 621102 h 680149"/>
                <a:gd name="connsiteX35" fmla="*/ 3701699 w 4710989"/>
                <a:gd name="connsiteY35" fmla="*/ 603849 h 680149"/>
                <a:gd name="connsiteX36" fmla="*/ 3787963 w 4710989"/>
                <a:gd name="connsiteY36" fmla="*/ 586597 h 680149"/>
                <a:gd name="connsiteX37" fmla="*/ 3865601 w 4710989"/>
                <a:gd name="connsiteY37" fmla="*/ 560717 h 680149"/>
                <a:gd name="connsiteX38" fmla="*/ 3934612 w 4710989"/>
                <a:gd name="connsiteY38" fmla="*/ 552091 h 680149"/>
                <a:gd name="connsiteX39" fmla="*/ 3969118 w 4710989"/>
                <a:gd name="connsiteY39" fmla="*/ 543465 h 680149"/>
                <a:gd name="connsiteX40" fmla="*/ 4340054 w 4710989"/>
                <a:gd name="connsiteY40" fmla="*/ 517585 h 680149"/>
                <a:gd name="connsiteX41" fmla="*/ 4383186 w 4710989"/>
                <a:gd name="connsiteY41" fmla="*/ 508959 h 680149"/>
                <a:gd name="connsiteX42" fmla="*/ 4452197 w 4710989"/>
                <a:gd name="connsiteY42" fmla="*/ 465827 h 680149"/>
                <a:gd name="connsiteX43" fmla="*/ 4495329 w 4710989"/>
                <a:gd name="connsiteY43" fmla="*/ 439948 h 680149"/>
                <a:gd name="connsiteX44" fmla="*/ 4555714 w 4710989"/>
                <a:gd name="connsiteY44" fmla="*/ 396815 h 680149"/>
                <a:gd name="connsiteX45" fmla="*/ 4607472 w 4710989"/>
                <a:gd name="connsiteY45" fmla="*/ 370936 h 680149"/>
                <a:gd name="connsiteX46" fmla="*/ 4641978 w 4710989"/>
                <a:gd name="connsiteY46" fmla="*/ 345057 h 680149"/>
                <a:gd name="connsiteX47" fmla="*/ 4667857 w 4710989"/>
                <a:gd name="connsiteY47" fmla="*/ 327804 h 680149"/>
                <a:gd name="connsiteX48" fmla="*/ 4710989 w 4710989"/>
                <a:gd name="connsiteY48" fmla="*/ 250166 h 680149"/>
                <a:gd name="connsiteX49" fmla="*/ 4685110 w 4710989"/>
                <a:gd name="connsiteY49" fmla="*/ 198408 h 680149"/>
                <a:gd name="connsiteX50" fmla="*/ 4659231 w 4710989"/>
                <a:gd name="connsiteY50" fmla="*/ 189781 h 680149"/>
                <a:gd name="connsiteX51" fmla="*/ 4633352 w 4710989"/>
                <a:gd name="connsiteY51" fmla="*/ 172529 h 680149"/>
                <a:gd name="connsiteX52" fmla="*/ 4598846 w 4710989"/>
                <a:gd name="connsiteY52" fmla="*/ 163902 h 680149"/>
                <a:gd name="connsiteX53" fmla="*/ 4521208 w 4710989"/>
                <a:gd name="connsiteY53" fmla="*/ 138023 h 680149"/>
                <a:gd name="connsiteX54" fmla="*/ 4486703 w 4710989"/>
                <a:gd name="connsiteY54" fmla="*/ 120770 h 680149"/>
                <a:gd name="connsiteX55" fmla="*/ 4443571 w 4710989"/>
                <a:gd name="connsiteY55" fmla="*/ 103517 h 680149"/>
                <a:gd name="connsiteX56" fmla="*/ 4417691 w 4710989"/>
                <a:gd name="connsiteY56" fmla="*/ 86265 h 680149"/>
                <a:gd name="connsiteX57" fmla="*/ 4314174 w 4710989"/>
                <a:gd name="connsiteY57" fmla="*/ 69012 h 680149"/>
                <a:gd name="connsiteX58" fmla="*/ 4107140 w 4710989"/>
                <a:gd name="connsiteY58" fmla="*/ 69012 h 680149"/>
                <a:gd name="connsiteX59" fmla="*/ 4038129 w 4710989"/>
                <a:gd name="connsiteY59" fmla="*/ 86265 h 680149"/>
                <a:gd name="connsiteX60" fmla="*/ 4003623 w 4710989"/>
                <a:gd name="connsiteY60" fmla="*/ 103517 h 680149"/>
                <a:gd name="connsiteX61" fmla="*/ 3977744 w 4710989"/>
                <a:gd name="connsiteY61" fmla="*/ 112144 h 680149"/>
                <a:gd name="connsiteX62" fmla="*/ 3934612 w 4710989"/>
                <a:gd name="connsiteY62" fmla="*/ 129397 h 680149"/>
                <a:gd name="connsiteX63" fmla="*/ 3848348 w 4710989"/>
                <a:gd name="connsiteY63" fmla="*/ 155276 h 680149"/>
                <a:gd name="connsiteX64" fmla="*/ 3675820 w 4710989"/>
                <a:gd name="connsiteY64" fmla="*/ 172529 h 680149"/>
                <a:gd name="connsiteX65" fmla="*/ 3649940 w 4710989"/>
                <a:gd name="connsiteY65" fmla="*/ 181155 h 680149"/>
                <a:gd name="connsiteX66" fmla="*/ 3442906 w 4710989"/>
                <a:gd name="connsiteY66" fmla="*/ 215661 h 680149"/>
                <a:gd name="connsiteX67" fmla="*/ 3244499 w 4710989"/>
                <a:gd name="connsiteY67" fmla="*/ 232914 h 680149"/>
                <a:gd name="connsiteX68" fmla="*/ 3175488 w 4710989"/>
                <a:gd name="connsiteY68" fmla="*/ 241540 h 680149"/>
                <a:gd name="connsiteX69" fmla="*/ 2847684 w 4710989"/>
                <a:gd name="connsiteY69" fmla="*/ 258793 h 680149"/>
                <a:gd name="connsiteX70" fmla="*/ 2424989 w 4710989"/>
                <a:gd name="connsiteY70" fmla="*/ 241540 h 680149"/>
                <a:gd name="connsiteX71" fmla="*/ 2321472 w 4710989"/>
                <a:gd name="connsiteY71" fmla="*/ 232914 h 680149"/>
                <a:gd name="connsiteX72" fmla="*/ 1985042 w 4710989"/>
                <a:gd name="connsiteY72" fmla="*/ 215661 h 680149"/>
                <a:gd name="connsiteX73" fmla="*/ 1760755 w 4710989"/>
                <a:gd name="connsiteY73" fmla="*/ 207034 h 680149"/>
                <a:gd name="connsiteX74" fmla="*/ 1174159 w 4710989"/>
                <a:gd name="connsiteY74" fmla="*/ 198408 h 680149"/>
                <a:gd name="connsiteX75" fmla="*/ 1139654 w 4710989"/>
                <a:gd name="connsiteY75" fmla="*/ 189781 h 680149"/>
                <a:gd name="connsiteX76" fmla="*/ 1087895 w 4710989"/>
                <a:gd name="connsiteY76" fmla="*/ 172529 h 680149"/>
                <a:gd name="connsiteX77" fmla="*/ 1018884 w 4710989"/>
                <a:gd name="connsiteY77" fmla="*/ 155276 h 680149"/>
                <a:gd name="connsiteX78" fmla="*/ 984378 w 4710989"/>
                <a:gd name="connsiteY78" fmla="*/ 146649 h 680149"/>
                <a:gd name="connsiteX79" fmla="*/ 932620 w 4710989"/>
                <a:gd name="connsiteY79" fmla="*/ 138023 h 680149"/>
                <a:gd name="connsiteX80" fmla="*/ 872235 w 4710989"/>
                <a:gd name="connsiteY80" fmla="*/ 129397 h 680149"/>
                <a:gd name="connsiteX81" fmla="*/ 803223 w 4710989"/>
                <a:gd name="connsiteY81" fmla="*/ 112144 h 680149"/>
                <a:gd name="connsiteX82" fmla="*/ 760091 w 4710989"/>
                <a:gd name="connsiteY82" fmla="*/ 103517 h 680149"/>
                <a:gd name="connsiteX83" fmla="*/ 768718 w 4710989"/>
                <a:gd name="connsiteY83" fmla="*/ 69012 h 68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4710989" h="680149">
                  <a:moveTo>
                    <a:pt x="768718" y="69012"/>
                  </a:moveTo>
                  <a:lnTo>
                    <a:pt x="768718" y="69012"/>
                  </a:lnTo>
                  <a:lnTo>
                    <a:pt x="647948" y="34506"/>
                  </a:lnTo>
                  <a:cubicBezTo>
                    <a:pt x="639225" y="31940"/>
                    <a:pt x="630985" y="27663"/>
                    <a:pt x="622069" y="25880"/>
                  </a:cubicBezTo>
                  <a:cubicBezTo>
                    <a:pt x="602131" y="21892"/>
                    <a:pt x="581740" y="20596"/>
                    <a:pt x="561684" y="17253"/>
                  </a:cubicBezTo>
                  <a:cubicBezTo>
                    <a:pt x="453774" y="-732"/>
                    <a:pt x="605959" y="15911"/>
                    <a:pt x="415035" y="0"/>
                  </a:cubicBezTo>
                  <a:lnTo>
                    <a:pt x="233880" y="8627"/>
                  </a:lnTo>
                  <a:cubicBezTo>
                    <a:pt x="207899" y="10359"/>
                    <a:pt x="181279" y="10100"/>
                    <a:pt x="156242" y="17253"/>
                  </a:cubicBezTo>
                  <a:cubicBezTo>
                    <a:pt x="140120" y="21859"/>
                    <a:pt x="127255" y="34130"/>
                    <a:pt x="113110" y="43132"/>
                  </a:cubicBezTo>
                  <a:cubicBezTo>
                    <a:pt x="95617" y="54264"/>
                    <a:pt x="81468" y="72609"/>
                    <a:pt x="61352" y="77638"/>
                  </a:cubicBezTo>
                  <a:lnTo>
                    <a:pt x="26846" y="86265"/>
                  </a:lnTo>
                  <a:cubicBezTo>
                    <a:pt x="18220" y="94891"/>
                    <a:pt x="3360" y="100181"/>
                    <a:pt x="967" y="112144"/>
                  </a:cubicBezTo>
                  <a:cubicBezTo>
                    <a:pt x="-3069" y="132322"/>
                    <a:pt x="5518" y="181346"/>
                    <a:pt x="26846" y="198408"/>
                  </a:cubicBezTo>
                  <a:cubicBezTo>
                    <a:pt x="33946" y="204088"/>
                    <a:pt x="44099" y="204159"/>
                    <a:pt x="52725" y="207034"/>
                  </a:cubicBezTo>
                  <a:cubicBezTo>
                    <a:pt x="56349" y="209752"/>
                    <a:pt x="124378" y="262767"/>
                    <a:pt x="147616" y="276046"/>
                  </a:cubicBezTo>
                  <a:cubicBezTo>
                    <a:pt x="158781" y="282426"/>
                    <a:pt x="171325" y="286312"/>
                    <a:pt x="182121" y="293298"/>
                  </a:cubicBezTo>
                  <a:cubicBezTo>
                    <a:pt x="220292" y="317997"/>
                    <a:pt x="256800" y="345178"/>
                    <a:pt x="294265" y="370936"/>
                  </a:cubicBezTo>
                  <a:cubicBezTo>
                    <a:pt x="302808" y="376810"/>
                    <a:pt x="310871" y="383552"/>
                    <a:pt x="320144" y="388189"/>
                  </a:cubicBezTo>
                  <a:cubicBezTo>
                    <a:pt x="331646" y="393940"/>
                    <a:pt x="343442" y="399137"/>
                    <a:pt x="354650" y="405442"/>
                  </a:cubicBezTo>
                  <a:cubicBezTo>
                    <a:pt x="373304" y="415935"/>
                    <a:pt x="459157" y="473355"/>
                    <a:pt x="501299" y="483080"/>
                  </a:cubicBezTo>
                  <a:cubicBezTo>
                    <a:pt x="523888" y="488293"/>
                    <a:pt x="547306" y="488831"/>
                    <a:pt x="570310" y="491706"/>
                  </a:cubicBezTo>
                  <a:cubicBezTo>
                    <a:pt x="785534" y="563445"/>
                    <a:pt x="564406" y="492504"/>
                    <a:pt x="1191412" y="517585"/>
                  </a:cubicBezTo>
                  <a:cubicBezTo>
                    <a:pt x="1285173" y="521336"/>
                    <a:pt x="1209405" y="523993"/>
                    <a:pt x="1269050" y="534838"/>
                  </a:cubicBezTo>
                  <a:cubicBezTo>
                    <a:pt x="1291859" y="538985"/>
                    <a:pt x="1315057" y="540589"/>
                    <a:pt x="1338061" y="543465"/>
                  </a:cubicBezTo>
                  <a:cubicBezTo>
                    <a:pt x="1393587" y="561973"/>
                    <a:pt x="1335403" y="544459"/>
                    <a:pt x="1432952" y="560717"/>
                  </a:cubicBezTo>
                  <a:cubicBezTo>
                    <a:pt x="1444646" y="562666"/>
                    <a:pt x="1455864" y="566860"/>
                    <a:pt x="1467457" y="569344"/>
                  </a:cubicBezTo>
                  <a:cubicBezTo>
                    <a:pt x="1496130" y="575488"/>
                    <a:pt x="1525148" y="580003"/>
                    <a:pt x="1553721" y="586597"/>
                  </a:cubicBezTo>
                  <a:cubicBezTo>
                    <a:pt x="1562581" y="588642"/>
                    <a:pt x="1570724" y="593250"/>
                    <a:pt x="1579601" y="595223"/>
                  </a:cubicBezTo>
                  <a:cubicBezTo>
                    <a:pt x="1596675" y="599017"/>
                    <a:pt x="1614106" y="600974"/>
                    <a:pt x="1631359" y="603849"/>
                  </a:cubicBezTo>
                  <a:cubicBezTo>
                    <a:pt x="1648552" y="609580"/>
                    <a:pt x="1674407" y="618935"/>
                    <a:pt x="1691744" y="621102"/>
                  </a:cubicBezTo>
                  <a:cubicBezTo>
                    <a:pt x="1726102" y="625397"/>
                    <a:pt x="1760826" y="626104"/>
                    <a:pt x="1795261" y="629729"/>
                  </a:cubicBezTo>
                  <a:cubicBezTo>
                    <a:pt x="1815482" y="631858"/>
                    <a:pt x="1835376" y="636755"/>
                    <a:pt x="1855646" y="638355"/>
                  </a:cubicBezTo>
                  <a:cubicBezTo>
                    <a:pt x="2168815" y="663079"/>
                    <a:pt x="2198987" y="657097"/>
                    <a:pt x="2563012" y="664234"/>
                  </a:cubicBezTo>
                  <a:cubicBezTo>
                    <a:pt x="2903298" y="680439"/>
                    <a:pt x="3027497" y="689944"/>
                    <a:pt x="3477412" y="664234"/>
                  </a:cubicBezTo>
                  <a:cubicBezTo>
                    <a:pt x="3536595" y="660852"/>
                    <a:pt x="3593703" y="639848"/>
                    <a:pt x="3649940" y="621102"/>
                  </a:cubicBezTo>
                  <a:cubicBezTo>
                    <a:pt x="3667193" y="615351"/>
                    <a:pt x="3683760" y="606839"/>
                    <a:pt x="3701699" y="603849"/>
                  </a:cubicBezTo>
                  <a:cubicBezTo>
                    <a:pt x="3734079" y="598453"/>
                    <a:pt x="3757551" y="595955"/>
                    <a:pt x="3787963" y="586597"/>
                  </a:cubicBezTo>
                  <a:cubicBezTo>
                    <a:pt x="3814036" y="578575"/>
                    <a:pt x="3839047" y="566965"/>
                    <a:pt x="3865601" y="560717"/>
                  </a:cubicBezTo>
                  <a:cubicBezTo>
                    <a:pt x="3888167" y="555407"/>
                    <a:pt x="3911745" y="555902"/>
                    <a:pt x="3934612" y="552091"/>
                  </a:cubicBezTo>
                  <a:cubicBezTo>
                    <a:pt x="3946307" y="550142"/>
                    <a:pt x="3957317" y="544607"/>
                    <a:pt x="3969118" y="543465"/>
                  </a:cubicBezTo>
                  <a:cubicBezTo>
                    <a:pt x="4063282" y="534352"/>
                    <a:pt x="4233711" y="524232"/>
                    <a:pt x="4340054" y="517585"/>
                  </a:cubicBezTo>
                  <a:cubicBezTo>
                    <a:pt x="4354431" y="514710"/>
                    <a:pt x="4369276" y="513596"/>
                    <a:pt x="4383186" y="508959"/>
                  </a:cubicBezTo>
                  <a:cubicBezTo>
                    <a:pt x="4416881" y="497727"/>
                    <a:pt x="4422687" y="485500"/>
                    <a:pt x="4452197" y="465827"/>
                  </a:cubicBezTo>
                  <a:cubicBezTo>
                    <a:pt x="4466148" y="456527"/>
                    <a:pt x="4481378" y="449249"/>
                    <a:pt x="4495329" y="439948"/>
                  </a:cubicBezTo>
                  <a:cubicBezTo>
                    <a:pt x="4515910" y="426227"/>
                    <a:pt x="4534648" y="409779"/>
                    <a:pt x="4555714" y="396815"/>
                  </a:cubicBezTo>
                  <a:cubicBezTo>
                    <a:pt x="4572142" y="386706"/>
                    <a:pt x="4590932" y="380860"/>
                    <a:pt x="4607472" y="370936"/>
                  </a:cubicBezTo>
                  <a:cubicBezTo>
                    <a:pt x="4619801" y="363539"/>
                    <a:pt x="4630279" y="353414"/>
                    <a:pt x="4641978" y="345057"/>
                  </a:cubicBezTo>
                  <a:cubicBezTo>
                    <a:pt x="4650414" y="339031"/>
                    <a:pt x="4659231" y="333555"/>
                    <a:pt x="4667857" y="327804"/>
                  </a:cubicBezTo>
                  <a:cubicBezTo>
                    <a:pt x="4707407" y="268480"/>
                    <a:pt x="4695806" y="295717"/>
                    <a:pt x="4710989" y="250166"/>
                  </a:cubicBezTo>
                  <a:cubicBezTo>
                    <a:pt x="4705306" y="233117"/>
                    <a:pt x="4700313" y="210571"/>
                    <a:pt x="4685110" y="198408"/>
                  </a:cubicBezTo>
                  <a:cubicBezTo>
                    <a:pt x="4678010" y="192728"/>
                    <a:pt x="4667364" y="193848"/>
                    <a:pt x="4659231" y="189781"/>
                  </a:cubicBezTo>
                  <a:cubicBezTo>
                    <a:pt x="4649958" y="185145"/>
                    <a:pt x="4642881" y="176613"/>
                    <a:pt x="4633352" y="172529"/>
                  </a:cubicBezTo>
                  <a:cubicBezTo>
                    <a:pt x="4622455" y="167859"/>
                    <a:pt x="4609947" y="168065"/>
                    <a:pt x="4598846" y="163902"/>
                  </a:cubicBezTo>
                  <a:cubicBezTo>
                    <a:pt x="4517217" y="133290"/>
                    <a:pt x="4615726" y="156926"/>
                    <a:pt x="4521208" y="138023"/>
                  </a:cubicBezTo>
                  <a:cubicBezTo>
                    <a:pt x="4509706" y="132272"/>
                    <a:pt x="4498454" y="125993"/>
                    <a:pt x="4486703" y="120770"/>
                  </a:cubicBezTo>
                  <a:cubicBezTo>
                    <a:pt x="4472553" y="114481"/>
                    <a:pt x="4457421" y="110442"/>
                    <a:pt x="4443571" y="103517"/>
                  </a:cubicBezTo>
                  <a:cubicBezTo>
                    <a:pt x="4434298" y="98881"/>
                    <a:pt x="4427220" y="90349"/>
                    <a:pt x="4417691" y="86265"/>
                  </a:cubicBezTo>
                  <a:cubicBezTo>
                    <a:pt x="4394217" y="76205"/>
                    <a:pt x="4329401" y="70915"/>
                    <a:pt x="4314174" y="69012"/>
                  </a:cubicBezTo>
                  <a:cubicBezTo>
                    <a:pt x="4232988" y="41948"/>
                    <a:pt x="4283791" y="55423"/>
                    <a:pt x="4107140" y="69012"/>
                  </a:cubicBezTo>
                  <a:cubicBezTo>
                    <a:pt x="4090678" y="70278"/>
                    <a:pt x="4055848" y="78671"/>
                    <a:pt x="4038129" y="86265"/>
                  </a:cubicBezTo>
                  <a:cubicBezTo>
                    <a:pt x="4026309" y="91331"/>
                    <a:pt x="4015443" y="98451"/>
                    <a:pt x="4003623" y="103517"/>
                  </a:cubicBezTo>
                  <a:cubicBezTo>
                    <a:pt x="3995265" y="107099"/>
                    <a:pt x="3986258" y="108951"/>
                    <a:pt x="3977744" y="112144"/>
                  </a:cubicBezTo>
                  <a:cubicBezTo>
                    <a:pt x="3963245" y="117581"/>
                    <a:pt x="3949111" y="123960"/>
                    <a:pt x="3934612" y="129397"/>
                  </a:cubicBezTo>
                  <a:cubicBezTo>
                    <a:pt x="3914474" y="136949"/>
                    <a:pt x="3858538" y="153238"/>
                    <a:pt x="3848348" y="155276"/>
                  </a:cubicBezTo>
                  <a:cubicBezTo>
                    <a:pt x="3811438" y="162658"/>
                    <a:pt x="3703177" y="170249"/>
                    <a:pt x="3675820" y="172529"/>
                  </a:cubicBezTo>
                  <a:cubicBezTo>
                    <a:pt x="3667193" y="175404"/>
                    <a:pt x="3658800" y="179110"/>
                    <a:pt x="3649940" y="181155"/>
                  </a:cubicBezTo>
                  <a:cubicBezTo>
                    <a:pt x="3575854" y="198252"/>
                    <a:pt x="3520520" y="205537"/>
                    <a:pt x="3442906" y="215661"/>
                  </a:cubicBezTo>
                  <a:cubicBezTo>
                    <a:pt x="3336083" y="229594"/>
                    <a:pt x="3374306" y="221113"/>
                    <a:pt x="3244499" y="232914"/>
                  </a:cubicBezTo>
                  <a:cubicBezTo>
                    <a:pt x="3221412" y="235013"/>
                    <a:pt x="3198622" y="240031"/>
                    <a:pt x="3175488" y="241540"/>
                  </a:cubicBezTo>
                  <a:cubicBezTo>
                    <a:pt x="3066301" y="248661"/>
                    <a:pt x="2847684" y="258793"/>
                    <a:pt x="2847684" y="258793"/>
                  </a:cubicBezTo>
                  <a:lnTo>
                    <a:pt x="2424989" y="241540"/>
                  </a:lnTo>
                  <a:cubicBezTo>
                    <a:pt x="2390406" y="239839"/>
                    <a:pt x="2356015" y="235296"/>
                    <a:pt x="2321472" y="232914"/>
                  </a:cubicBezTo>
                  <a:cubicBezTo>
                    <a:pt x="2215142" y="225581"/>
                    <a:pt x="2089846" y="220028"/>
                    <a:pt x="1985042" y="215661"/>
                  </a:cubicBezTo>
                  <a:lnTo>
                    <a:pt x="1760755" y="207034"/>
                  </a:lnTo>
                  <a:lnTo>
                    <a:pt x="1174159" y="198408"/>
                  </a:lnTo>
                  <a:cubicBezTo>
                    <a:pt x="1162657" y="195532"/>
                    <a:pt x="1151010" y="193188"/>
                    <a:pt x="1139654" y="189781"/>
                  </a:cubicBezTo>
                  <a:cubicBezTo>
                    <a:pt x="1122235" y="184555"/>
                    <a:pt x="1105538" y="176940"/>
                    <a:pt x="1087895" y="172529"/>
                  </a:cubicBezTo>
                  <a:lnTo>
                    <a:pt x="1018884" y="155276"/>
                  </a:lnTo>
                  <a:cubicBezTo>
                    <a:pt x="1007382" y="152400"/>
                    <a:pt x="996073" y="148598"/>
                    <a:pt x="984378" y="146649"/>
                  </a:cubicBezTo>
                  <a:lnTo>
                    <a:pt x="932620" y="138023"/>
                  </a:lnTo>
                  <a:cubicBezTo>
                    <a:pt x="912524" y="134931"/>
                    <a:pt x="892291" y="132740"/>
                    <a:pt x="872235" y="129397"/>
                  </a:cubicBezTo>
                  <a:cubicBezTo>
                    <a:pt x="776875" y="113503"/>
                    <a:pt x="869874" y="128807"/>
                    <a:pt x="803223" y="112144"/>
                  </a:cubicBezTo>
                  <a:cubicBezTo>
                    <a:pt x="788999" y="108588"/>
                    <a:pt x="773205" y="110074"/>
                    <a:pt x="760091" y="103517"/>
                  </a:cubicBezTo>
                  <a:cubicBezTo>
                    <a:pt x="754340" y="100642"/>
                    <a:pt x="754340" y="92016"/>
                    <a:pt x="768718" y="69012"/>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TextBox 21"/>
            <p:cNvSpPr txBox="1"/>
            <p:nvPr/>
          </p:nvSpPr>
          <p:spPr>
            <a:xfrm>
              <a:off x="5055079" y="5986750"/>
              <a:ext cx="1779890" cy="400110"/>
            </a:xfrm>
            <a:prstGeom prst="rect">
              <a:avLst/>
            </a:prstGeom>
            <a:noFill/>
          </p:spPr>
          <p:txBody>
            <a:bodyPr wrap="none" rtlCol="0">
              <a:spAutoFit/>
            </a:bodyPr>
            <a:lstStyle/>
            <a:p>
              <a:r>
                <a:rPr lang="en-US" sz="1350" dirty="0"/>
                <a:t>Observable data</a:t>
              </a:r>
            </a:p>
          </p:txBody>
        </p:sp>
      </p:grpSp>
    </p:spTree>
    <p:extLst>
      <p:ext uri="{BB962C8B-B14F-4D97-AF65-F5344CB8AC3E}">
        <p14:creationId xmlns:p14="http://schemas.microsoft.com/office/powerpoint/2010/main" val="345837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challenges</a:t>
            </a:r>
          </a:p>
        </p:txBody>
      </p:sp>
      <p:sp>
        <p:nvSpPr>
          <p:cNvPr id="3" name="Content Placeholder 2"/>
          <p:cNvSpPr>
            <a:spLocks noGrp="1"/>
          </p:cNvSpPr>
          <p:nvPr>
            <p:ph idx="1"/>
          </p:nvPr>
        </p:nvSpPr>
        <p:spPr>
          <a:xfrm>
            <a:off x="457200" y="1644650"/>
            <a:ext cx="8229600" cy="4756150"/>
          </a:xfrm>
        </p:spPr>
        <p:txBody>
          <a:bodyPr>
            <a:noAutofit/>
          </a:bodyPr>
          <a:lstStyle/>
          <a:p>
            <a:r>
              <a:rPr lang="en-US" sz="2000" b="1" dirty="0"/>
              <a:t>Complexity: </a:t>
            </a:r>
            <a:r>
              <a:rPr lang="en-US" sz="2000" dirty="0"/>
              <a:t>The physical world process can be</a:t>
            </a:r>
          </a:p>
          <a:p>
            <a:pPr lvl="1"/>
            <a:r>
              <a:rPr lang="en-US" sz="2000" dirty="0"/>
              <a:t>Unknown (e.g., human social behaviors, stock buying and selling)</a:t>
            </a:r>
          </a:p>
          <a:p>
            <a:pPr lvl="1"/>
            <a:r>
              <a:rPr lang="en-US" sz="2000" dirty="0"/>
              <a:t>Known, but too complicated to simulate most of the time (e.g., semiconductor physics, weather and other chaotic systems)</a:t>
            </a:r>
          </a:p>
          <a:p>
            <a:r>
              <a:rPr lang="en-US" sz="2000" b="1" dirty="0"/>
              <a:t>Directionality: </a:t>
            </a:r>
            <a:r>
              <a:rPr lang="en-US" sz="2000" dirty="0"/>
              <a:t>When we put the collected observable data together, we don’t necessarily know what data are inputs and what data are outputs</a:t>
            </a:r>
          </a:p>
          <a:p>
            <a:r>
              <a:rPr lang="en-US" sz="2000" b="1" dirty="0"/>
              <a:t>Causality: </a:t>
            </a:r>
            <a:r>
              <a:rPr lang="en-US" sz="2000" dirty="0"/>
              <a:t>But we typically know what interested data to predict, i.e., what class of tasks to perform, based on what observable data</a:t>
            </a:r>
          </a:p>
          <a:p>
            <a:pPr lvl="1"/>
            <a:r>
              <a:rPr lang="en-US" sz="2000" dirty="0"/>
              <a:t>The data to be predicated and the observable data do NOT necessarily have any causal effects</a:t>
            </a:r>
          </a:p>
          <a:p>
            <a:pPr lvl="2"/>
            <a:r>
              <a:rPr lang="en-US" sz="2000" dirty="0"/>
              <a:t>“The fire emergence” </a:t>
            </a:r>
            <a:r>
              <a:rPr lang="en-US" sz="2000" dirty="0" err="1"/>
              <a:t>vs</a:t>
            </a:r>
            <a:r>
              <a:rPr lang="en-US" sz="2000" dirty="0"/>
              <a:t> “The alarming sounds of fire engines”</a:t>
            </a:r>
          </a:p>
          <a:p>
            <a:r>
              <a:rPr lang="en-US" sz="2000" b="1" dirty="0"/>
              <a:t>Value: </a:t>
            </a:r>
            <a:r>
              <a:rPr lang="en-US" sz="2000" dirty="0"/>
              <a:t>Machine learning is to provide that bridge as a surrogate model (in part) of the physical world process and may not provide value in either understanding, predicting, or controlling the process</a:t>
            </a:r>
          </a:p>
        </p:txBody>
      </p:sp>
      <p:sp>
        <p:nvSpPr>
          <p:cNvPr id="4" name="Slide Number Placeholder 3"/>
          <p:cNvSpPr>
            <a:spLocks noGrp="1"/>
          </p:cNvSpPr>
          <p:nvPr>
            <p:ph type="sldNum" sz="quarter" idx="12"/>
          </p:nvPr>
        </p:nvSpPr>
        <p:spPr/>
        <p:txBody>
          <a:bodyPr/>
          <a:lstStyle/>
          <a:p>
            <a:pPr>
              <a:defRPr/>
            </a:pPr>
            <a:fld id="{DBB5C67A-DE88-4C4F-876B-794149A22CCE}" type="slidenum">
              <a:rPr lang="en-US" smtClean="0"/>
              <a:pPr>
                <a:defRPr/>
              </a:pPr>
              <a:t>7</a:t>
            </a:fld>
            <a:endParaRPr lang="en-US" dirty="0"/>
          </a:p>
        </p:txBody>
      </p:sp>
    </p:spTree>
    <p:extLst>
      <p:ext uri="{BB962C8B-B14F-4D97-AF65-F5344CB8AC3E}">
        <p14:creationId xmlns:p14="http://schemas.microsoft.com/office/powerpoint/2010/main" val="294644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models</a:t>
            </a:r>
          </a:p>
        </p:txBody>
      </p:sp>
      <p:sp>
        <p:nvSpPr>
          <p:cNvPr id="3" name="Content Placeholder 2"/>
          <p:cNvSpPr>
            <a:spLocks noGrp="1"/>
          </p:cNvSpPr>
          <p:nvPr>
            <p:ph idx="1"/>
          </p:nvPr>
        </p:nvSpPr>
        <p:spPr>
          <a:xfrm>
            <a:off x="345810" y="1292567"/>
            <a:ext cx="8229600" cy="2261790"/>
          </a:xfrm>
        </p:spPr>
        <p:txBody>
          <a:bodyPr>
            <a:normAutofit fontScale="92500" lnSpcReduction="10000"/>
          </a:bodyPr>
          <a:lstStyle/>
          <a:p>
            <a:r>
              <a:rPr lang="en-US" dirty="0"/>
              <a:t>Though ML models do not necessarily depend on the knowledge about the physical world process, imparting such knowledge to the design of ML model will definitely help and tells us whether the model has value once produced</a:t>
            </a:r>
          </a:p>
        </p:txBody>
      </p:sp>
      <p:sp>
        <p:nvSpPr>
          <p:cNvPr id="4" name="Slide Number Placeholder 3"/>
          <p:cNvSpPr>
            <a:spLocks noGrp="1"/>
          </p:cNvSpPr>
          <p:nvPr>
            <p:ph type="sldNum" sz="quarter" idx="12"/>
          </p:nvPr>
        </p:nvSpPr>
        <p:spPr/>
        <p:txBody>
          <a:bodyPr/>
          <a:lstStyle/>
          <a:p>
            <a:pPr>
              <a:defRPr/>
            </a:pPr>
            <a:fld id="{DBB5C67A-DE88-4C4F-876B-794149A22CCE}" type="slidenum">
              <a:rPr lang="en-US" smtClean="0"/>
              <a:pPr>
                <a:defRPr/>
              </a:pPr>
              <a:t>8</a:t>
            </a:fld>
            <a:endParaRPr lang="en-US" dirty="0"/>
          </a:p>
        </p:txBody>
      </p:sp>
      <p:grpSp>
        <p:nvGrpSpPr>
          <p:cNvPr id="39" name="Group 38"/>
          <p:cNvGrpSpPr/>
          <p:nvPr/>
        </p:nvGrpSpPr>
        <p:grpSpPr>
          <a:xfrm>
            <a:off x="457200" y="3949921"/>
            <a:ext cx="8309793" cy="2406429"/>
            <a:chOff x="812800" y="2613824"/>
            <a:chExt cx="11079724" cy="3208572"/>
          </a:xfrm>
        </p:grpSpPr>
        <p:cxnSp>
          <p:nvCxnSpPr>
            <p:cNvPr id="36" name="Straight Connector 35"/>
            <p:cNvCxnSpPr/>
            <p:nvPr/>
          </p:nvCxnSpPr>
          <p:spPr>
            <a:xfrm>
              <a:off x="812800" y="4277253"/>
              <a:ext cx="109474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317425" y="2613824"/>
              <a:ext cx="8917911" cy="3208572"/>
              <a:chOff x="1317425" y="2613824"/>
              <a:chExt cx="8917911" cy="3208572"/>
            </a:xfrm>
          </p:grpSpPr>
          <p:grpSp>
            <p:nvGrpSpPr>
              <p:cNvPr id="5" name="Group 4"/>
              <p:cNvGrpSpPr/>
              <p:nvPr/>
            </p:nvGrpSpPr>
            <p:grpSpPr>
              <a:xfrm>
                <a:off x="2708126" y="2613824"/>
                <a:ext cx="5965633" cy="1763081"/>
                <a:chOff x="2606079" y="4623779"/>
                <a:chExt cx="5965633" cy="1763081"/>
              </a:xfrm>
            </p:grpSpPr>
            <p:grpSp>
              <p:nvGrpSpPr>
                <p:cNvPr id="6" name="Group 5"/>
                <p:cNvGrpSpPr/>
                <p:nvPr/>
              </p:nvGrpSpPr>
              <p:grpSpPr>
                <a:xfrm>
                  <a:off x="2606079" y="4623779"/>
                  <a:ext cx="5965633" cy="1211126"/>
                  <a:chOff x="3123664" y="4295955"/>
                  <a:chExt cx="5965633" cy="1211126"/>
                </a:xfrm>
              </p:grpSpPr>
              <p:sp>
                <p:nvSpPr>
                  <p:cNvPr id="9" name="Oval 8"/>
                  <p:cNvSpPr/>
                  <p:nvPr/>
                </p:nvSpPr>
                <p:spPr>
                  <a:xfrm>
                    <a:off x="4356340" y="4382219"/>
                    <a:ext cx="3217653" cy="1035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 physical world process</a:t>
                    </a:r>
                  </a:p>
                </p:txBody>
              </p:sp>
              <p:cxnSp>
                <p:nvCxnSpPr>
                  <p:cNvPr id="10" name="Straight Arrow Connector 9"/>
                  <p:cNvCxnSpPr/>
                  <p:nvPr/>
                </p:nvCxnSpPr>
                <p:spPr>
                  <a:xfrm>
                    <a:off x="3942272" y="4382219"/>
                    <a:ext cx="543464" cy="189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9" idx="2"/>
                  </p:cNvCxnSpPr>
                  <p:nvPr/>
                </p:nvCxnSpPr>
                <p:spPr>
                  <a:xfrm>
                    <a:off x="3933645" y="4899803"/>
                    <a:ext cx="4226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037162" y="5184475"/>
                    <a:ext cx="448574" cy="322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487728" y="4295955"/>
                    <a:ext cx="508960" cy="28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643004" y="489980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573993" y="5106838"/>
                    <a:ext cx="422695" cy="400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23664" y="4694373"/>
                    <a:ext cx="836127" cy="400110"/>
                  </a:xfrm>
                  <a:prstGeom prst="rect">
                    <a:avLst/>
                  </a:prstGeom>
                  <a:noFill/>
                </p:spPr>
                <p:txBody>
                  <a:bodyPr wrap="none" rtlCol="0">
                    <a:spAutoFit/>
                  </a:bodyPr>
                  <a:lstStyle/>
                  <a:p>
                    <a:r>
                      <a:rPr lang="en-US" sz="1350" dirty="0"/>
                      <a:t>Inputs</a:t>
                    </a:r>
                  </a:p>
                </p:txBody>
              </p:sp>
              <p:sp>
                <p:nvSpPr>
                  <p:cNvPr id="17" name="TextBox 16"/>
                  <p:cNvSpPr txBox="1"/>
                  <p:nvPr/>
                </p:nvSpPr>
                <p:spPr>
                  <a:xfrm>
                    <a:off x="8080046" y="4689373"/>
                    <a:ext cx="1009251" cy="400110"/>
                  </a:xfrm>
                  <a:prstGeom prst="rect">
                    <a:avLst/>
                  </a:prstGeom>
                  <a:noFill/>
                </p:spPr>
                <p:txBody>
                  <a:bodyPr wrap="none" rtlCol="0">
                    <a:spAutoFit/>
                  </a:bodyPr>
                  <a:lstStyle/>
                  <a:p>
                    <a:r>
                      <a:rPr lang="en-US" sz="1350" dirty="0"/>
                      <a:t>Outputs</a:t>
                    </a:r>
                  </a:p>
                </p:txBody>
              </p:sp>
            </p:grpSp>
            <p:sp>
              <p:nvSpPr>
                <p:cNvPr id="7" name="Freeform 6"/>
                <p:cNvSpPr/>
                <p:nvPr/>
              </p:nvSpPr>
              <p:spPr>
                <a:xfrm>
                  <a:off x="3225313" y="5676201"/>
                  <a:ext cx="4710989" cy="680149"/>
                </a:xfrm>
                <a:custGeom>
                  <a:avLst/>
                  <a:gdLst>
                    <a:gd name="connsiteX0" fmla="*/ 768718 w 4710989"/>
                    <a:gd name="connsiteY0" fmla="*/ 69012 h 680149"/>
                    <a:gd name="connsiteX1" fmla="*/ 768718 w 4710989"/>
                    <a:gd name="connsiteY1" fmla="*/ 69012 h 680149"/>
                    <a:gd name="connsiteX2" fmla="*/ 647948 w 4710989"/>
                    <a:gd name="connsiteY2" fmla="*/ 34506 h 680149"/>
                    <a:gd name="connsiteX3" fmla="*/ 622069 w 4710989"/>
                    <a:gd name="connsiteY3" fmla="*/ 25880 h 680149"/>
                    <a:gd name="connsiteX4" fmla="*/ 561684 w 4710989"/>
                    <a:gd name="connsiteY4" fmla="*/ 17253 h 680149"/>
                    <a:gd name="connsiteX5" fmla="*/ 415035 w 4710989"/>
                    <a:gd name="connsiteY5" fmla="*/ 0 h 680149"/>
                    <a:gd name="connsiteX6" fmla="*/ 233880 w 4710989"/>
                    <a:gd name="connsiteY6" fmla="*/ 8627 h 680149"/>
                    <a:gd name="connsiteX7" fmla="*/ 156242 w 4710989"/>
                    <a:gd name="connsiteY7" fmla="*/ 17253 h 680149"/>
                    <a:gd name="connsiteX8" fmla="*/ 113110 w 4710989"/>
                    <a:gd name="connsiteY8" fmla="*/ 43132 h 680149"/>
                    <a:gd name="connsiteX9" fmla="*/ 61352 w 4710989"/>
                    <a:gd name="connsiteY9" fmla="*/ 77638 h 680149"/>
                    <a:gd name="connsiteX10" fmla="*/ 26846 w 4710989"/>
                    <a:gd name="connsiteY10" fmla="*/ 86265 h 680149"/>
                    <a:gd name="connsiteX11" fmla="*/ 967 w 4710989"/>
                    <a:gd name="connsiteY11" fmla="*/ 112144 h 680149"/>
                    <a:gd name="connsiteX12" fmla="*/ 26846 w 4710989"/>
                    <a:gd name="connsiteY12" fmla="*/ 198408 h 680149"/>
                    <a:gd name="connsiteX13" fmla="*/ 52725 w 4710989"/>
                    <a:gd name="connsiteY13" fmla="*/ 207034 h 680149"/>
                    <a:gd name="connsiteX14" fmla="*/ 147616 w 4710989"/>
                    <a:gd name="connsiteY14" fmla="*/ 276046 h 680149"/>
                    <a:gd name="connsiteX15" fmla="*/ 182121 w 4710989"/>
                    <a:gd name="connsiteY15" fmla="*/ 293298 h 680149"/>
                    <a:gd name="connsiteX16" fmla="*/ 294265 w 4710989"/>
                    <a:gd name="connsiteY16" fmla="*/ 370936 h 680149"/>
                    <a:gd name="connsiteX17" fmla="*/ 320144 w 4710989"/>
                    <a:gd name="connsiteY17" fmla="*/ 388189 h 680149"/>
                    <a:gd name="connsiteX18" fmla="*/ 354650 w 4710989"/>
                    <a:gd name="connsiteY18" fmla="*/ 405442 h 680149"/>
                    <a:gd name="connsiteX19" fmla="*/ 501299 w 4710989"/>
                    <a:gd name="connsiteY19" fmla="*/ 483080 h 680149"/>
                    <a:gd name="connsiteX20" fmla="*/ 570310 w 4710989"/>
                    <a:gd name="connsiteY20" fmla="*/ 491706 h 680149"/>
                    <a:gd name="connsiteX21" fmla="*/ 1191412 w 4710989"/>
                    <a:gd name="connsiteY21" fmla="*/ 517585 h 680149"/>
                    <a:gd name="connsiteX22" fmla="*/ 1269050 w 4710989"/>
                    <a:gd name="connsiteY22" fmla="*/ 534838 h 680149"/>
                    <a:gd name="connsiteX23" fmla="*/ 1338061 w 4710989"/>
                    <a:gd name="connsiteY23" fmla="*/ 543465 h 680149"/>
                    <a:gd name="connsiteX24" fmla="*/ 1432952 w 4710989"/>
                    <a:gd name="connsiteY24" fmla="*/ 560717 h 680149"/>
                    <a:gd name="connsiteX25" fmla="*/ 1467457 w 4710989"/>
                    <a:gd name="connsiteY25" fmla="*/ 569344 h 680149"/>
                    <a:gd name="connsiteX26" fmla="*/ 1553721 w 4710989"/>
                    <a:gd name="connsiteY26" fmla="*/ 586597 h 680149"/>
                    <a:gd name="connsiteX27" fmla="*/ 1579601 w 4710989"/>
                    <a:gd name="connsiteY27" fmla="*/ 595223 h 680149"/>
                    <a:gd name="connsiteX28" fmla="*/ 1631359 w 4710989"/>
                    <a:gd name="connsiteY28" fmla="*/ 603849 h 680149"/>
                    <a:gd name="connsiteX29" fmla="*/ 1691744 w 4710989"/>
                    <a:gd name="connsiteY29" fmla="*/ 621102 h 680149"/>
                    <a:gd name="connsiteX30" fmla="*/ 1795261 w 4710989"/>
                    <a:gd name="connsiteY30" fmla="*/ 629729 h 680149"/>
                    <a:gd name="connsiteX31" fmla="*/ 1855646 w 4710989"/>
                    <a:gd name="connsiteY31" fmla="*/ 638355 h 680149"/>
                    <a:gd name="connsiteX32" fmla="*/ 2563012 w 4710989"/>
                    <a:gd name="connsiteY32" fmla="*/ 664234 h 680149"/>
                    <a:gd name="connsiteX33" fmla="*/ 3477412 w 4710989"/>
                    <a:gd name="connsiteY33" fmla="*/ 664234 h 680149"/>
                    <a:gd name="connsiteX34" fmla="*/ 3649940 w 4710989"/>
                    <a:gd name="connsiteY34" fmla="*/ 621102 h 680149"/>
                    <a:gd name="connsiteX35" fmla="*/ 3701699 w 4710989"/>
                    <a:gd name="connsiteY35" fmla="*/ 603849 h 680149"/>
                    <a:gd name="connsiteX36" fmla="*/ 3787963 w 4710989"/>
                    <a:gd name="connsiteY36" fmla="*/ 586597 h 680149"/>
                    <a:gd name="connsiteX37" fmla="*/ 3865601 w 4710989"/>
                    <a:gd name="connsiteY37" fmla="*/ 560717 h 680149"/>
                    <a:gd name="connsiteX38" fmla="*/ 3934612 w 4710989"/>
                    <a:gd name="connsiteY38" fmla="*/ 552091 h 680149"/>
                    <a:gd name="connsiteX39" fmla="*/ 3969118 w 4710989"/>
                    <a:gd name="connsiteY39" fmla="*/ 543465 h 680149"/>
                    <a:gd name="connsiteX40" fmla="*/ 4340054 w 4710989"/>
                    <a:gd name="connsiteY40" fmla="*/ 517585 h 680149"/>
                    <a:gd name="connsiteX41" fmla="*/ 4383186 w 4710989"/>
                    <a:gd name="connsiteY41" fmla="*/ 508959 h 680149"/>
                    <a:gd name="connsiteX42" fmla="*/ 4452197 w 4710989"/>
                    <a:gd name="connsiteY42" fmla="*/ 465827 h 680149"/>
                    <a:gd name="connsiteX43" fmla="*/ 4495329 w 4710989"/>
                    <a:gd name="connsiteY43" fmla="*/ 439948 h 680149"/>
                    <a:gd name="connsiteX44" fmla="*/ 4555714 w 4710989"/>
                    <a:gd name="connsiteY44" fmla="*/ 396815 h 680149"/>
                    <a:gd name="connsiteX45" fmla="*/ 4607472 w 4710989"/>
                    <a:gd name="connsiteY45" fmla="*/ 370936 h 680149"/>
                    <a:gd name="connsiteX46" fmla="*/ 4641978 w 4710989"/>
                    <a:gd name="connsiteY46" fmla="*/ 345057 h 680149"/>
                    <a:gd name="connsiteX47" fmla="*/ 4667857 w 4710989"/>
                    <a:gd name="connsiteY47" fmla="*/ 327804 h 680149"/>
                    <a:gd name="connsiteX48" fmla="*/ 4710989 w 4710989"/>
                    <a:gd name="connsiteY48" fmla="*/ 250166 h 680149"/>
                    <a:gd name="connsiteX49" fmla="*/ 4685110 w 4710989"/>
                    <a:gd name="connsiteY49" fmla="*/ 198408 h 680149"/>
                    <a:gd name="connsiteX50" fmla="*/ 4659231 w 4710989"/>
                    <a:gd name="connsiteY50" fmla="*/ 189781 h 680149"/>
                    <a:gd name="connsiteX51" fmla="*/ 4633352 w 4710989"/>
                    <a:gd name="connsiteY51" fmla="*/ 172529 h 680149"/>
                    <a:gd name="connsiteX52" fmla="*/ 4598846 w 4710989"/>
                    <a:gd name="connsiteY52" fmla="*/ 163902 h 680149"/>
                    <a:gd name="connsiteX53" fmla="*/ 4521208 w 4710989"/>
                    <a:gd name="connsiteY53" fmla="*/ 138023 h 680149"/>
                    <a:gd name="connsiteX54" fmla="*/ 4486703 w 4710989"/>
                    <a:gd name="connsiteY54" fmla="*/ 120770 h 680149"/>
                    <a:gd name="connsiteX55" fmla="*/ 4443571 w 4710989"/>
                    <a:gd name="connsiteY55" fmla="*/ 103517 h 680149"/>
                    <a:gd name="connsiteX56" fmla="*/ 4417691 w 4710989"/>
                    <a:gd name="connsiteY56" fmla="*/ 86265 h 680149"/>
                    <a:gd name="connsiteX57" fmla="*/ 4314174 w 4710989"/>
                    <a:gd name="connsiteY57" fmla="*/ 69012 h 680149"/>
                    <a:gd name="connsiteX58" fmla="*/ 4107140 w 4710989"/>
                    <a:gd name="connsiteY58" fmla="*/ 69012 h 680149"/>
                    <a:gd name="connsiteX59" fmla="*/ 4038129 w 4710989"/>
                    <a:gd name="connsiteY59" fmla="*/ 86265 h 680149"/>
                    <a:gd name="connsiteX60" fmla="*/ 4003623 w 4710989"/>
                    <a:gd name="connsiteY60" fmla="*/ 103517 h 680149"/>
                    <a:gd name="connsiteX61" fmla="*/ 3977744 w 4710989"/>
                    <a:gd name="connsiteY61" fmla="*/ 112144 h 680149"/>
                    <a:gd name="connsiteX62" fmla="*/ 3934612 w 4710989"/>
                    <a:gd name="connsiteY62" fmla="*/ 129397 h 680149"/>
                    <a:gd name="connsiteX63" fmla="*/ 3848348 w 4710989"/>
                    <a:gd name="connsiteY63" fmla="*/ 155276 h 680149"/>
                    <a:gd name="connsiteX64" fmla="*/ 3675820 w 4710989"/>
                    <a:gd name="connsiteY64" fmla="*/ 172529 h 680149"/>
                    <a:gd name="connsiteX65" fmla="*/ 3649940 w 4710989"/>
                    <a:gd name="connsiteY65" fmla="*/ 181155 h 680149"/>
                    <a:gd name="connsiteX66" fmla="*/ 3442906 w 4710989"/>
                    <a:gd name="connsiteY66" fmla="*/ 215661 h 680149"/>
                    <a:gd name="connsiteX67" fmla="*/ 3244499 w 4710989"/>
                    <a:gd name="connsiteY67" fmla="*/ 232914 h 680149"/>
                    <a:gd name="connsiteX68" fmla="*/ 3175488 w 4710989"/>
                    <a:gd name="connsiteY68" fmla="*/ 241540 h 680149"/>
                    <a:gd name="connsiteX69" fmla="*/ 2847684 w 4710989"/>
                    <a:gd name="connsiteY69" fmla="*/ 258793 h 680149"/>
                    <a:gd name="connsiteX70" fmla="*/ 2424989 w 4710989"/>
                    <a:gd name="connsiteY70" fmla="*/ 241540 h 680149"/>
                    <a:gd name="connsiteX71" fmla="*/ 2321472 w 4710989"/>
                    <a:gd name="connsiteY71" fmla="*/ 232914 h 680149"/>
                    <a:gd name="connsiteX72" fmla="*/ 1985042 w 4710989"/>
                    <a:gd name="connsiteY72" fmla="*/ 215661 h 680149"/>
                    <a:gd name="connsiteX73" fmla="*/ 1760755 w 4710989"/>
                    <a:gd name="connsiteY73" fmla="*/ 207034 h 680149"/>
                    <a:gd name="connsiteX74" fmla="*/ 1174159 w 4710989"/>
                    <a:gd name="connsiteY74" fmla="*/ 198408 h 680149"/>
                    <a:gd name="connsiteX75" fmla="*/ 1139654 w 4710989"/>
                    <a:gd name="connsiteY75" fmla="*/ 189781 h 680149"/>
                    <a:gd name="connsiteX76" fmla="*/ 1087895 w 4710989"/>
                    <a:gd name="connsiteY76" fmla="*/ 172529 h 680149"/>
                    <a:gd name="connsiteX77" fmla="*/ 1018884 w 4710989"/>
                    <a:gd name="connsiteY77" fmla="*/ 155276 h 680149"/>
                    <a:gd name="connsiteX78" fmla="*/ 984378 w 4710989"/>
                    <a:gd name="connsiteY78" fmla="*/ 146649 h 680149"/>
                    <a:gd name="connsiteX79" fmla="*/ 932620 w 4710989"/>
                    <a:gd name="connsiteY79" fmla="*/ 138023 h 680149"/>
                    <a:gd name="connsiteX80" fmla="*/ 872235 w 4710989"/>
                    <a:gd name="connsiteY80" fmla="*/ 129397 h 680149"/>
                    <a:gd name="connsiteX81" fmla="*/ 803223 w 4710989"/>
                    <a:gd name="connsiteY81" fmla="*/ 112144 h 680149"/>
                    <a:gd name="connsiteX82" fmla="*/ 760091 w 4710989"/>
                    <a:gd name="connsiteY82" fmla="*/ 103517 h 680149"/>
                    <a:gd name="connsiteX83" fmla="*/ 768718 w 4710989"/>
                    <a:gd name="connsiteY83" fmla="*/ 69012 h 68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4710989" h="680149">
                      <a:moveTo>
                        <a:pt x="768718" y="69012"/>
                      </a:moveTo>
                      <a:lnTo>
                        <a:pt x="768718" y="69012"/>
                      </a:lnTo>
                      <a:lnTo>
                        <a:pt x="647948" y="34506"/>
                      </a:lnTo>
                      <a:cubicBezTo>
                        <a:pt x="639225" y="31940"/>
                        <a:pt x="630985" y="27663"/>
                        <a:pt x="622069" y="25880"/>
                      </a:cubicBezTo>
                      <a:cubicBezTo>
                        <a:pt x="602131" y="21892"/>
                        <a:pt x="581740" y="20596"/>
                        <a:pt x="561684" y="17253"/>
                      </a:cubicBezTo>
                      <a:cubicBezTo>
                        <a:pt x="453774" y="-732"/>
                        <a:pt x="605959" y="15911"/>
                        <a:pt x="415035" y="0"/>
                      </a:cubicBezTo>
                      <a:lnTo>
                        <a:pt x="233880" y="8627"/>
                      </a:lnTo>
                      <a:cubicBezTo>
                        <a:pt x="207899" y="10359"/>
                        <a:pt x="181279" y="10100"/>
                        <a:pt x="156242" y="17253"/>
                      </a:cubicBezTo>
                      <a:cubicBezTo>
                        <a:pt x="140120" y="21859"/>
                        <a:pt x="127255" y="34130"/>
                        <a:pt x="113110" y="43132"/>
                      </a:cubicBezTo>
                      <a:cubicBezTo>
                        <a:pt x="95617" y="54264"/>
                        <a:pt x="81468" y="72609"/>
                        <a:pt x="61352" y="77638"/>
                      </a:cubicBezTo>
                      <a:lnTo>
                        <a:pt x="26846" y="86265"/>
                      </a:lnTo>
                      <a:cubicBezTo>
                        <a:pt x="18220" y="94891"/>
                        <a:pt x="3360" y="100181"/>
                        <a:pt x="967" y="112144"/>
                      </a:cubicBezTo>
                      <a:cubicBezTo>
                        <a:pt x="-3069" y="132322"/>
                        <a:pt x="5518" y="181346"/>
                        <a:pt x="26846" y="198408"/>
                      </a:cubicBezTo>
                      <a:cubicBezTo>
                        <a:pt x="33946" y="204088"/>
                        <a:pt x="44099" y="204159"/>
                        <a:pt x="52725" y="207034"/>
                      </a:cubicBezTo>
                      <a:cubicBezTo>
                        <a:pt x="56349" y="209752"/>
                        <a:pt x="124378" y="262767"/>
                        <a:pt x="147616" y="276046"/>
                      </a:cubicBezTo>
                      <a:cubicBezTo>
                        <a:pt x="158781" y="282426"/>
                        <a:pt x="171325" y="286312"/>
                        <a:pt x="182121" y="293298"/>
                      </a:cubicBezTo>
                      <a:cubicBezTo>
                        <a:pt x="220292" y="317997"/>
                        <a:pt x="256800" y="345178"/>
                        <a:pt x="294265" y="370936"/>
                      </a:cubicBezTo>
                      <a:cubicBezTo>
                        <a:pt x="302808" y="376810"/>
                        <a:pt x="310871" y="383552"/>
                        <a:pt x="320144" y="388189"/>
                      </a:cubicBezTo>
                      <a:cubicBezTo>
                        <a:pt x="331646" y="393940"/>
                        <a:pt x="343442" y="399137"/>
                        <a:pt x="354650" y="405442"/>
                      </a:cubicBezTo>
                      <a:cubicBezTo>
                        <a:pt x="373304" y="415935"/>
                        <a:pt x="459157" y="473355"/>
                        <a:pt x="501299" y="483080"/>
                      </a:cubicBezTo>
                      <a:cubicBezTo>
                        <a:pt x="523888" y="488293"/>
                        <a:pt x="547306" y="488831"/>
                        <a:pt x="570310" y="491706"/>
                      </a:cubicBezTo>
                      <a:cubicBezTo>
                        <a:pt x="785534" y="563445"/>
                        <a:pt x="564406" y="492504"/>
                        <a:pt x="1191412" y="517585"/>
                      </a:cubicBezTo>
                      <a:cubicBezTo>
                        <a:pt x="1285173" y="521336"/>
                        <a:pt x="1209405" y="523993"/>
                        <a:pt x="1269050" y="534838"/>
                      </a:cubicBezTo>
                      <a:cubicBezTo>
                        <a:pt x="1291859" y="538985"/>
                        <a:pt x="1315057" y="540589"/>
                        <a:pt x="1338061" y="543465"/>
                      </a:cubicBezTo>
                      <a:cubicBezTo>
                        <a:pt x="1393587" y="561973"/>
                        <a:pt x="1335403" y="544459"/>
                        <a:pt x="1432952" y="560717"/>
                      </a:cubicBezTo>
                      <a:cubicBezTo>
                        <a:pt x="1444646" y="562666"/>
                        <a:pt x="1455864" y="566860"/>
                        <a:pt x="1467457" y="569344"/>
                      </a:cubicBezTo>
                      <a:cubicBezTo>
                        <a:pt x="1496130" y="575488"/>
                        <a:pt x="1525148" y="580003"/>
                        <a:pt x="1553721" y="586597"/>
                      </a:cubicBezTo>
                      <a:cubicBezTo>
                        <a:pt x="1562581" y="588642"/>
                        <a:pt x="1570724" y="593250"/>
                        <a:pt x="1579601" y="595223"/>
                      </a:cubicBezTo>
                      <a:cubicBezTo>
                        <a:pt x="1596675" y="599017"/>
                        <a:pt x="1614106" y="600974"/>
                        <a:pt x="1631359" y="603849"/>
                      </a:cubicBezTo>
                      <a:cubicBezTo>
                        <a:pt x="1648552" y="609580"/>
                        <a:pt x="1674407" y="618935"/>
                        <a:pt x="1691744" y="621102"/>
                      </a:cubicBezTo>
                      <a:cubicBezTo>
                        <a:pt x="1726102" y="625397"/>
                        <a:pt x="1760826" y="626104"/>
                        <a:pt x="1795261" y="629729"/>
                      </a:cubicBezTo>
                      <a:cubicBezTo>
                        <a:pt x="1815482" y="631858"/>
                        <a:pt x="1835376" y="636755"/>
                        <a:pt x="1855646" y="638355"/>
                      </a:cubicBezTo>
                      <a:cubicBezTo>
                        <a:pt x="2168815" y="663079"/>
                        <a:pt x="2198987" y="657097"/>
                        <a:pt x="2563012" y="664234"/>
                      </a:cubicBezTo>
                      <a:cubicBezTo>
                        <a:pt x="2903298" y="680439"/>
                        <a:pt x="3027497" y="689944"/>
                        <a:pt x="3477412" y="664234"/>
                      </a:cubicBezTo>
                      <a:cubicBezTo>
                        <a:pt x="3536595" y="660852"/>
                        <a:pt x="3593703" y="639848"/>
                        <a:pt x="3649940" y="621102"/>
                      </a:cubicBezTo>
                      <a:cubicBezTo>
                        <a:pt x="3667193" y="615351"/>
                        <a:pt x="3683760" y="606839"/>
                        <a:pt x="3701699" y="603849"/>
                      </a:cubicBezTo>
                      <a:cubicBezTo>
                        <a:pt x="3734079" y="598453"/>
                        <a:pt x="3757551" y="595955"/>
                        <a:pt x="3787963" y="586597"/>
                      </a:cubicBezTo>
                      <a:cubicBezTo>
                        <a:pt x="3814036" y="578575"/>
                        <a:pt x="3839047" y="566965"/>
                        <a:pt x="3865601" y="560717"/>
                      </a:cubicBezTo>
                      <a:cubicBezTo>
                        <a:pt x="3888167" y="555407"/>
                        <a:pt x="3911745" y="555902"/>
                        <a:pt x="3934612" y="552091"/>
                      </a:cubicBezTo>
                      <a:cubicBezTo>
                        <a:pt x="3946307" y="550142"/>
                        <a:pt x="3957317" y="544607"/>
                        <a:pt x="3969118" y="543465"/>
                      </a:cubicBezTo>
                      <a:cubicBezTo>
                        <a:pt x="4063282" y="534352"/>
                        <a:pt x="4233711" y="524232"/>
                        <a:pt x="4340054" y="517585"/>
                      </a:cubicBezTo>
                      <a:cubicBezTo>
                        <a:pt x="4354431" y="514710"/>
                        <a:pt x="4369276" y="513596"/>
                        <a:pt x="4383186" y="508959"/>
                      </a:cubicBezTo>
                      <a:cubicBezTo>
                        <a:pt x="4416881" y="497727"/>
                        <a:pt x="4422687" y="485500"/>
                        <a:pt x="4452197" y="465827"/>
                      </a:cubicBezTo>
                      <a:cubicBezTo>
                        <a:pt x="4466148" y="456527"/>
                        <a:pt x="4481378" y="449249"/>
                        <a:pt x="4495329" y="439948"/>
                      </a:cubicBezTo>
                      <a:cubicBezTo>
                        <a:pt x="4515910" y="426227"/>
                        <a:pt x="4534648" y="409779"/>
                        <a:pt x="4555714" y="396815"/>
                      </a:cubicBezTo>
                      <a:cubicBezTo>
                        <a:pt x="4572142" y="386706"/>
                        <a:pt x="4590932" y="380860"/>
                        <a:pt x="4607472" y="370936"/>
                      </a:cubicBezTo>
                      <a:cubicBezTo>
                        <a:pt x="4619801" y="363539"/>
                        <a:pt x="4630279" y="353414"/>
                        <a:pt x="4641978" y="345057"/>
                      </a:cubicBezTo>
                      <a:cubicBezTo>
                        <a:pt x="4650414" y="339031"/>
                        <a:pt x="4659231" y="333555"/>
                        <a:pt x="4667857" y="327804"/>
                      </a:cubicBezTo>
                      <a:cubicBezTo>
                        <a:pt x="4707407" y="268480"/>
                        <a:pt x="4695806" y="295717"/>
                        <a:pt x="4710989" y="250166"/>
                      </a:cubicBezTo>
                      <a:cubicBezTo>
                        <a:pt x="4705306" y="233117"/>
                        <a:pt x="4700313" y="210571"/>
                        <a:pt x="4685110" y="198408"/>
                      </a:cubicBezTo>
                      <a:cubicBezTo>
                        <a:pt x="4678010" y="192728"/>
                        <a:pt x="4667364" y="193848"/>
                        <a:pt x="4659231" y="189781"/>
                      </a:cubicBezTo>
                      <a:cubicBezTo>
                        <a:pt x="4649958" y="185145"/>
                        <a:pt x="4642881" y="176613"/>
                        <a:pt x="4633352" y="172529"/>
                      </a:cubicBezTo>
                      <a:cubicBezTo>
                        <a:pt x="4622455" y="167859"/>
                        <a:pt x="4609947" y="168065"/>
                        <a:pt x="4598846" y="163902"/>
                      </a:cubicBezTo>
                      <a:cubicBezTo>
                        <a:pt x="4517217" y="133290"/>
                        <a:pt x="4615726" y="156926"/>
                        <a:pt x="4521208" y="138023"/>
                      </a:cubicBezTo>
                      <a:cubicBezTo>
                        <a:pt x="4509706" y="132272"/>
                        <a:pt x="4498454" y="125993"/>
                        <a:pt x="4486703" y="120770"/>
                      </a:cubicBezTo>
                      <a:cubicBezTo>
                        <a:pt x="4472553" y="114481"/>
                        <a:pt x="4457421" y="110442"/>
                        <a:pt x="4443571" y="103517"/>
                      </a:cubicBezTo>
                      <a:cubicBezTo>
                        <a:pt x="4434298" y="98881"/>
                        <a:pt x="4427220" y="90349"/>
                        <a:pt x="4417691" y="86265"/>
                      </a:cubicBezTo>
                      <a:cubicBezTo>
                        <a:pt x="4394217" y="76205"/>
                        <a:pt x="4329401" y="70915"/>
                        <a:pt x="4314174" y="69012"/>
                      </a:cubicBezTo>
                      <a:cubicBezTo>
                        <a:pt x="4232988" y="41948"/>
                        <a:pt x="4283791" y="55423"/>
                        <a:pt x="4107140" y="69012"/>
                      </a:cubicBezTo>
                      <a:cubicBezTo>
                        <a:pt x="4090678" y="70278"/>
                        <a:pt x="4055848" y="78671"/>
                        <a:pt x="4038129" y="86265"/>
                      </a:cubicBezTo>
                      <a:cubicBezTo>
                        <a:pt x="4026309" y="91331"/>
                        <a:pt x="4015443" y="98451"/>
                        <a:pt x="4003623" y="103517"/>
                      </a:cubicBezTo>
                      <a:cubicBezTo>
                        <a:pt x="3995265" y="107099"/>
                        <a:pt x="3986258" y="108951"/>
                        <a:pt x="3977744" y="112144"/>
                      </a:cubicBezTo>
                      <a:cubicBezTo>
                        <a:pt x="3963245" y="117581"/>
                        <a:pt x="3949111" y="123960"/>
                        <a:pt x="3934612" y="129397"/>
                      </a:cubicBezTo>
                      <a:cubicBezTo>
                        <a:pt x="3914474" y="136949"/>
                        <a:pt x="3858538" y="153238"/>
                        <a:pt x="3848348" y="155276"/>
                      </a:cubicBezTo>
                      <a:cubicBezTo>
                        <a:pt x="3811438" y="162658"/>
                        <a:pt x="3703177" y="170249"/>
                        <a:pt x="3675820" y="172529"/>
                      </a:cubicBezTo>
                      <a:cubicBezTo>
                        <a:pt x="3667193" y="175404"/>
                        <a:pt x="3658800" y="179110"/>
                        <a:pt x="3649940" y="181155"/>
                      </a:cubicBezTo>
                      <a:cubicBezTo>
                        <a:pt x="3575854" y="198252"/>
                        <a:pt x="3520520" y="205537"/>
                        <a:pt x="3442906" y="215661"/>
                      </a:cubicBezTo>
                      <a:cubicBezTo>
                        <a:pt x="3336083" y="229594"/>
                        <a:pt x="3374306" y="221113"/>
                        <a:pt x="3244499" y="232914"/>
                      </a:cubicBezTo>
                      <a:cubicBezTo>
                        <a:pt x="3221412" y="235013"/>
                        <a:pt x="3198622" y="240031"/>
                        <a:pt x="3175488" y="241540"/>
                      </a:cubicBezTo>
                      <a:cubicBezTo>
                        <a:pt x="3066301" y="248661"/>
                        <a:pt x="2847684" y="258793"/>
                        <a:pt x="2847684" y="258793"/>
                      </a:cubicBezTo>
                      <a:lnTo>
                        <a:pt x="2424989" y="241540"/>
                      </a:lnTo>
                      <a:cubicBezTo>
                        <a:pt x="2390406" y="239839"/>
                        <a:pt x="2356015" y="235296"/>
                        <a:pt x="2321472" y="232914"/>
                      </a:cubicBezTo>
                      <a:cubicBezTo>
                        <a:pt x="2215142" y="225581"/>
                        <a:pt x="2089846" y="220028"/>
                        <a:pt x="1985042" y="215661"/>
                      </a:cubicBezTo>
                      <a:lnTo>
                        <a:pt x="1760755" y="207034"/>
                      </a:lnTo>
                      <a:lnTo>
                        <a:pt x="1174159" y="198408"/>
                      </a:lnTo>
                      <a:cubicBezTo>
                        <a:pt x="1162657" y="195532"/>
                        <a:pt x="1151010" y="193188"/>
                        <a:pt x="1139654" y="189781"/>
                      </a:cubicBezTo>
                      <a:cubicBezTo>
                        <a:pt x="1122235" y="184555"/>
                        <a:pt x="1105538" y="176940"/>
                        <a:pt x="1087895" y="172529"/>
                      </a:cubicBezTo>
                      <a:lnTo>
                        <a:pt x="1018884" y="155276"/>
                      </a:lnTo>
                      <a:cubicBezTo>
                        <a:pt x="1007382" y="152400"/>
                        <a:pt x="996073" y="148598"/>
                        <a:pt x="984378" y="146649"/>
                      </a:cubicBezTo>
                      <a:lnTo>
                        <a:pt x="932620" y="138023"/>
                      </a:lnTo>
                      <a:cubicBezTo>
                        <a:pt x="912524" y="134931"/>
                        <a:pt x="892291" y="132740"/>
                        <a:pt x="872235" y="129397"/>
                      </a:cubicBezTo>
                      <a:cubicBezTo>
                        <a:pt x="776875" y="113503"/>
                        <a:pt x="869874" y="128807"/>
                        <a:pt x="803223" y="112144"/>
                      </a:cubicBezTo>
                      <a:cubicBezTo>
                        <a:pt x="788999" y="108588"/>
                        <a:pt x="773205" y="110074"/>
                        <a:pt x="760091" y="103517"/>
                      </a:cubicBezTo>
                      <a:cubicBezTo>
                        <a:pt x="754340" y="100642"/>
                        <a:pt x="754340" y="92016"/>
                        <a:pt x="768718" y="69012"/>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p:cNvSpPr txBox="1"/>
                <p:nvPr/>
              </p:nvSpPr>
              <p:spPr>
                <a:xfrm>
                  <a:off x="5055080" y="5986751"/>
                  <a:ext cx="1779889" cy="400109"/>
                </a:xfrm>
                <a:prstGeom prst="rect">
                  <a:avLst/>
                </a:prstGeom>
                <a:noFill/>
              </p:spPr>
              <p:txBody>
                <a:bodyPr wrap="none" rtlCol="0">
                  <a:spAutoFit/>
                </a:bodyPr>
                <a:lstStyle/>
                <a:p>
                  <a:r>
                    <a:rPr lang="en-US" sz="1350" dirty="0"/>
                    <a:t>Observable data</a:t>
                  </a:r>
                </a:p>
              </p:txBody>
            </p:sp>
          </p:grpSp>
          <p:sp>
            <p:nvSpPr>
              <p:cNvPr id="18" name="Rectangle 17"/>
              <p:cNvSpPr/>
              <p:nvPr/>
            </p:nvSpPr>
            <p:spPr>
              <a:xfrm>
                <a:off x="4673588" y="4933875"/>
                <a:ext cx="2198111" cy="88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Machine Learning Models</a:t>
                </a:r>
              </a:p>
            </p:txBody>
          </p:sp>
          <p:cxnSp>
            <p:nvCxnSpPr>
              <p:cNvPr id="20" name="Straight Arrow Connector 19"/>
              <p:cNvCxnSpPr/>
              <p:nvPr/>
            </p:nvCxnSpPr>
            <p:spPr>
              <a:xfrm>
                <a:off x="4070198" y="5122772"/>
                <a:ext cx="631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070198" y="5348062"/>
                <a:ext cx="631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070198" y="5568470"/>
                <a:ext cx="631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878064" y="5348062"/>
                <a:ext cx="631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317425" y="5141436"/>
                <a:ext cx="2839752" cy="400109"/>
              </a:xfrm>
              <a:prstGeom prst="rect">
                <a:avLst/>
              </a:prstGeom>
              <a:noFill/>
            </p:spPr>
            <p:txBody>
              <a:bodyPr wrap="none" rtlCol="0">
                <a:spAutoFit/>
              </a:bodyPr>
              <a:lstStyle/>
              <a:p>
                <a:r>
                  <a:rPr lang="en-US" sz="1350" dirty="0"/>
                  <a:t>A subset of observable data</a:t>
                </a:r>
              </a:p>
            </p:txBody>
          </p:sp>
          <p:sp>
            <p:nvSpPr>
              <p:cNvPr id="25" name="TextBox 24"/>
              <p:cNvSpPr txBox="1"/>
              <p:nvPr/>
            </p:nvSpPr>
            <p:spPr>
              <a:xfrm>
                <a:off x="7517753" y="5141436"/>
                <a:ext cx="2717583" cy="400109"/>
              </a:xfrm>
              <a:prstGeom prst="rect">
                <a:avLst/>
              </a:prstGeom>
              <a:noFill/>
            </p:spPr>
            <p:txBody>
              <a:bodyPr wrap="none" rtlCol="0">
                <a:spAutoFit/>
              </a:bodyPr>
              <a:lstStyle/>
              <a:p>
                <a:r>
                  <a:rPr lang="en-US" sz="1350" dirty="0"/>
                  <a:t>Predicted data of interests</a:t>
                </a:r>
              </a:p>
            </p:txBody>
          </p:sp>
          <p:cxnSp>
            <p:nvCxnSpPr>
              <p:cNvPr id="30" name="Straight Connector 29"/>
              <p:cNvCxnSpPr>
                <a:endCxn id="24" idx="1"/>
              </p:cNvCxnSpPr>
              <p:nvPr/>
            </p:nvCxnSpPr>
            <p:spPr>
              <a:xfrm flipH="1">
                <a:off x="1317425" y="4006320"/>
                <a:ext cx="2209309" cy="1335171"/>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20"/>
              </p:cNvCxnSpPr>
              <p:nvPr/>
            </p:nvCxnSpPr>
            <p:spPr>
              <a:xfrm>
                <a:off x="3897670" y="4157952"/>
                <a:ext cx="674330" cy="819583"/>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9721245" y="3907921"/>
              <a:ext cx="2171279" cy="400109"/>
            </a:xfrm>
            <a:prstGeom prst="rect">
              <a:avLst/>
            </a:prstGeom>
            <a:noFill/>
          </p:spPr>
          <p:txBody>
            <a:bodyPr wrap="none" rtlCol="0">
              <a:spAutoFit/>
            </a:bodyPr>
            <a:lstStyle/>
            <a:p>
              <a:r>
                <a:rPr lang="en-US" sz="1350" dirty="0"/>
                <a:t>Experimental Design</a:t>
              </a:r>
            </a:p>
          </p:txBody>
        </p:sp>
        <p:sp>
          <p:nvSpPr>
            <p:cNvPr id="38" name="TextBox 37"/>
            <p:cNvSpPr txBox="1"/>
            <p:nvPr/>
          </p:nvSpPr>
          <p:spPr>
            <a:xfrm>
              <a:off x="9721245" y="4241019"/>
              <a:ext cx="1926168" cy="400109"/>
            </a:xfrm>
            <a:prstGeom prst="rect">
              <a:avLst/>
            </a:prstGeom>
            <a:noFill/>
          </p:spPr>
          <p:txBody>
            <a:bodyPr wrap="none" rtlCol="0">
              <a:spAutoFit/>
            </a:bodyPr>
            <a:lstStyle/>
            <a:p>
              <a:r>
                <a:rPr lang="en-US" sz="1350" dirty="0"/>
                <a:t>Machine Learning</a:t>
              </a:r>
            </a:p>
          </p:txBody>
        </p:sp>
      </p:grpSp>
    </p:spTree>
    <p:extLst>
      <p:ext uri="{BB962C8B-B14F-4D97-AF65-F5344CB8AC3E}">
        <p14:creationId xmlns:p14="http://schemas.microsoft.com/office/powerpoint/2010/main" val="3225653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does a machine learning model look like?</a:t>
            </a:r>
          </a:p>
        </p:txBody>
      </p:sp>
      <p:sp>
        <p:nvSpPr>
          <p:cNvPr id="3" name="Content Placeholder 2"/>
          <p:cNvSpPr>
            <a:spLocks noGrp="1"/>
          </p:cNvSpPr>
          <p:nvPr>
            <p:ph idx="1"/>
          </p:nvPr>
        </p:nvSpPr>
        <p:spPr>
          <a:xfrm>
            <a:off x="457200" y="1600200"/>
            <a:ext cx="8229600" cy="3482505"/>
          </a:xfrm>
        </p:spPr>
        <p:txBody>
          <a:bodyPr>
            <a:normAutofit fontScale="92500"/>
          </a:bodyPr>
          <a:lstStyle/>
          <a:p>
            <a:r>
              <a:rPr lang="en-US" dirty="0"/>
              <a:t>Model can be considered as a way to represent “knowledge” in some structural form</a:t>
            </a:r>
          </a:p>
          <a:p>
            <a:pPr lvl="1"/>
            <a:r>
              <a:rPr lang="en-US" dirty="0"/>
              <a:t>A functional form</a:t>
            </a:r>
          </a:p>
          <a:p>
            <a:pPr lvl="2"/>
            <a:r>
              <a:rPr lang="en-US" dirty="0"/>
              <a:t>The functional form itself can sometimes be represented as a network or graphical form</a:t>
            </a:r>
          </a:p>
          <a:p>
            <a:pPr lvl="1"/>
            <a:r>
              <a:rPr lang="en-US" dirty="0"/>
              <a:t>A cluster form that partitions data</a:t>
            </a:r>
          </a:p>
          <a:p>
            <a:pPr lvl="1"/>
            <a:r>
              <a:rPr lang="en-US" dirty="0"/>
              <a:t>A set of decision rules</a:t>
            </a:r>
          </a:p>
        </p:txBody>
      </p:sp>
      <p:sp>
        <p:nvSpPr>
          <p:cNvPr id="4" name="Slide Number Placeholder 3"/>
          <p:cNvSpPr>
            <a:spLocks noGrp="1"/>
          </p:cNvSpPr>
          <p:nvPr>
            <p:ph type="sldNum" sz="quarter" idx="12"/>
          </p:nvPr>
        </p:nvSpPr>
        <p:spPr/>
        <p:txBody>
          <a:bodyPr/>
          <a:lstStyle/>
          <a:p>
            <a:pPr>
              <a:defRPr/>
            </a:pPr>
            <a:fld id="{DBB5C67A-DE88-4C4F-876B-794149A22CCE}" type="slidenum">
              <a:rPr lang="en-US" smtClean="0"/>
              <a:pPr>
                <a:defRPr/>
              </a:pPr>
              <a:t>9</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3962570" y="2743200"/>
                <a:ext cx="838030"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𝑦</m:t>
                      </m:r>
                      <m:r>
                        <a:rPr lang="en-US" sz="1350" i="1">
                          <a:latin typeface="Cambria Math" panose="02040503050406030204" pitchFamily="18" charset="0"/>
                        </a:rPr>
                        <m:t>=</m:t>
                      </m:r>
                      <m:r>
                        <a:rPr lang="en-US" sz="1350" i="1">
                          <a:latin typeface="Cambria Math" panose="02040503050406030204" pitchFamily="18" charset="0"/>
                        </a:rPr>
                        <m:t>𝑓</m:t>
                      </m:r>
                      <m:r>
                        <a:rPr lang="en-US" sz="1350" i="1">
                          <a:latin typeface="Cambria Math" panose="02040503050406030204" pitchFamily="18" charset="0"/>
                        </a:rPr>
                        <m:t>(</m:t>
                      </m:r>
                      <m:r>
                        <a:rPr lang="en-US" sz="1350" i="1">
                          <a:latin typeface="Cambria Math" panose="02040503050406030204" pitchFamily="18" charset="0"/>
                        </a:rPr>
                        <m:t>𝑥</m:t>
                      </m:r>
                      <m:r>
                        <a:rPr lang="en-US" sz="1350" i="1">
                          <a:latin typeface="Cambria Math" panose="02040503050406030204" pitchFamily="18" charset="0"/>
                        </a:rPr>
                        <m:t>)</m:t>
                      </m:r>
                    </m:oMath>
                  </m:oMathPara>
                </a14:m>
                <a:endParaRPr lang="en-US" sz="1350" dirty="0"/>
              </a:p>
            </p:txBody>
          </p:sp>
        </mc:Choice>
        <mc:Fallback xmlns="">
          <p:sp>
            <p:nvSpPr>
              <p:cNvPr id="5" name="TextBox 4"/>
              <p:cNvSpPr txBox="1">
                <a:spLocks noRot="1" noChangeAspect="1" noMove="1" noResize="1" noEditPoints="1" noAdjustHandles="1" noChangeArrowheads="1" noChangeShapeType="1" noTextEdit="1"/>
              </p:cNvSpPr>
              <p:nvPr/>
            </p:nvSpPr>
            <p:spPr>
              <a:xfrm>
                <a:off x="3962570" y="2743200"/>
                <a:ext cx="838030" cy="207749"/>
              </a:xfrm>
              <a:prstGeom prst="rect">
                <a:avLst/>
              </a:prstGeom>
              <a:blipFill>
                <a:blip r:embed="rId2"/>
                <a:stretch>
                  <a:fillRect t="-2941" b="-32353"/>
                </a:stretch>
              </a:blipFill>
            </p:spPr>
            <p:txBody>
              <a:bodyPr/>
              <a:lstStyle/>
              <a:p>
                <a:r>
                  <a:rPr lang="en-US">
                    <a:noFill/>
                  </a:rPr>
                  <a:t> </a:t>
                </a:r>
              </a:p>
            </p:txBody>
          </p:sp>
        </mc:Fallback>
      </mc:AlternateContent>
      <p:pic>
        <p:nvPicPr>
          <p:cNvPr id="1026" name="Picture 2" descr="https://media.licdn.com/mpr/mpr/shrinknp_800_800/AAEAAQAAAAAAAAMQAAAAJGZhYjM3NjhjLTg5MDctNDFhNS1iZWU1LTMzYjg1MWYxOTI1N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4544" y="5082705"/>
            <a:ext cx="3167612" cy="15006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saedsayad.com/images/Decision_rul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9500" y="5094387"/>
            <a:ext cx="2950919" cy="1627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169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35932</TotalTime>
  <Words>1031</Words>
  <Application>Microsoft Office PowerPoint</Application>
  <PresentationFormat>On-screen Show (4:3)</PresentationFormat>
  <Paragraphs>158</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Cambria Math</vt:lpstr>
      <vt:lpstr>Office Theme</vt:lpstr>
      <vt:lpstr>Machine Learning in Finance</vt:lpstr>
      <vt:lpstr>The problem with simple models in finance</vt:lpstr>
      <vt:lpstr>What is machine learning?</vt:lpstr>
      <vt:lpstr>A formal definition of machine learning</vt:lpstr>
      <vt:lpstr>Artificial intelligence, machine learning and data mining</vt:lpstr>
      <vt:lpstr>Machine learning: a general view</vt:lpstr>
      <vt:lpstr>Machine learning challenges</vt:lpstr>
      <vt:lpstr>Machine learning models</vt:lpstr>
      <vt:lpstr>What does a machine learning model look like?</vt:lpstr>
      <vt:lpstr>Machine learning touch points</vt:lpstr>
      <vt:lpstr>Drivers of ML applications</vt:lpstr>
      <vt:lpstr>Classes of ML algorithms</vt:lpstr>
      <vt:lpstr>Challenges using Financial Data</vt:lpstr>
      <vt:lpstr>Machine Learning challenges on financial markets/data</vt:lpstr>
      <vt:lpstr>Data: D=(X,Y)</vt:lpstr>
      <vt:lpstr>A simple model: OLS regression</vt:lpstr>
      <vt:lpstr>Assignment:  tools needed for class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dc:title>
  <dc:creator>elliotnoma</dc:creator>
  <cp:lastModifiedBy>Elliot Noma</cp:lastModifiedBy>
  <cp:revision>115</cp:revision>
  <cp:lastPrinted>2018-09-04T17:25:30Z</cp:lastPrinted>
  <dcterms:created xsi:type="dcterms:W3CDTF">2016-08-30T13:05:04Z</dcterms:created>
  <dcterms:modified xsi:type="dcterms:W3CDTF">2024-08-31T23:30:17Z</dcterms:modified>
</cp:coreProperties>
</file>