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18"/>
  </p:notesMasterIdLst>
  <p:handoutMasterIdLst>
    <p:handoutMasterId r:id="rId19"/>
  </p:handoutMasterIdLst>
  <p:sldIdLst>
    <p:sldId id="332" r:id="rId5"/>
    <p:sldId id="304" r:id="rId6"/>
    <p:sldId id="343" r:id="rId7"/>
    <p:sldId id="367" r:id="rId8"/>
    <p:sldId id="357" r:id="rId9"/>
    <p:sldId id="358" r:id="rId10"/>
    <p:sldId id="359" r:id="rId11"/>
    <p:sldId id="356" r:id="rId12"/>
    <p:sldId id="361" r:id="rId13"/>
    <p:sldId id="365" r:id="rId14"/>
    <p:sldId id="366" r:id="rId15"/>
    <p:sldId id="362" r:id="rId16"/>
    <p:sldId id="331" r:id="rId17"/>
  </p:sldIdLst>
  <p:sldSz cx="12192000" cy="6858000"/>
  <p:notesSz cx="7077075" cy="90281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040" userDrawn="1">
          <p15:clr>
            <a:srgbClr val="A4A3A4"/>
          </p15:clr>
        </p15:guide>
        <p15:guide id="3" orient="horz" pos="216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D2D9A515-A0C6-4C39-B80A-0C748B322470}" name="Guest User" initials="GU" userId="S::urn:spo:anon#478b1eeea21ed088306c92a0690f2574a00c4f9d76636cfc48aafd1929b89e8d::" providerId="AD"/>
  <p188:author id="{A304F87C-87A2-4AF4-D2F8-2488045FDB69}" name="Lisa Elwood" initials="LE" userId="S::lmelwood@ucm.rutgers.edu::03804305-3005-4b93-b69a-8f24f540b0c5"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Lisa Elwood" initials="LE [3]" lastIdx="1" clrIdx="3">
    <p:extLst>
      <p:ext uri="{19B8F6BF-5375-455C-9EA6-DF929625EA0E}">
        <p15:presenceInfo xmlns:p15="http://schemas.microsoft.com/office/powerpoint/2012/main" userId="Lisa Elwood" providerId="None"/>
      </p:ext>
    </p:extLst>
  </p:cmAuthor>
  <p:cmAuthor id="2" name="Lisa Elwood" initials="LE [2]" lastIdx="19" clrIdx="1">
    <p:extLst>
      <p:ext uri="{19B8F6BF-5375-455C-9EA6-DF929625EA0E}">
        <p15:presenceInfo xmlns:p15="http://schemas.microsoft.com/office/powerpoint/2012/main" userId="S::lmelwood@ucm.rutgers.edu::03804305-3005-4b93-b69a-8f24f540b0c5" providerId="AD"/>
      </p:ext>
    </p:extLst>
  </p:cmAuthor>
  <p:cmAuthor id="3" name="Jeanne Weber" initials="JW" lastIdx="8" clrIdx="2">
    <p:extLst>
      <p:ext uri="{19B8F6BF-5375-455C-9EA6-DF929625EA0E}">
        <p15:presenceInfo xmlns:p15="http://schemas.microsoft.com/office/powerpoint/2012/main" userId="S::raisin@ucm.rutgers.edu::68f6c61b-37f0-470c-950a-fb222073ffc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88CB0"/>
    <a:srgbClr val="D82042"/>
    <a:srgbClr val="E0002B"/>
    <a:srgbClr val="ECC734"/>
    <a:srgbClr val="FFD579"/>
    <a:srgbClr val="CC0033"/>
    <a:srgbClr val="62E8DD"/>
    <a:srgbClr val="ACCF14"/>
    <a:srgbClr val="F0B8E2"/>
    <a:srgbClr val="E9DD4C"/>
  </p:clrMru>
  <p:extLst>
    <p:ext uri="{E76CE94A-603C-4142-B9EB-6D1370010A27}">
      <p14:discardImageEditData xmlns:p14="http://schemas.microsoft.com/office/powerpoint/2010/main" val="1"/>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480"/>
    <p:restoredTop sz="71264" autoAdjust="0"/>
  </p:normalViewPr>
  <p:slideViewPr>
    <p:cSldViewPr snapToGrid="0">
      <p:cViewPr>
        <p:scale>
          <a:sx n="50" d="100"/>
          <a:sy n="50" d="100"/>
        </p:scale>
        <p:origin x="1152" y="36"/>
      </p:cViewPr>
      <p:guideLst>
        <p:guide pos="3040"/>
        <p:guide orient="horz"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AB827CF-08EA-764E-8003-51B8F765B1CB}"/>
              </a:ext>
            </a:extLst>
          </p:cNvPr>
          <p:cNvSpPr>
            <a:spLocks noGrp="1"/>
          </p:cNvSpPr>
          <p:nvPr>
            <p:ph type="hdr" sz="quarter"/>
          </p:nvPr>
        </p:nvSpPr>
        <p:spPr>
          <a:xfrm>
            <a:off x="0" y="1"/>
            <a:ext cx="3066732" cy="452973"/>
          </a:xfrm>
          <a:prstGeom prst="rect">
            <a:avLst/>
          </a:prstGeom>
        </p:spPr>
        <p:txBody>
          <a:bodyPr vert="horz" lIns="93177" tIns="46589" rIns="93177" bIns="46589" rtlCol="0"/>
          <a:lstStyle>
            <a:lvl1pPr algn="l">
              <a:defRPr sz="1200"/>
            </a:lvl1pPr>
          </a:lstStyle>
          <a:p>
            <a:endParaRPr lang="en-US"/>
          </a:p>
        </p:txBody>
      </p:sp>
      <p:sp>
        <p:nvSpPr>
          <p:cNvPr id="3" name="Date Placeholder 2">
            <a:extLst>
              <a:ext uri="{FF2B5EF4-FFF2-40B4-BE49-F238E27FC236}">
                <a16:creationId xmlns:a16="http://schemas.microsoft.com/office/drawing/2014/main" id="{87686CA0-FF0C-C04F-B37E-5D98B3C30711}"/>
              </a:ext>
            </a:extLst>
          </p:cNvPr>
          <p:cNvSpPr>
            <a:spLocks noGrp="1"/>
          </p:cNvSpPr>
          <p:nvPr>
            <p:ph type="dt" sz="quarter" idx="1"/>
          </p:nvPr>
        </p:nvSpPr>
        <p:spPr>
          <a:xfrm>
            <a:off x="4008705" y="1"/>
            <a:ext cx="3066732" cy="452973"/>
          </a:xfrm>
          <a:prstGeom prst="rect">
            <a:avLst/>
          </a:prstGeom>
        </p:spPr>
        <p:txBody>
          <a:bodyPr vert="horz" lIns="93177" tIns="46589" rIns="93177" bIns="46589" rtlCol="0"/>
          <a:lstStyle>
            <a:lvl1pPr algn="r">
              <a:defRPr sz="1200"/>
            </a:lvl1pPr>
          </a:lstStyle>
          <a:p>
            <a:fld id="{81946028-ECFD-5C4B-8E7B-DD9207B52179}" type="datetimeFigureOut">
              <a:rPr lang="en-US" smtClean="0"/>
              <a:t>12/6/2024</a:t>
            </a:fld>
            <a:endParaRPr lang="en-US"/>
          </a:p>
        </p:txBody>
      </p:sp>
      <p:sp>
        <p:nvSpPr>
          <p:cNvPr id="4" name="Footer Placeholder 3">
            <a:extLst>
              <a:ext uri="{FF2B5EF4-FFF2-40B4-BE49-F238E27FC236}">
                <a16:creationId xmlns:a16="http://schemas.microsoft.com/office/drawing/2014/main" id="{3C46A26B-F35F-B24F-B9EF-5C98A76D560D}"/>
              </a:ext>
            </a:extLst>
          </p:cNvPr>
          <p:cNvSpPr>
            <a:spLocks noGrp="1"/>
          </p:cNvSpPr>
          <p:nvPr>
            <p:ph type="ftr" sz="quarter" idx="2"/>
          </p:nvPr>
        </p:nvSpPr>
        <p:spPr>
          <a:xfrm>
            <a:off x="0" y="8575143"/>
            <a:ext cx="3066732" cy="452971"/>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C9DEDE1E-24CC-3B4C-BDF2-C8DF6FAA3E8E}"/>
              </a:ext>
            </a:extLst>
          </p:cNvPr>
          <p:cNvSpPr>
            <a:spLocks noGrp="1"/>
          </p:cNvSpPr>
          <p:nvPr>
            <p:ph type="sldNum" sz="quarter" idx="3"/>
          </p:nvPr>
        </p:nvSpPr>
        <p:spPr>
          <a:xfrm>
            <a:off x="4008705" y="8575143"/>
            <a:ext cx="3066732" cy="452971"/>
          </a:xfrm>
          <a:prstGeom prst="rect">
            <a:avLst/>
          </a:prstGeom>
        </p:spPr>
        <p:txBody>
          <a:bodyPr vert="horz" lIns="93177" tIns="46589" rIns="93177" bIns="46589" rtlCol="0" anchor="b"/>
          <a:lstStyle>
            <a:lvl1pPr algn="r">
              <a:defRPr sz="1200"/>
            </a:lvl1pPr>
          </a:lstStyle>
          <a:p>
            <a:fld id="{7AED1D86-69B6-0643-B1D5-1FC7C9750E4C}" type="slidenum">
              <a:rPr lang="en-US" smtClean="0"/>
              <a:t>‹#›</a:t>
            </a:fld>
            <a:endParaRPr lang="en-US"/>
          </a:p>
        </p:txBody>
      </p:sp>
    </p:spTree>
    <p:extLst>
      <p:ext uri="{BB962C8B-B14F-4D97-AF65-F5344CB8AC3E}">
        <p14:creationId xmlns:p14="http://schemas.microsoft.com/office/powerpoint/2010/main" val="954540719"/>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66732" cy="452973"/>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4008705" y="1"/>
            <a:ext cx="3066732" cy="452973"/>
          </a:xfrm>
          <a:prstGeom prst="rect">
            <a:avLst/>
          </a:prstGeom>
        </p:spPr>
        <p:txBody>
          <a:bodyPr vert="horz" lIns="93177" tIns="46589" rIns="93177" bIns="46589" rtlCol="0"/>
          <a:lstStyle>
            <a:lvl1pPr algn="r">
              <a:defRPr sz="1200"/>
            </a:lvl1pPr>
          </a:lstStyle>
          <a:p>
            <a:fld id="{1DDFAB82-E1E5-D84E-A45E-DAE72AA12B1D}" type="datetimeFigureOut">
              <a:rPr lang="en-US" smtClean="0"/>
              <a:t>12/6/2024</a:t>
            </a:fld>
            <a:endParaRPr lang="en-US"/>
          </a:p>
        </p:txBody>
      </p:sp>
      <p:sp>
        <p:nvSpPr>
          <p:cNvPr id="4" name="Slide Image Placeholder 3"/>
          <p:cNvSpPr>
            <a:spLocks noGrp="1" noRot="1" noChangeAspect="1"/>
          </p:cNvSpPr>
          <p:nvPr>
            <p:ph type="sldImg" idx="2"/>
          </p:nvPr>
        </p:nvSpPr>
        <p:spPr>
          <a:xfrm>
            <a:off x="833438" y="1128713"/>
            <a:ext cx="5410200" cy="3044825"/>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7708" y="4344780"/>
            <a:ext cx="5661660" cy="3554819"/>
          </a:xfrm>
          <a:prstGeom prst="rect">
            <a:avLst/>
          </a:prstGeom>
        </p:spPr>
        <p:txBody>
          <a:bodyPr vert="horz" lIns="93177" tIns="46589" rIns="93177" bIns="46589"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575143"/>
            <a:ext cx="3066732" cy="452971"/>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4008705" y="8575143"/>
            <a:ext cx="3066732" cy="452971"/>
          </a:xfrm>
          <a:prstGeom prst="rect">
            <a:avLst/>
          </a:prstGeom>
        </p:spPr>
        <p:txBody>
          <a:bodyPr vert="horz" lIns="93177" tIns="46589" rIns="93177" bIns="46589" rtlCol="0" anchor="b"/>
          <a:lstStyle>
            <a:lvl1pPr algn="r">
              <a:defRPr sz="1200"/>
            </a:lvl1pPr>
          </a:lstStyle>
          <a:p>
            <a:fld id="{5068C1A6-6C9C-C342-8E0F-AE9AC9AFD13B}" type="slidenum">
              <a:rPr lang="en-US" smtClean="0"/>
              <a:t>‹#›</a:t>
            </a:fld>
            <a:endParaRPr lang="en-US"/>
          </a:p>
        </p:txBody>
      </p:sp>
    </p:spTree>
    <p:extLst>
      <p:ext uri="{BB962C8B-B14F-4D97-AF65-F5344CB8AC3E}">
        <p14:creationId xmlns:p14="http://schemas.microsoft.com/office/powerpoint/2010/main" val="1167122596"/>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6757640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33325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948336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518242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endParaRPr lang="en-US"/>
          </a:p>
        </p:txBody>
      </p:sp>
    </p:spTree>
    <p:extLst>
      <p:ext uri="{BB962C8B-B14F-4D97-AF65-F5344CB8AC3E}">
        <p14:creationId xmlns:p14="http://schemas.microsoft.com/office/powerpoint/2010/main" val="2803460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Tree>
    <p:extLst>
      <p:ext uri="{BB962C8B-B14F-4D97-AF65-F5344CB8AC3E}">
        <p14:creationId xmlns:p14="http://schemas.microsoft.com/office/powerpoint/2010/main" val="34359645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036676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^IXIC is the NASDAQ-100 index</a:t>
            </a:r>
          </a:p>
          <a:p>
            <a:r>
              <a:rPr lang="en-US" dirty="0" err="1"/>
              <a:t>dailyDiffs</a:t>
            </a:r>
            <a:r>
              <a:rPr lang="en-US" dirty="0"/>
              <a:t> and Sharpe Ratio are technical analysis and will be used for portfolio recommendations</a:t>
            </a:r>
          </a:p>
          <a:p>
            <a:r>
              <a:rPr lang="en-US" dirty="0" err="1"/>
              <a:t>totalLogReturn</a:t>
            </a:r>
            <a:r>
              <a:rPr lang="en-US" dirty="0"/>
              <a:t> will be used for machine learning portfolio</a:t>
            </a:r>
          </a:p>
        </p:txBody>
      </p:sp>
    </p:spTree>
    <p:extLst>
      <p:ext uri="{BB962C8B-B14F-4D97-AF65-F5344CB8AC3E}">
        <p14:creationId xmlns:p14="http://schemas.microsoft.com/office/powerpoint/2010/main" val="24284498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64570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err="1">
                <a:solidFill>
                  <a:srgbClr val="D2A8FF"/>
                </a:solidFill>
                <a:effectLst/>
                <a:highlight>
                  <a:srgbClr val="000080"/>
                </a:highlight>
                <a:latin typeface="Consolas" panose="020B0609020204030204" pitchFamily="49" charset="0"/>
              </a:rPr>
              <a:t>updateStockPrices</a:t>
            </a:r>
            <a:r>
              <a:rPr lang="en-US" b="0" dirty="0">
                <a:solidFill>
                  <a:srgbClr val="D2A8FF"/>
                </a:solidFill>
                <a:effectLst/>
                <a:highlight>
                  <a:srgbClr val="000080"/>
                </a:highlight>
                <a:latin typeface="Consolas" panose="020B0609020204030204" pitchFamily="49" charset="0"/>
              </a:rPr>
              <a:t>:  update </a:t>
            </a:r>
            <a:r>
              <a:rPr lang="en-US" b="0" dirty="0" err="1">
                <a:solidFill>
                  <a:srgbClr val="D2A8FF"/>
                </a:solidFill>
                <a:effectLst/>
                <a:highlight>
                  <a:srgbClr val="000080"/>
                </a:highlight>
                <a:latin typeface="Consolas" panose="020B0609020204030204" pitchFamily="49" charset="0"/>
              </a:rPr>
              <a:t>stock_prices</a:t>
            </a:r>
            <a:r>
              <a:rPr lang="en-US" b="0" dirty="0">
                <a:solidFill>
                  <a:srgbClr val="D2A8FF"/>
                </a:solidFill>
                <a:effectLst/>
                <a:highlight>
                  <a:srgbClr val="000080"/>
                </a:highlight>
                <a:latin typeface="Consolas" panose="020B0609020204030204" pitchFamily="49" charset="0"/>
              </a:rPr>
              <a:t> from yahoo finance if necessary, </a:t>
            </a:r>
          </a:p>
          <a:p>
            <a:endParaRPr lang="en-US" b="0" dirty="0">
              <a:solidFill>
                <a:srgbClr val="D2A8FF"/>
              </a:solidFill>
              <a:effectLst/>
              <a:highlight>
                <a:srgbClr val="000080"/>
              </a:highlight>
              <a:latin typeface="Consolas" panose="020B0609020204030204" pitchFamily="49" charset="0"/>
            </a:endParaRPr>
          </a:p>
          <a:p>
            <a:r>
              <a:rPr lang="en-US" b="0" dirty="0" err="1">
                <a:solidFill>
                  <a:srgbClr val="D2A8FF"/>
                </a:solidFill>
                <a:effectLst/>
                <a:highlight>
                  <a:srgbClr val="000080"/>
                </a:highlight>
                <a:latin typeface="Consolas" panose="020B0609020204030204" pitchFamily="49" charset="0"/>
              </a:rPr>
              <a:t>tradeStock</a:t>
            </a:r>
            <a:r>
              <a:rPr lang="en-US" b="0" dirty="0">
                <a:solidFill>
                  <a:srgbClr val="D2A8FF"/>
                </a:solidFill>
                <a:effectLst/>
                <a:highlight>
                  <a:srgbClr val="000080"/>
                </a:highlight>
                <a:latin typeface="Consolas" panose="020B0609020204030204" pitchFamily="49" charset="0"/>
              </a:rPr>
              <a:t>: look up price from </a:t>
            </a:r>
            <a:r>
              <a:rPr lang="en-US" b="0" dirty="0" err="1">
                <a:solidFill>
                  <a:srgbClr val="D2A8FF"/>
                </a:solidFill>
                <a:effectLst/>
                <a:highlight>
                  <a:srgbClr val="000080"/>
                </a:highlight>
                <a:latin typeface="Consolas" panose="020B0609020204030204" pitchFamily="49" charset="0"/>
              </a:rPr>
              <a:t>stock_prices</a:t>
            </a:r>
            <a:r>
              <a:rPr lang="en-US" b="0" dirty="0">
                <a:solidFill>
                  <a:srgbClr val="D2A8FF"/>
                </a:solidFill>
                <a:effectLst/>
                <a:highlight>
                  <a:srgbClr val="000080"/>
                </a:highlight>
                <a:latin typeface="Consolas" panose="020B0609020204030204" pitchFamily="49" charset="0"/>
              </a:rPr>
              <a:t>, check portfolios, create new if needed; check </a:t>
            </a:r>
            <a:r>
              <a:rPr lang="en-US" b="0" dirty="0" err="1">
                <a:solidFill>
                  <a:srgbClr val="D2A8FF"/>
                </a:solidFill>
                <a:effectLst/>
                <a:highlight>
                  <a:srgbClr val="000080"/>
                </a:highlight>
                <a:latin typeface="Consolas" panose="020B0609020204030204" pitchFamily="49" charset="0"/>
              </a:rPr>
              <a:t>portfolio_holdings</a:t>
            </a:r>
            <a:r>
              <a:rPr lang="en-US" b="0" dirty="0">
                <a:solidFill>
                  <a:srgbClr val="D2A8FF"/>
                </a:solidFill>
                <a:effectLst/>
                <a:highlight>
                  <a:srgbClr val="000080"/>
                </a:highlight>
                <a:latin typeface="Consolas" panose="020B0609020204030204" pitchFamily="49" charset="0"/>
              </a:rPr>
              <a:t>, add/ subtract from tickers under the same portfolio, delete if 0; update cash portfolio</a:t>
            </a:r>
          </a:p>
          <a:p>
            <a:endParaRPr lang="en-US" b="0" dirty="0">
              <a:solidFill>
                <a:srgbClr val="D2A8FF"/>
              </a:solidFill>
              <a:effectLst/>
              <a:highlight>
                <a:srgbClr val="000080"/>
              </a:highlight>
              <a:latin typeface="Consolas" panose="020B0609020204030204" pitchFamily="49" charset="0"/>
            </a:endParaRPr>
          </a:p>
          <a:p>
            <a:r>
              <a:rPr lang="en-US" dirty="0" err="1"/>
              <a:t>makePortfolio</a:t>
            </a:r>
            <a:r>
              <a:rPr lang="en-US" dirty="0"/>
              <a:t>: assumes equal weight, invokes </a:t>
            </a:r>
            <a:r>
              <a:rPr lang="en-US" dirty="0" err="1"/>
              <a:t>tradeStock</a:t>
            </a:r>
            <a:r>
              <a:rPr lang="en-US" dirty="0"/>
              <a:t> to trade stocks in a list individually on </a:t>
            </a:r>
            <a:r>
              <a:rPr lang="en-US" dirty="0" err="1"/>
              <a:t>trade_date</a:t>
            </a:r>
            <a:endParaRPr lang="en-US" dirty="0"/>
          </a:p>
          <a:p>
            <a:endParaRPr lang="en-US" dirty="0"/>
          </a:p>
          <a:p>
            <a:r>
              <a:rPr lang="en-US" dirty="0" err="1"/>
              <a:t>updatePortfolioValue</a:t>
            </a:r>
            <a:r>
              <a:rPr lang="en-US" dirty="0"/>
              <a:t>: fetches </a:t>
            </a:r>
            <a:r>
              <a:rPr lang="en-US" dirty="0" err="1"/>
              <a:t>portoflios</a:t>
            </a:r>
            <a:r>
              <a:rPr lang="en-US" dirty="0"/>
              <a:t> under </a:t>
            </a:r>
            <a:r>
              <a:rPr lang="en-US" dirty="0" err="1"/>
              <a:t>userID</a:t>
            </a:r>
            <a:r>
              <a:rPr lang="en-US" dirty="0"/>
              <a:t>, look up holdings and prices, calculate </a:t>
            </a:r>
            <a:r>
              <a:rPr lang="en-US" dirty="0" err="1"/>
              <a:t>totalvalue</a:t>
            </a:r>
            <a:r>
              <a:rPr lang="en-US" dirty="0"/>
              <a:t> of each portfolio, writes a new entry in </a:t>
            </a:r>
            <a:r>
              <a:rPr lang="en-US" dirty="0" err="1"/>
              <a:t>portfolio_value_history</a:t>
            </a:r>
            <a:endParaRPr lang="en-US" dirty="0"/>
          </a:p>
        </p:txBody>
      </p:sp>
    </p:spTree>
    <p:extLst>
      <p:ext uri="{BB962C8B-B14F-4D97-AF65-F5344CB8AC3E}">
        <p14:creationId xmlns:p14="http://schemas.microsoft.com/office/powerpoint/2010/main" val="13409247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Quantity &gt; 0 =&gt; buy; &lt;0 =&gt; sell</a:t>
            </a:r>
          </a:p>
        </p:txBody>
      </p:sp>
    </p:spTree>
    <p:extLst>
      <p:ext uri="{BB962C8B-B14F-4D97-AF65-F5344CB8AC3E}">
        <p14:creationId xmlns:p14="http://schemas.microsoft.com/office/powerpoint/2010/main" val="8185235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226507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091713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9600" y="6356351"/>
            <a:ext cx="2844800" cy="365125"/>
          </a:xfrm>
          <a:prstGeom prst="rect">
            <a:avLst/>
          </a:prstGeom>
        </p:spPr>
        <p:txBody>
          <a:bodyPr/>
          <a:lstStyle/>
          <a:p>
            <a:endParaRPr lang="en-US"/>
          </a:p>
        </p:txBody>
      </p:sp>
      <p:sp>
        <p:nvSpPr>
          <p:cNvPr id="3" name="Footer Placeholder 2"/>
          <p:cNvSpPr>
            <a:spLocks noGrp="1"/>
          </p:cNvSpPr>
          <p:nvPr>
            <p:ph type="ftr" sz="quarter" idx="11"/>
          </p:nvPr>
        </p:nvSpPr>
        <p:spPr>
          <a:xfrm>
            <a:off x="4165600" y="6356351"/>
            <a:ext cx="38608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8737600" y="6356351"/>
            <a:ext cx="2844800" cy="365125"/>
          </a:xfrm>
          <a:prstGeom prst="rect">
            <a:avLst/>
          </a:prstGeom>
        </p:spPr>
        <p:txBody>
          <a:bodyPr/>
          <a:lstStyle/>
          <a:p>
            <a:fld id="{E809638F-E44D-7946-ACBB-2E1EDB1D1228}" type="slidenum">
              <a:rPr lang="en-US" smtClean="0"/>
              <a:t>‹#›</a:t>
            </a:fld>
            <a:endParaRPr lang="en-US"/>
          </a:p>
        </p:txBody>
      </p:sp>
    </p:spTree>
    <p:extLst>
      <p:ext uri="{BB962C8B-B14F-4D97-AF65-F5344CB8AC3E}">
        <p14:creationId xmlns:p14="http://schemas.microsoft.com/office/powerpoint/2010/main" val="31869308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09600" y="6356351"/>
            <a:ext cx="2844800" cy="365125"/>
          </a:xfrm>
          <a:prstGeom prst="rect">
            <a:avLst/>
          </a:prstGeom>
        </p:spPr>
        <p:txBody>
          <a:bodyPr/>
          <a:lstStyle/>
          <a:p>
            <a:endParaRPr lang="en-US"/>
          </a:p>
        </p:txBody>
      </p:sp>
      <p:sp>
        <p:nvSpPr>
          <p:cNvPr id="6" name="Footer Placeholder 5"/>
          <p:cNvSpPr>
            <a:spLocks noGrp="1"/>
          </p:cNvSpPr>
          <p:nvPr>
            <p:ph type="ftr" sz="quarter" idx="11"/>
          </p:nvPr>
        </p:nvSpPr>
        <p:spPr>
          <a:xfrm>
            <a:off x="4165600" y="6356351"/>
            <a:ext cx="3860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737600" y="6356351"/>
            <a:ext cx="2844800" cy="365125"/>
          </a:xfrm>
          <a:prstGeom prst="rect">
            <a:avLst/>
          </a:prstGeom>
        </p:spPr>
        <p:txBody>
          <a:bodyPr/>
          <a:lstStyle/>
          <a:p>
            <a:fld id="{E809638F-E44D-7946-ACBB-2E1EDB1D1228}" type="slidenum">
              <a:rPr lang="en-US" smtClean="0"/>
              <a:t>‹#›</a:t>
            </a:fld>
            <a:endParaRPr lang="en-US"/>
          </a:p>
        </p:txBody>
      </p:sp>
    </p:spTree>
    <p:extLst>
      <p:ext uri="{BB962C8B-B14F-4D97-AF65-F5344CB8AC3E}">
        <p14:creationId xmlns:p14="http://schemas.microsoft.com/office/powerpoint/2010/main" val="19509446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609600" y="1600201"/>
            <a:ext cx="109728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600" y="6356351"/>
            <a:ext cx="2844800" cy="365125"/>
          </a:xfrm>
          <a:prstGeom prst="rect">
            <a:avLst/>
          </a:prstGeom>
        </p:spPr>
        <p:txBody>
          <a:bodyPr/>
          <a:lstStyle/>
          <a:p>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fld id="{E809638F-E44D-7946-ACBB-2E1EDB1D1228}" type="slidenum">
              <a:rPr lang="en-US" smtClean="0"/>
              <a:t>‹#›</a:t>
            </a:fld>
            <a:endParaRPr lang="en-US"/>
          </a:p>
        </p:txBody>
      </p:sp>
    </p:spTree>
    <p:extLst>
      <p:ext uri="{BB962C8B-B14F-4D97-AF65-F5344CB8AC3E}">
        <p14:creationId xmlns:p14="http://schemas.microsoft.com/office/powerpoint/2010/main" val="6274619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600" y="6356351"/>
            <a:ext cx="2844800" cy="365125"/>
          </a:xfrm>
          <a:prstGeom prst="rect">
            <a:avLst/>
          </a:prstGeom>
        </p:spPr>
        <p:txBody>
          <a:bodyPr/>
          <a:lstStyle/>
          <a:p>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fld id="{E809638F-E44D-7946-ACBB-2E1EDB1D1228}" type="slidenum">
              <a:rPr lang="en-US" smtClean="0"/>
              <a:t>‹#›</a:t>
            </a:fld>
            <a:endParaRPr lang="en-US"/>
          </a:p>
        </p:txBody>
      </p:sp>
    </p:spTree>
    <p:extLst>
      <p:ext uri="{BB962C8B-B14F-4D97-AF65-F5344CB8AC3E}">
        <p14:creationId xmlns:p14="http://schemas.microsoft.com/office/powerpoint/2010/main" val="2840048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23B940B-00CF-2C41-A0AD-C30250C2B008}"/>
              </a:ext>
            </a:extLst>
          </p:cNvPr>
          <p:cNvSpPr/>
          <p:nvPr userDrawn="1"/>
        </p:nvSpPr>
        <p:spPr>
          <a:xfrm>
            <a:off x="10584180" y="6396774"/>
            <a:ext cx="1607818" cy="461226"/>
          </a:xfrm>
          <a:prstGeom prst="rect">
            <a:avLst/>
          </a:prstGeom>
          <a:solidFill>
            <a:srgbClr val="CC003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r"/>
            <a:r>
              <a:rPr lang="en-US" dirty="0">
                <a:solidFill>
                  <a:srgbClr val="000000"/>
                </a:solidFill>
              </a:rPr>
              <a:t> </a:t>
            </a:r>
          </a:p>
        </p:txBody>
      </p:sp>
      <p:pic>
        <p:nvPicPr>
          <p:cNvPr id="12" name="Picture 11">
            <a:extLst>
              <a:ext uri="{FF2B5EF4-FFF2-40B4-BE49-F238E27FC236}">
                <a16:creationId xmlns:a16="http://schemas.microsoft.com/office/drawing/2014/main" id="{689972D4-49F4-CD45-AA9E-81A747198157}"/>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723473" y="6501529"/>
            <a:ext cx="849387" cy="251715"/>
          </a:xfrm>
          <a:prstGeom prst="rect">
            <a:avLst/>
          </a:prstGeom>
        </p:spPr>
      </p:pic>
      <p:sp>
        <p:nvSpPr>
          <p:cNvPr id="2" name="Slide Number Placeholder 3">
            <a:extLst>
              <a:ext uri="{FF2B5EF4-FFF2-40B4-BE49-F238E27FC236}">
                <a16:creationId xmlns:a16="http://schemas.microsoft.com/office/drawing/2014/main" id="{3BE334A8-A933-BB18-D9E2-503489AAFE1F}"/>
              </a:ext>
            </a:extLst>
          </p:cNvPr>
          <p:cNvSpPr>
            <a:spLocks noGrp="1"/>
          </p:cNvSpPr>
          <p:nvPr>
            <p:ph type="sldNum" sz="quarter" idx="12"/>
          </p:nvPr>
        </p:nvSpPr>
        <p:spPr>
          <a:xfrm>
            <a:off x="11678367" y="6468269"/>
            <a:ext cx="466740" cy="308421"/>
          </a:xfrm>
          <a:prstGeom prst="rect">
            <a:avLst/>
          </a:prstGeom>
        </p:spPr>
        <p:txBody>
          <a:bodyPr/>
          <a:lstStyle>
            <a:lvl1pPr>
              <a:defRPr sz="1400">
                <a:solidFill>
                  <a:schemeClr val="bg1"/>
                </a:solidFill>
              </a:defRPr>
            </a:lvl1pPr>
          </a:lstStyle>
          <a:p>
            <a:fld id="{E809638F-E44D-7946-ACBB-2E1EDB1D1228}" type="slidenum">
              <a:rPr lang="en-US" smtClean="0"/>
              <a:pPr/>
              <a:t>‹#›</a:t>
            </a:fld>
            <a:endParaRPr lang="en-US" dirty="0"/>
          </a:p>
        </p:txBody>
      </p:sp>
    </p:spTree>
    <p:extLst>
      <p:ext uri="{BB962C8B-B14F-4D97-AF65-F5344CB8AC3E}">
        <p14:creationId xmlns:p14="http://schemas.microsoft.com/office/powerpoint/2010/main" val="41177108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09600" y="1600201"/>
            <a:ext cx="109728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600" y="6356351"/>
            <a:ext cx="2844800" cy="365125"/>
          </a:xfrm>
          <a:prstGeom prst="rect">
            <a:avLst/>
          </a:prstGeom>
        </p:spPr>
        <p:txBody>
          <a:bodyPr/>
          <a:lstStyle/>
          <a:p>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fld id="{E809638F-E44D-7946-ACBB-2E1EDB1D1228}" type="slidenum">
              <a:rPr lang="en-US" smtClean="0"/>
              <a:t>‹#›</a:t>
            </a:fld>
            <a:endParaRPr lang="en-US"/>
          </a:p>
        </p:txBody>
      </p:sp>
    </p:spTree>
    <p:extLst>
      <p:ext uri="{BB962C8B-B14F-4D97-AF65-F5344CB8AC3E}">
        <p14:creationId xmlns:p14="http://schemas.microsoft.com/office/powerpoint/2010/main" val="1167497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09600" y="6356351"/>
            <a:ext cx="2844800" cy="365125"/>
          </a:xfrm>
          <a:prstGeom prst="rect">
            <a:avLst/>
          </a:prstGeom>
        </p:spPr>
        <p:txBody>
          <a:bodyPr/>
          <a:lstStyle/>
          <a:p>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fld id="{E809638F-E44D-7946-ACBB-2E1EDB1D1228}" type="slidenum">
              <a:rPr lang="en-US" smtClean="0"/>
              <a:t>‹#›</a:t>
            </a:fld>
            <a:endParaRPr lang="en-US"/>
          </a:p>
        </p:txBody>
      </p:sp>
    </p:spTree>
    <p:extLst>
      <p:ext uri="{BB962C8B-B14F-4D97-AF65-F5344CB8AC3E}">
        <p14:creationId xmlns:p14="http://schemas.microsoft.com/office/powerpoint/2010/main" val="11425327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09600" y="6356351"/>
            <a:ext cx="2844800" cy="365125"/>
          </a:xfrm>
          <a:prstGeom prst="rect">
            <a:avLst/>
          </a:prstGeom>
        </p:spPr>
        <p:txBody>
          <a:bodyPr/>
          <a:lstStyle/>
          <a:p>
            <a:endParaRPr lang="en-US"/>
          </a:p>
        </p:txBody>
      </p:sp>
      <p:sp>
        <p:nvSpPr>
          <p:cNvPr id="6" name="Footer Placeholder 5"/>
          <p:cNvSpPr>
            <a:spLocks noGrp="1"/>
          </p:cNvSpPr>
          <p:nvPr>
            <p:ph type="ftr" sz="quarter" idx="11"/>
          </p:nvPr>
        </p:nvSpPr>
        <p:spPr>
          <a:xfrm>
            <a:off x="4165600" y="6356351"/>
            <a:ext cx="3860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737600" y="6356351"/>
            <a:ext cx="2844800" cy="365125"/>
          </a:xfrm>
          <a:prstGeom prst="rect">
            <a:avLst/>
          </a:prstGeom>
        </p:spPr>
        <p:txBody>
          <a:bodyPr/>
          <a:lstStyle/>
          <a:p>
            <a:fld id="{E809638F-E44D-7946-ACBB-2E1EDB1D1228}" type="slidenum">
              <a:rPr lang="en-US" smtClean="0"/>
              <a:t>‹#›</a:t>
            </a:fld>
            <a:endParaRPr lang="en-US"/>
          </a:p>
        </p:txBody>
      </p:sp>
    </p:spTree>
    <p:extLst>
      <p:ext uri="{BB962C8B-B14F-4D97-AF65-F5344CB8AC3E}">
        <p14:creationId xmlns:p14="http://schemas.microsoft.com/office/powerpoint/2010/main" val="18686158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609600" y="6356351"/>
            <a:ext cx="2844800" cy="365125"/>
          </a:xfrm>
          <a:prstGeom prst="rect">
            <a:avLst/>
          </a:prstGeom>
        </p:spPr>
        <p:txBody>
          <a:bodyPr/>
          <a:lstStyle/>
          <a:p>
            <a:endParaRPr lang="en-US"/>
          </a:p>
        </p:txBody>
      </p:sp>
      <p:sp>
        <p:nvSpPr>
          <p:cNvPr id="8" name="Footer Placeholder 7"/>
          <p:cNvSpPr>
            <a:spLocks noGrp="1"/>
          </p:cNvSpPr>
          <p:nvPr>
            <p:ph type="ftr" sz="quarter" idx="11"/>
          </p:nvPr>
        </p:nvSpPr>
        <p:spPr>
          <a:xfrm>
            <a:off x="4165600" y="6356351"/>
            <a:ext cx="38608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8737600" y="6356351"/>
            <a:ext cx="2844800" cy="365125"/>
          </a:xfrm>
          <a:prstGeom prst="rect">
            <a:avLst/>
          </a:prstGeom>
        </p:spPr>
        <p:txBody>
          <a:bodyPr/>
          <a:lstStyle/>
          <a:p>
            <a:fld id="{E809638F-E44D-7946-ACBB-2E1EDB1D1228}" type="slidenum">
              <a:rPr lang="en-US" smtClean="0"/>
              <a:t>‹#›</a:t>
            </a:fld>
            <a:endParaRPr lang="en-US"/>
          </a:p>
        </p:txBody>
      </p:sp>
    </p:spTree>
    <p:extLst>
      <p:ext uri="{BB962C8B-B14F-4D97-AF65-F5344CB8AC3E}">
        <p14:creationId xmlns:p14="http://schemas.microsoft.com/office/powerpoint/2010/main" val="3767719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609600" y="6356351"/>
            <a:ext cx="2844800" cy="365125"/>
          </a:xfrm>
          <a:prstGeom prst="rect">
            <a:avLst/>
          </a:prstGeom>
        </p:spPr>
        <p:txBody>
          <a:bodyPr/>
          <a:lstStyle/>
          <a:p>
            <a:endParaRPr lang="en-US"/>
          </a:p>
        </p:txBody>
      </p:sp>
      <p:sp>
        <p:nvSpPr>
          <p:cNvPr id="4" name="Footer Placeholder 3"/>
          <p:cNvSpPr>
            <a:spLocks noGrp="1"/>
          </p:cNvSpPr>
          <p:nvPr>
            <p:ph type="ftr" sz="quarter" idx="11"/>
          </p:nvPr>
        </p:nvSpPr>
        <p:spPr>
          <a:xfrm>
            <a:off x="4165600" y="6356351"/>
            <a:ext cx="38608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8737600" y="6356351"/>
            <a:ext cx="2844800" cy="365125"/>
          </a:xfrm>
          <a:prstGeom prst="rect">
            <a:avLst/>
          </a:prstGeom>
        </p:spPr>
        <p:txBody>
          <a:bodyPr/>
          <a:lstStyle/>
          <a:p>
            <a:fld id="{E809638F-E44D-7946-ACBB-2E1EDB1D1228}" type="slidenum">
              <a:rPr lang="en-US" smtClean="0"/>
              <a:t>‹#›</a:t>
            </a:fld>
            <a:endParaRPr lang="en-US"/>
          </a:p>
        </p:txBody>
      </p:sp>
    </p:spTree>
    <p:extLst>
      <p:ext uri="{BB962C8B-B14F-4D97-AF65-F5344CB8AC3E}">
        <p14:creationId xmlns:p14="http://schemas.microsoft.com/office/powerpoint/2010/main" val="38680754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9600" y="6356351"/>
            <a:ext cx="2844800" cy="365125"/>
          </a:xfrm>
          <a:prstGeom prst="rect">
            <a:avLst/>
          </a:prstGeom>
        </p:spPr>
        <p:txBody>
          <a:bodyPr/>
          <a:lstStyle/>
          <a:p>
            <a:endParaRPr lang="en-US"/>
          </a:p>
        </p:txBody>
      </p:sp>
      <p:sp>
        <p:nvSpPr>
          <p:cNvPr id="3" name="Footer Placeholder 2"/>
          <p:cNvSpPr>
            <a:spLocks noGrp="1"/>
          </p:cNvSpPr>
          <p:nvPr>
            <p:ph type="ftr" sz="quarter" idx="11"/>
          </p:nvPr>
        </p:nvSpPr>
        <p:spPr>
          <a:xfrm>
            <a:off x="4165600" y="6356351"/>
            <a:ext cx="38608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8737600" y="6356351"/>
            <a:ext cx="2844800" cy="365125"/>
          </a:xfrm>
          <a:prstGeom prst="rect">
            <a:avLst/>
          </a:prstGeom>
        </p:spPr>
        <p:txBody>
          <a:bodyPr/>
          <a:lstStyle/>
          <a:p>
            <a:fld id="{E809638F-E44D-7946-ACBB-2E1EDB1D1228}" type="slidenum">
              <a:rPr lang="en-US" smtClean="0"/>
              <a:t>‹#›</a:t>
            </a:fld>
            <a:endParaRPr lang="en-US"/>
          </a:p>
        </p:txBody>
      </p:sp>
    </p:spTree>
    <p:extLst>
      <p:ext uri="{BB962C8B-B14F-4D97-AF65-F5344CB8AC3E}">
        <p14:creationId xmlns:p14="http://schemas.microsoft.com/office/powerpoint/2010/main" val="31869308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09600" y="6356351"/>
            <a:ext cx="2844800" cy="365125"/>
          </a:xfrm>
          <a:prstGeom prst="rect">
            <a:avLst/>
          </a:prstGeom>
        </p:spPr>
        <p:txBody>
          <a:bodyPr/>
          <a:lstStyle/>
          <a:p>
            <a:endParaRPr lang="en-US"/>
          </a:p>
        </p:txBody>
      </p:sp>
      <p:sp>
        <p:nvSpPr>
          <p:cNvPr id="6" name="Footer Placeholder 5"/>
          <p:cNvSpPr>
            <a:spLocks noGrp="1"/>
          </p:cNvSpPr>
          <p:nvPr>
            <p:ph type="ftr" sz="quarter" idx="11"/>
          </p:nvPr>
        </p:nvSpPr>
        <p:spPr>
          <a:xfrm>
            <a:off x="4165600" y="6356351"/>
            <a:ext cx="3860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737600" y="6356351"/>
            <a:ext cx="2844800" cy="365125"/>
          </a:xfrm>
          <a:prstGeom prst="rect">
            <a:avLst/>
          </a:prstGeom>
        </p:spPr>
        <p:txBody>
          <a:bodyPr/>
          <a:lstStyle/>
          <a:p>
            <a:fld id="{E809638F-E44D-7946-ACBB-2E1EDB1D1228}" type="slidenum">
              <a:rPr lang="en-US" smtClean="0"/>
              <a:t>‹#›</a:t>
            </a:fld>
            <a:endParaRPr lang="en-US"/>
          </a:p>
        </p:txBody>
      </p:sp>
    </p:spTree>
    <p:extLst>
      <p:ext uri="{BB962C8B-B14F-4D97-AF65-F5344CB8AC3E}">
        <p14:creationId xmlns:p14="http://schemas.microsoft.com/office/powerpoint/2010/main" val="7353132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B96DF1-3D58-4B88-9DBE-61C513A58A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Tree>
    <p:extLst>
      <p:ext uri="{BB962C8B-B14F-4D97-AF65-F5344CB8AC3E}">
        <p14:creationId xmlns:p14="http://schemas.microsoft.com/office/powerpoint/2010/main" val="4165095471"/>
      </p:ext>
    </p:extLst>
  </p:cSld>
  <p:clrMap bg1="lt1" tx1="dk1" bg2="lt2" tx2="dk2" accent1="accent1" accent2="accent2" accent3="accent3" accent4="accent4" accent5="accent5" accent6="accent6" hlink="hlink" folHlink="folHlink"/>
  <p:sldLayoutIdLst>
    <p:sldLayoutId id="2147483660"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0.emf"/><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C5AE8B7-D542-9E48-9B8F-6ADDB37E49B8}"/>
              </a:ext>
            </a:extLst>
          </p:cNvPr>
          <p:cNvSpPr txBox="1"/>
          <p:nvPr/>
        </p:nvSpPr>
        <p:spPr>
          <a:xfrm>
            <a:off x="2107095" y="2023047"/>
            <a:ext cx="8803359" cy="2123658"/>
          </a:xfrm>
          <a:prstGeom prst="rect">
            <a:avLst/>
          </a:prstGeom>
          <a:noFill/>
        </p:spPr>
        <p:txBody>
          <a:bodyPr wrap="square" lIns="91440" tIns="45720" rIns="91440" bIns="45720" rtlCol="0" anchor="t">
            <a:spAutoFit/>
          </a:bodyPr>
          <a:lstStyle/>
          <a:p>
            <a:r>
              <a:rPr lang="en-US" sz="4400" b="1" dirty="0"/>
              <a:t>Programming Finance </a:t>
            </a:r>
          </a:p>
          <a:p>
            <a:r>
              <a:rPr lang="en-US" sz="4400" b="1" dirty="0"/>
              <a:t>		– Team Project</a:t>
            </a:r>
          </a:p>
          <a:p>
            <a:endParaRPr lang="en-US" sz="4400" b="1" dirty="0"/>
          </a:p>
        </p:txBody>
      </p:sp>
      <p:sp>
        <p:nvSpPr>
          <p:cNvPr id="5" name="TextBox 4">
            <a:extLst>
              <a:ext uri="{FF2B5EF4-FFF2-40B4-BE49-F238E27FC236}">
                <a16:creationId xmlns:a16="http://schemas.microsoft.com/office/drawing/2014/main" id="{DF705FC2-3A3C-B429-CF89-82C02C2892C1}"/>
              </a:ext>
            </a:extLst>
          </p:cNvPr>
          <p:cNvSpPr txBox="1"/>
          <p:nvPr/>
        </p:nvSpPr>
        <p:spPr>
          <a:xfrm>
            <a:off x="1759510" y="5119065"/>
            <a:ext cx="7483280" cy="646331"/>
          </a:xfrm>
          <a:prstGeom prst="rect">
            <a:avLst/>
          </a:prstGeom>
          <a:noFill/>
        </p:spPr>
        <p:txBody>
          <a:bodyPr wrap="square" rtlCol="0">
            <a:spAutoFit/>
          </a:bodyPr>
          <a:lstStyle/>
          <a:p>
            <a:pPr algn="ctr"/>
            <a:r>
              <a:rPr lang="en-US" dirty="0">
                <a:effectLst/>
                <a:latin typeface="Arial" panose="020B0604020202020204" pitchFamily="34" charset="0"/>
                <a:cs typeface="Arial" panose="020B0604020202020204" pitchFamily="34" charset="0"/>
              </a:rPr>
              <a:t>Qing Ou, Rick Shen </a:t>
            </a:r>
          </a:p>
          <a:p>
            <a:pPr algn="ctr"/>
            <a:r>
              <a:rPr lang="en-US" dirty="0">
                <a:latin typeface="Arial" panose="020B0604020202020204" pitchFamily="34" charset="0"/>
                <a:cs typeface="Arial" panose="020B0604020202020204" pitchFamily="34" charset="0"/>
              </a:rPr>
              <a:t>Fall 2024</a:t>
            </a:r>
            <a:endParaRPr lang="en-US" dirty="0">
              <a:effectLst/>
              <a:latin typeface="Arial" panose="020B0604020202020204" pitchFamily="34" charset="0"/>
              <a:cs typeface="Arial" panose="020B0604020202020204" pitchFamily="34" charset="0"/>
            </a:endParaRPr>
          </a:p>
        </p:txBody>
      </p:sp>
      <p:cxnSp>
        <p:nvCxnSpPr>
          <p:cNvPr id="7" name="Straight Connector 6">
            <a:extLst>
              <a:ext uri="{FF2B5EF4-FFF2-40B4-BE49-F238E27FC236}">
                <a16:creationId xmlns:a16="http://schemas.microsoft.com/office/drawing/2014/main" id="{B1C949B4-2306-1C7A-23EA-4BD25412437E}"/>
              </a:ext>
            </a:extLst>
          </p:cNvPr>
          <p:cNvCxnSpPr>
            <a:cxnSpLocks/>
          </p:cNvCxnSpPr>
          <p:nvPr/>
        </p:nvCxnSpPr>
        <p:spPr>
          <a:xfrm>
            <a:off x="2438400" y="4511631"/>
            <a:ext cx="7315200" cy="0"/>
          </a:xfrm>
          <a:prstGeom prst="line">
            <a:avLst/>
          </a:prstGeom>
          <a:ln w="12700">
            <a:solidFill>
              <a:schemeClr val="bg1">
                <a:lumMod val="85000"/>
              </a:schemeClr>
            </a:solidFill>
          </a:ln>
          <a:effectLst/>
        </p:spPr>
        <p:style>
          <a:lnRef idx="2">
            <a:schemeClr val="dk1"/>
          </a:lnRef>
          <a:fillRef idx="0">
            <a:schemeClr val="dk1"/>
          </a:fillRef>
          <a:effectRef idx="1">
            <a:schemeClr val="dk1"/>
          </a:effectRef>
          <a:fontRef idx="minor">
            <a:schemeClr val="tx1"/>
          </a:fontRef>
        </p:style>
      </p:cxnSp>
      <p:pic>
        <p:nvPicPr>
          <p:cNvPr id="4" name="Picture 3"/>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81055" y="531053"/>
            <a:ext cx="2356910" cy="698468"/>
          </a:xfrm>
          <a:prstGeom prst="rect">
            <a:avLst/>
          </a:prstGeom>
          <a:solidFill>
            <a:srgbClr val="FF0000"/>
          </a:solidFill>
        </p:spPr>
      </p:pic>
      <p:pic>
        <p:nvPicPr>
          <p:cNvPr id="6" name="Picture 5" descr="A logo with blue and white colors&#10;&#10;Description automatically generated">
            <a:extLst>
              <a:ext uri="{FF2B5EF4-FFF2-40B4-BE49-F238E27FC236}">
                <a16:creationId xmlns:a16="http://schemas.microsoft.com/office/drawing/2014/main" id="{D569218E-A9D7-22F4-F894-6AE1AFA22072}"/>
              </a:ext>
            </a:extLst>
          </p:cNvPr>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9381627" y="0"/>
            <a:ext cx="2229318" cy="1868557"/>
          </a:xfrm>
          <a:prstGeom prst="rect">
            <a:avLst/>
          </a:prstGeom>
        </p:spPr>
      </p:pic>
    </p:spTree>
    <p:extLst>
      <p:ext uri="{BB962C8B-B14F-4D97-AF65-F5344CB8AC3E}">
        <p14:creationId xmlns:p14="http://schemas.microsoft.com/office/powerpoint/2010/main" val="13702492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AEC0A11-B517-8845-A0DE-025477964484}"/>
              </a:ext>
            </a:extLst>
          </p:cNvPr>
          <p:cNvSpPr/>
          <p:nvPr/>
        </p:nvSpPr>
        <p:spPr>
          <a:xfrm>
            <a:off x="1" y="303924"/>
            <a:ext cx="11875138" cy="803516"/>
          </a:xfrm>
          <a:prstGeom prst="rect">
            <a:avLst/>
          </a:prstGeom>
          <a:solidFill>
            <a:srgbClr val="CC003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4" name="Title 10">
            <a:extLst>
              <a:ext uri="{FF2B5EF4-FFF2-40B4-BE49-F238E27FC236}">
                <a16:creationId xmlns:a16="http://schemas.microsoft.com/office/drawing/2014/main" id="{E1ABEEDF-ABF8-4B40-95D2-985476D967EE}"/>
              </a:ext>
            </a:extLst>
          </p:cNvPr>
          <p:cNvSpPr txBox="1">
            <a:spLocks/>
          </p:cNvSpPr>
          <p:nvPr/>
        </p:nvSpPr>
        <p:spPr>
          <a:xfrm>
            <a:off x="459357" y="361183"/>
            <a:ext cx="10525475" cy="661885"/>
          </a:xfrm>
          <a:prstGeom prst="rect">
            <a:avLst/>
          </a:prstGeom>
        </p:spPr>
        <p:txBody>
          <a:bodyPr anchor="t" anchorCtr="0">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4000" b="1" dirty="0">
                <a:solidFill>
                  <a:srgbClr val="FFFFFF"/>
                </a:solidFill>
                <a:cs typeface="Corbel"/>
              </a:rPr>
              <a:t>Portfolio Suggestions</a:t>
            </a:r>
          </a:p>
        </p:txBody>
      </p:sp>
      <p:sp>
        <p:nvSpPr>
          <p:cNvPr id="7" name="Content Placeholder 2">
            <a:extLst>
              <a:ext uri="{FF2B5EF4-FFF2-40B4-BE49-F238E27FC236}">
                <a16:creationId xmlns:a16="http://schemas.microsoft.com/office/drawing/2014/main" id="{344F03F5-1316-8642-9CD1-B17AF5BD5550}"/>
              </a:ext>
            </a:extLst>
          </p:cNvPr>
          <p:cNvSpPr txBox="1">
            <a:spLocks/>
          </p:cNvSpPr>
          <p:nvPr/>
        </p:nvSpPr>
        <p:spPr>
          <a:xfrm>
            <a:off x="189949" y="1164700"/>
            <a:ext cx="11685190" cy="3195266"/>
          </a:xfrm>
          <a:prstGeom prst="rect">
            <a:avLst/>
          </a:prstGeom>
        </p:spPr>
        <p:txBody>
          <a:bodyPr lIns="91440" tIns="45720" rIns="91440" bIns="45720" anchor="t">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55905" indent="-255905">
              <a:spcBef>
                <a:spcPts val="0"/>
              </a:spcBef>
              <a:spcAft>
                <a:spcPts val="600"/>
              </a:spcAft>
              <a:buClr>
                <a:srgbClr val="D82042"/>
              </a:buClr>
              <a:buFont typeface="Wingdings" pitchFamily="2" charset="2"/>
              <a:buChar char="§"/>
            </a:pPr>
            <a:endParaRPr lang="en-US" sz="2000" dirty="0"/>
          </a:p>
        </p:txBody>
      </p:sp>
      <p:sp>
        <p:nvSpPr>
          <p:cNvPr id="5" name="Slide Number Placeholder 4">
            <a:extLst>
              <a:ext uri="{FF2B5EF4-FFF2-40B4-BE49-F238E27FC236}">
                <a16:creationId xmlns:a16="http://schemas.microsoft.com/office/drawing/2014/main" id="{65044FE0-9980-57CC-72E3-71441E713476}"/>
              </a:ext>
            </a:extLst>
          </p:cNvPr>
          <p:cNvSpPr>
            <a:spLocks noGrp="1"/>
          </p:cNvSpPr>
          <p:nvPr>
            <p:ph type="sldNum" sz="quarter" idx="12"/>
          </p:nvPr>
        </p:nvSpPr>
        <p:spPr/>
        <p:txBody>
          <a:bodyPr/>
          <a:lstStyle/>
          <a:p>
            <a:fld id="{E809638F-E44D-7946-ACBB-2E1EDB1D1228}" type="slidenum">
              <a:rPr lang="en-US" smtClean="0"/>
              <a:t>10</a:t>
            </a:fld>
            <a:endParaRPr lang="en-US"/>
          </a:p>
        </p:txBody>
      </p:sp>
      <p:sp>
        <p:nvSpPr>
          <p:cNvPr id="2" name="Content Placeholder 2">
            <a:extLst>
              <a:ext uri="{FF2B5EF4-FFF2-40B4-BE49-F238E27FC236}">
                <a16:creationId xmlns:a16="http://schemas.microsoft.com/office/drawing/2014/main" id="{C6C0AB76-B815-344C-113E-15ED78C5B523}"/>
              </a:ext>
            </a:extLst>
          </p:cNvPr>
          <p:cNvSpPr txBox="1">
            <a:spLocks/>
          </p:cNvSpPr>
          <p:nvPr/>
        </p:nvSpPr>
        <p:spPr>
          <a:xfrm>
            <a:off x="342349" y="1411355"/>
            <a:ext cx="7781234" cy="2723323"/>
          </a:xfrm>
          <a:prstGeom prst="rect">
            <a:avLst/>
          </a:prstGeom>
        </p:spPr>
        <p:txBody>
          <a:bodyPr lIns="91440" tIns="45720" rIns="91440" bIns="45720" anchor="t">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55905" indent="-255905">
              <a:spcBef>
                <a:spcPts val="0"/>
              </a:spcBef>
              <a:spcAft>
                <a:spcPts val="600"/>
              </a:spcAft>
              <a:buClr>
                <a:srgbClr val="D82042"/>
              </a:buClr>
              <a:buFont typeface="Wingdings" pitchFamily="2" charset="2"/>
              <a:buChar char="§"/>
            </a:pPr>
            <a:r>
              <a:rPr lang="en-US" sz="2000" dirty="0" err="1"/>
              <a:t>run_simulations</a:t>
            </a:r>
            <a:r>
              <a:rPr lang="en-US" sz="2000" dirty="0"/>
              <a:t>() makes 3 portfolios</a:t>
            </a:r>
          </a:p>
          <a:p>
            <a:pPr marL="255905" indent="-255905">
              <a:spcBef>
                <a:spcPts val="0"/>
              </a:spcBef>
              <a:spcAft>
                <a:spcPts val="600"/>
              </a:spcAft>
              <a:buClr>
                <a:srgbClr val="D82042"/>
              </a:buClr>
              <a:buFont typeface="Wingdings" pitchFamily="2" charset="2"/>
              <a:buChar char="§"/>
            </a:pPr>
            <a:r>
              <a:rPr lang="en-US" sz="2000" dirty="0"/>
              <a:t>Start with global variable </a:t>
            </a:r>
            <a:r>
              <a:rPr lang="en-US" sz="2000" dirty="0" err="1"/>
              <a:t>simStartDay</a:t>
            </a:r>
            <a:r>
              <a:rPr lang="en-US" sz="2000" dirty="0"/>
              <a:t>: ‘2014-09-03’ </a:t>
            </a:r>
          </a:p>
          <a:p>
            <a:pPr marL="255905" indent="-255905">
              <a:spcBef>
                <a:spcPts val="0"/>
              </a:spcBef>
              <a:spcAft>
                <a:spcPts val="600"/>
              </a:spcAft>
              <a:buClr>
                <a:srgbClr val="D82042"/>
              </a:buClr>
              <a:buFont typeface="Wingdings" pitchFamily="2" charset="2"/>
              <a:buChar char="§"/>
            </a:pPr>
            <a:r>
              <a:rPr lang="en-US" sz="2000" dirty="0"/>
              <a:t>Analyze NASDAQ-100 stocks from 1 year ago up to </a:t>
            </a:r>
            <a:r>
              <a:rPr lang="en-US" sz="2000" dirty="0" err="1"/>
              <a:t>simStartDay</a:t>
            </a:r>
            <a:endParaRPr lang="en-US" sz="2000" dirty="0"/>
          </a:p>
          <a:p>
            <a:pPr marL="255905" indent="-255905">
              <a:spcBef>
                <a:spcPts val="0"/>
              </a:spcBef>
              <a:spcAft>
                <a:spcPts val="600"/>
              </a:spcAft>
              <a:buClr>
                <a:srgbClr val="D82042"/>
              </a:buClr>
              <a:buFont typeface="Wingdings" pitchFamily="2" charset="2"/>
              <a:buChar char="§"/>
            </a:pPr>
            <a:r>
              <a:rPr lang="en-US" sz="2000" dirty="0"/>
              <a:t>Each portfolio starts with ~$30,000</a:t>
            </a:r>
          </a:p>
          <a:p>
            <a:pPr lvl="1" indent="-342900">
              <a:spcBef>
                <a:spcPts val="0"/>
              </a:spcBef>
              <a:spcAft>
                <a:spcPts val="600"/>
              </a:spcAft>
              <a:buClr>
                <a:srgbClr val="D82042"/>
              </a:buClr>
              <a:buFont typeface="+mj-lt"/>
              <a:buAutoNum type="arabicPeriod"/>
            </a:pPr>
            <a:r>
              <a:rPr lang="en-US" sz="1600" dirty="0"/>
              <a:t>Suggest 20 stocks by their Sharpe Ratio over the analysis period, assign equal weights on each stock</a:t>
            </a:r>
          </a:p>
          <a:p>
            <a:pPr lvl="1" indent="-342900">
              <a:spcBef>
                <a:spcPts val="0"/>
              </a:spcBef>
              <a:spcAft>
                <a:spcPts val="600"/>
              </a:spcAft>
              <a:buClr>
                <a:srgbClr val="D82042"/>
              </a:buClr>
              <a:buFont typeface="+mj-lt"/>
              <a:buAutoNum type="arabicPeriod"/>
            </a:pPr>
            <a:r>
              <a:rPr lang="en-US" sz="1600" dirty="0"/>
              <a:t>Randomly select 20 stocks, assign equal weights</a:t>
            </a:r>
          </a:p>
          <a:p>
            <a:pPr lvl="1" indent="-342900">
              <a:spcBef>
                <a:spcPts val="0"/>
              </a:spcBef>
              <a:spcAft>
                <a:spcPts val="600"/>
              </a:spcAft>
              <a:buClr>
                <a:srgbClr val="D82042"/>
              </a:buClr>
              <a:buFont typeface="+mj-lt"/>
              <a:buAutoNum type="arabicPeriod"/>
            </a:pPr>
            <a:r>
              <a:rPr lang="en-US" sz="1600" dirty="0"/>
              <a:t>Apply PCA to select stocks and Linear Regression for weights</a:t>
            </a:r>
          </a:p>
          <a:p>
            <a:pPr lvl="1" indent="-342900">
              <a:spcBef>
                <a:spcPts val="0"/>
              </a:spcBef>
              <a:spcAft>
                <a:spcPts val="600"/>
              </a:spcAft>
              <a:buClr>
                <a:srgbClr val="D82042"/>
              </a:buClr>
              <a:buFont typeface="+mj-lt"/>
              <a:buAutoNum type="arabicPeriod"/>
            </a:pPr>
            <a:endParaRPr lang="en-US" sz="1600" dirty="0"/>
          </a:p>
          <a:p>
            <a:pPr lvl="1" indent="-342900">
              <a:spcBef>
                <a:spcPts val="0"/>
              </a:spcBef>
              <a:spcAft>
                <a:spcPts val="600"/>
              </a:spcAft>
              <a:buClr>
                <a:srgbClr val="D82042"/>
              </a:buClr>
              <a:buFont typeface="+mj-lt"/>
              <a:buAutoNum type="arabicPeriod"/>
            </a:pPr>
            <a:endParaRPr lang="en-US" sz="1600" dirty="0"/>
          </a:p>
          <a:p>
            <a:pPr lvl="1" indent="-342900">
              <a:spcBef>
                <a:spcPts val="0"/>
              </a:spcBef>
              <a:spcAft>
                <a:spcPts val="600"/>
              </a:spcAft>
              <a:buClr>
                <a:srgbClr val="D82042"/>
              </a:buClr>
              <a:buFont typeface="+mj-lt"/>
              <a:buAutoNum type="arabicPeriod"/>
            </a:pPr>
            <a:endParaRPr lang="en-US" sz="1600" dirty="0"/>
          </a:p>
          <a:p>
            <a:pPr lvl="1" indent="-342900">
              <a:spcBef>
                <a:spcPts val="0"/>
              </a:spcBef>
              <a:spcAft>
                <a:spcPts val="600"/>
              </a:spcAft>
              <a:buClr>
                <a:srgbClr val="D82042"/>
              </a:buClr>
              <a:buFont typeface="+mj-lt"/>
              <a:buAutoNum type="arabicPeriod"/>
            </a:pPr>
            <a:endParaRPr lang="en-US" sz="1600" dirty="0"/>
          </a:p>
          <a:p>
            <a:pPr lvl="1" indent="-342900">
              <a:spcBef>
                <a:spcPts val="0"/>
              </a:spcBef>
              <a:spcAft>
                <a:spcPts val="600"/>
              </a:spcAft>
              <a:buClr>
                <a:srgbClr val="D82042"/>
              </a:buClr>
              <a:buFont typeface="+mj-lt"/>
              <a:buAutoNum type="arabicPeriod"/>
            </a:pPr>
            <a:endParaRPr lang="en-US" sz="1600" dirty="0"/>
          </a:p>
          <a:p>
            <a:pPr marL="0" indent="0">
              <a:spcBef>
                <a:spcPts val="0"/>
              </a:spcBef>
              <a:spcAft>
                <a:spcPts val="600"/>
              </a:spcAft>
              <a:buClr>
                <a:srgbClr val="D82042"/>
              </a:buClr>
              <a:buNone/>
            </a:pPr>
            <a:endParaRPr lang="en-US" sz="2000" dirty="0"/>
          </a:p>
          <a:p>
            <a:pPr marL="655955" lvl="1" indent="-255905">
              <a:spcBef>
                <a:spcPts val="0"/>
              </a:spcBef>
              <a:spcAft>
                <a:spcPts val="600"/>
              </a:spcAft>
              <a:buClr>
                <a:srgbClr val="D82042"/>
              </a:buClr>
              <a:buFont typeface="Wingdings" pitchFamily="2" charset="2"/>
              <a:buChar char="§"/>
            </a:pPr>
            <a:endParaRPr lang="en-US" sz="1600" dirty="0"/>
          </a:p>
          <a:p>
            <a:pPr marL="255905" indent="-255905">
              <a:spcBef>
                <a:spcPts val="0"/>
              </a:spcBef>
              <a:spcAft>
                <a:spcPts val="600"/>
              </a:spcAft>
              <a:buClr>
                <a:srgbClr val="D82042"/>
              </a:buClr>
              <a:buFont typeface="Wingdings" pitchFamily="2" charset="2"/>
              <a:buChar char="§"/>
            </a:pPr>
            <a:endParaRPr lang="en-US" sz="2000" dirty="0"/>
          </a:p>
        </p:txBody>
      </p:sp>
      <p:pic>
        <p:nvPicPr>
          <p:cNvPr id="14" name="Picture 13">
            <a:extLst>
              <a:ext uri="{FF2B5EF4-FFF2-40B4-BE49-F238E27FC236}">
                <a16:creationId xmlns:a16="http://schemas.microsoft.com/office/drawing/2014/main" id="{F2E9FD50-B97E-B460-03C2-8067B68A2DE1}"/>
              </a:ext>
            </a:extLst>
          </p:cNvPr>
          <p:cNvPicPr>
            <a:picLocks noChangeAspect="1"/>
          </p:cNvPicPr>
          <p:nvPr/>
        </p:nvPicPr>
        <p:blipFill>
          <a:blip r:embed="rId3"/>
          <a:stretch>
            <a:fillRect/>
          </a:stretch>
        </p:blipFill>
        <p:spPr>
          <a:xfrm>
            <a:off x="3258378" y="4359966"/>
            <a:ext cx="4191000" cy="1209675"/>
          </a:xfrm>
          <a:prstGeom prst="rect">
            <a:avLst/>
          </a:prstGeom>
        </p:spPr>
      </p:pic>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6AD8D9CE-9CFF-28D9-28FD-862B76787A1C}"/>
                  </a:ext>
                </a:extLst>
              </p:cNvPr>
              <p:cNvSpPr txBox="1"/>
              <p:nvPr/>
            </p:nvSpPr>
            <p:spPr>
              <a:xfrm>
                <a:off x="8275983" y="2485334"/>
                <a:ext cx="2703176" cy="142648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𝑆h𝑎𝑟𝑝𝑒</m:t>
                      </m:r>
                      <m:r>
                        <a:rPr lang="en-US" b="0" i="1" smtClean="0">
                          <a:latin typeface="Cambria Math" panose="02040503050406030204" pitchFamily="18" charset="0"/>
                        </a:rPr>
                        <m:t> </m:t>
                      </m:r>
                      <m:r>
                        <a:rPr lang="en-US" b="0" i="1" smtClean="0">
                          <a:latin typeface="Cambria Math" panose="02040503050406030204" pitchFamily="18" charset="0"/>
                        </a:rPr>
                        <m:t>𝑅𝑎𝑡𝑖𝑜</m:t>
                      </m:r>
                      <m:r>
                        <a:rPr lang="en-US" b="0" i="1" smtClean="0">
                          <a:latin typeface="Cambria Math" panose="02040503050406030204" pitchFamily="18" charset="0"/>
                        </a:rPr>
                        <m:t>= </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𝑠</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𝑓</m:t>
                              </m:r>
                            </m:sub>
                          </m:sSub>
                        </m:num>
                        <m:den>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𝜎</m:t>
                              </m:r>
                            </m:e>
                            <m:sub>
                              <m:r>
                                <a:rPr lang="en-US" b="0" i="1" smtClean="0">
                                  <a:latin typeface="Cambria Math" panose="02040503050406030204" pitchFamily="18" charset="0"/>
                                  <a:ea typeface="Cambria Math" panose="02040503050406030204" pitchFamily="18" charset="0"/>
                                </a:rPr>
                                <m:t>𝑠</m:t>
                              </m:r>
                            </m:sub>
                          </m:sSub>
                        </m:den>
                      </m:f>
                    </m:oMath>
                  </m:oMathPara>
                </a14:m>
                <a:endParaRPr lang="en-US" dirty="0"/>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𝑠</m:t>
                          </m:r>
                        </m:sub>
                      </m:sSub>
                      <m:r>
                        <a:rPr lang="en-US" b="0" i="1" smtClean="0">
                          <a:latin typeface="Cambria Math" panose="02040503050406030204" pitchFamily="18" charset="0"/>
                        </a:rPr>
                        <m:t>=</m:t>
                      </m:r>
                      <m:r>
                        <a:rPr lang="en-US" b="0" i="1" smtClean="0">
                          <a:latin typeface="Cambria Math" panose="02040503050406030204" pitchFamily="18" charset="0"/>
                        </a:rPr>
                        <m:t>𝑟𝑒𝑡𝑢𝑟𝑛</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𝑠𝑡𝑜𝑐𝑘</m:t>
                      </m:r>
                    </m:oMath>
                  </m:oMathPara>
                </a14:m>
                <a:endParaRPr lang="en-US" b="0" dirty="0"/>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𝑓</m:t>
                          </m:r>
                        </m:sub>
                      </m:sSub>
                      <m:r>
                        <a:rPr lang="en-US" b="0" i="1" smtClean="0">
                          <a:latin typeface="Cambria Math" panose="02040503050406030204" pitchFamily="18" charset="0"/>
                        </a:rPr>
                        <m:t>=</m:t>
                      </m:r>
                      <m:r>
                        <a:rPr lang="en-US" b="0" i="1" smtClean="0">
                          <a:latin typeface="Cambria Math" panose="02040503050406030204" pitchFamily="18" charset="0"/>
                        </a:rPr>
                        <m:t>𝑟𝑖𝑠𝑘</m:t>
                      </m:r>
                      <m:r>
                        <a:rPr lang="en-US" b="0" i="1" smtClean="0">
                          <a:latin typeface="Cambria Math" panose="02040503050406030204" pitchFamily="18" charset="0"/>
                        </a:rPr>
                        <m:t>−</m:t>
                      </m:r>
                      <m:r>
                        <a:rPr lang="en-US" b="0" i="1" smtClean="0">
                          <a:latin typeface="Cambria Math" panose="02040503050406030204" pitchFamily="18" charset="0"/>
                        </a:rPr>
                        <m:t>𝑓𝑟𝑒𝑒</m:t>
                      </m:r>
                      <m:r>
                        <a:rPr lang="en-US" b="0" i="1" smtClean="0">
                          <a:latin typeface="Cambria Math" panose="02040503050406030204" pitchFamily="18" charset="0"/>
                        </a:rPr>
                        <m:t> </m:t>
                      </m:r>
                      <m:r>
                        <a:rPr lang="en-US" b="0" i="1" smtClean="0">
                          <a:latin typeface="Cambria Math" panose="02040503050406030204" pitchFamily="18" charset="0"/>
                        </a:rPr>
                        <m:t>𝑟𝑎𝑡𝑒</m:t>
                      </m:r>
                    </m:oMath>
                  </m:oMathPara>
                </a14:m>
                <a:endParaRPr lang="en-US" b="0" dirty="0"/>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𝜎</m:t>
                          </m:r>
                        </m:e>
                        <m:sub>
                          <m:r>
                            <a:rPr lang="en-US" b="0" i="1" smtClean="0">
                              <a:latin typeface="Cambria Math" panose="02040503050406030204" pitchFamily="18" charset="0"/>
                              <a:ea typeface="Cambria Math" panose="02040503050406030204" pitchFamily="18" charset="0"/>
                            </a:rPr>
                            <m:t>𝑠</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𝑠𝑡𝑎𝑛𝑑𝑎𝑟𝑑</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𝑑𝑒𝑣𝑖𝑎𝑡𝑖𝑜𝑛</m:t>
                      </m:r>
                      <m:r>
                        <a:rPr lang="en-US" b="0" i="1" smtClean="0">
                          <a:latin typeface="Cambria Math" panose="02040503050406030204" pitchFamily="18" charset="0"/>
                          <a:ea typeface="Cambria Math" panose="02040503050406030204" pitchFamily="18" charset="0"/>
                        </a:rPr>
                        <m:t> </m:t>
                      </m:r>
                    </m:oMath>
                  </m:oMathPara>
                </a14:m>
                <a:endParaRPr lang="en-US" dirty="0"/>
              </a:p>
            </p:txBody>
          </p:sp>
        </mc:Choice>
        <mc:Fallback xmlns="">
          <p:sp>
            <p:nvSpPr>
              <p:cNvPr id="15" name="TextBox 14">
                <a:extLst>
                  <a:ext uri="{FF2B5EF4-FFF2-40B4-BE49-F238E27FC236}">
                    <a16:creationId xmlns:a16="http://schemas.microsoft.com/office/drawing/2014/main" id="{6AD8D9CE-9CFF-28D9-28FD-862B76787A1C}"/>
                  </a:ext>
                </a:extLst>
              </p:cNvPr>
              <p:cNvSpPr txBox="1">
                <a:spLocks noRot="1" noChangeAspect="1" noMove="1" noResize="1" noEditPoints="1" noAdjustHandles="1" noChangeArrowheads="1" noChangeShapeType="1" noTextEdit="1"/>
              </p:cNvSpPr>
              <p:nvPr/>
            </p:nvSpPr>
            <p:spPr>
              <a:xfrm>
                <a:off x="8275983" y="2485334"/>
                <a:ext cx="2703176" cy="1426481"/>
              </a:xfrm>
              <a:prstGeom prst="rect">
                <a:avLst/>
              </a:prstGeom>
              <a:blipFill>
                <a:blip r:embed="rId4"/>
                <a:stretch>
                  <a:fillRect b="-1709"/>
                </a:stretch>
              </a:blipFill>
            </p:spPr>
            <p:txBody>
              <a:bodyPr/>
              <a:lstStyle/>
              <a:p>
                <a:r>
                  <a:rPr lang="en-US">
                    <a:noFill/>
                  </a:rPr>
                  <a:t> </a:t>
                </a:r>
              </a:p>
            </p:txBody>
          </p:sp>
        </mc:Fallback>
      </mc:AlternateContent>
    </p:spTree>
    <p:extLst>
      <p:ext uri="{BB962C8B-B14F-4D97-AF65-F5344CB8AC3E}">
        <p14:creationId xmlns:p14="http://schemas.microsoft.com/office/powerpoint/2010/main" val="23430886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AEC0A11-B517-8845-A0DE-025477964484}"/>
              </a:ext>
            </a:extLst>
          </p:cNvPr>
          <p:cNvSpPr/>
          <p:nvPr/>
        </p:nvSpPr>
        <p:spPr>
          <a:xfrm>
            <a:off x="1" y="303924"/>
            <a:ext cx="11875138" cy="803516"/>
          </a:xfrm>
          <a:prstGeom prst="rect">
            <a:avLst/>
          </a:prstGeom>
          <a:solidFill>
            <a:srgbClr val="CC003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4" name="Title 10">
            <a:extLst>
              <a:ext uri="{FF2B5EF4-FFF2-40B4-BE49-F238E27FC236}">
                <a16:creationId xmlns:a16="http://schemas.microsoft.com/office/drawing/2014/main" id="{E1ABEEDF-ABF8-4B40-95D2-985476D967EE}"/>
              </a:ext>
            </a:extLst>
          </p:cNvPr>
          <p:cNvSpPr txBox="1">
            <a:spLocks/>
          </p:cNvSpPr>
          <p:nvPr/>
        </p:nvSpPr>
        <p:spPr>
          <a:xfrm>
            <a:off x="459357" y="361183"/>
            <a:ext cx="10525475" cy="661885"/>
          </a:xfrm>
          <a:prstGeom prst="rect">
            <a:avLst/>
          </a:prstGeom>
        </p:spPr>
        <p:txBody>
          <a:bodyPr anchor="t" anchorCtr="0">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3200" b="1" dirty="0">
                <a:solidFill>
                  <a:srgbClr val="FFFFFF"/>
                </a:solidFill>
                <a:cs typeface="Corbel"/>
              </a:rPr>
              <a:t>Live Demo – Front End for Portfolio Performance</a:t>
            </a:r>
          </a:p>
        </p:txBody>
      </p:sp>
      <p:sp>
        <p:nvSpPr>
          <p:cNvPr id="7" name="Content Placeholder 2">
            <a:extLst>
              <a:ext uri="{FF2B5EF4-FFF2-40B4-BE49-F238E27FC236}">
                <a16:creationId xmlns:a16="http://schemas.microsoft.com/office/drawing/2014/main" id="{344F03F5-1316-8642-9CD1-B17AF5BD5550}"/>
              </a:ext>
            </a:extLst>
          </p:cNvPr>
          <p:cNvSpPr txBox="1">
            <a:spLocks/>
          </p:cNvSpPr>
          <p:nvPr/>
        </p:nvSpPr>
        <p:spPr>
          <a:xfrm>
            <a:off x="189949" y="1164700"/>
            <a:ext cx="11685190" cy="3195266"/>
          </a:xfrm>
          <a:prstGeom prst="rect">
            <a:avLst/>
          </a:prstGeom>
        </p:spPr>
        <p:txBody>
          <a:bodyPr lIns="91440" tIns="45720" rIns="91440" bIns="45720" anchor="t">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55905" indent="-255905">
              <a:spcBef>
                <a:spcPts val="0"/>
              </a:spcBef>
              <a:spcAft>
                <a:spcPts val="600"/>
              </a:spcAft>
              <a:buClr>
                <a:srgbClr val="D82042"/>
              </a:buClr>
              <a:buFont typeface="Wingdings" pitchFamily="2" charset="2"/>
              <a:buChar char="§"/>
            </a:pPr>
            <a:endParaRPr lang="en-US" sz="2000" dirty="0"/>
          </a:p>
        </p:txBody>
      </p:sp>
      <p:sp>
        <p:nvSpPr>
          <p:cNvPr id="5" name="Slide Number Placeholder 4">
            <a:extLst>
              <a:ext uri="{FF2B5EF4-FFF2-40B4-BE49-F238E27FC236}">
                <a16:creationId xmlns:a16="http://schemas.microsoft.com/office/drawing/2014/main" id="{65044FE0-9980-57CC-72E3-71441E713476}"/>
              </a:ext>
            </a:extLst>
          </p:cNvPr>
          <p:cNvSpPr>
            <a:spLocks noGrp="1"/>
          </p:cNvSpPr>
          <p:nvPr>
            <p:ph type="sldNum" sz="quarter" idx="12"/>
          </p:nvPr>
        </p:nvSpPr>
        <p:spPr/>
        <p:txBody>
          <a:bodyPr/>
          <a:lstStyle/>
          <a:p>
            <a:fld id="{E809638F-E44D-7946-ACBB-2E1EDB1D1228}" type="slidenum">
              <a:rPr lang="en-US" smtClean="0"/>
              <a:t>11</a:t>
            </a:fld>
            <a:endParaRPr lang="en-US"/>
          </a:p>
        </p:txBody>
      </p:sp>
    </p:spTree>
    <p:extLst>
      <p:ext uri="{BB962C8B-B14F-4D97-AF65-F5344CB8AC3E}">
        <p14:creationId xmlns:p14="http://schemas.microsoft.com/office/powerpoint/2010/main" val="26092202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AEC0A11-B517-8845-A0DE-025477964484}"/>
              </a:ext>
            </a:extLst>
          </p:cNvPr>
          <p:cNvSpPr/>
          <p:nvPr/>
        </p:nvSpPr>
        <p:spPr>
          <a:xfrm>
            <a:off x="1" y="303924"/>
            <a:ext cx="11875138" cy="803516"/>
          </a:xfrm>
          <a:prstGeom prst="rect">
            <a:avLst/>
          </a:prstGeom>
          <a:solidFill>
            <a:srgbClr val="CC003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4" name="Title 10">
            <a:extLst>
              <a:ext uri="{FF2B5EF4-FFF2-40B4-BE49-F238E27FC236}">
                <a16:creationId xmlns:a16="http://schemas.microsoft.com/office/drawing/2014/main" id="{E1ABEEDF-ABF8-4B40-95D2-985476D967EE}"/>
              </a:ext>
            </a:extLst>
          </p:cNvPr>
          <p:cNvSpPr txBox="1">
            <a:spLocks/>
          </p:cNvSpPr>
          <p:nvPr/>
        </p:nvSpPr>
        <p:spPr>
          <a:xfrm>
            <a:off x="459357" y="361183"/>
            <a:ext cx="10525475" cy="661885"/>
          </a:xfrm>
          <a:prstGeom prst="rect">
            <a:avLst/>
          </a:prstGeom>
        </p:spPr>
        <p:txBody>
          <a:bodyPr anchor="t" anchorCtr="0">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4000" b="1" dirty="0">
                <a:solidFill>
                  <a:srgbClr val="FFFFFF"/>
                </a:solidFill>
                <a:cs typeface="Corbel"/>
              </a:rPr>
              <a:t>Summary</a:t>
            </a:r>
          </a:p>
        </p:txBody>
      </p:sp>
      <p:sp>
        <p:nvSpPr>
          <p:cNvPr id="7" name="Content Placeholder 2">
            <a:extLst>
              <a:ext uri="{FF2B5EF4-FFF2-40B4-BE49-F238E27FC236}">
                <a16:creationId xmlns:a16="http://schemas.microsoft.com/office/drawing/2014/main" id="{344F03F5-1316-8642-9CD1-B17AF5BD5550}"/>
              </a:ext>
            </a:extLst>
          </p:cNvPr>
          <p:cNvSpPr txBox="1">
            <a:spLocks/>
          </p:cNvSpPr>
          <p:nvPr/>
        </p:nvSpPr>
        <p:spPr>
          <a:xfrm>
            <a:off x="189949" y="1258955"/>
            <a:ext cx="11685190" cy="4865705"/>
          </a:xfrm>
          <a:prstGeom prst="rect">
            <a:avLst/>
          </a:prstGeom>
        </p:spPr>
        <p:txBody>
          <a:bodyPr lIns="91440" tIns="45720" rIns="91440" bIns="45720" anchor="t">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55905" indent="-255905">
              <a:spcBef>
                <a:spcPts val="0"/>
              </a:spcBef>
              <a:spcAft>
                <a:spcPts val="600"/>
              </a:spcAft>
              <a:buClr>
                <a:srgbClr val="D82042"/>
              </a:buClr>
              <a:buFont typeface="Wingdings" pitchFamily="2" charset="2"/>
              <a:buChar char="§"/>
            </a:pPr>
            <a:endParaRPr lang="en-US" sz="2000" dirty="0"/>
          </a:p>
        </p:txBody>
      </p:sp>
      <p:sp>
        <p:nvSpPr>
          <p:cNvPr id="5" name="Slide Number Placeholder 4">
            <a:extLst>
              <a:ext uri="{FF2B5EF4-FFF2-40B4-BE49-F238E27FC236}">
                <a16:creationId xmlns:a16="http://schemas.microsoft.com/office/drawing/2014/main" id="{65044FE0-9980-57CC-72E3-71441E713476}"/>
              </a:ext>
            </a:extLst>
          </p:cNvPr>
          <p:cNvSpPr>
            <a:spLocks noGrp="1"/>
          </p:cNvSpPr>
          <p:nvPr>
            <p:ph type="sldNum" sz="quarter" idx="12"/>
          </p:nvPr>
        </p:nvSpPr>
        <p:spPr/>
        <p:txBody>
          <a:bodyPr/>
          <a:lstStyle/>
          <a:p>
            <a:fld id="{E809638F-E44D-7946-ACBB-2E1EDB1D1228}" type="slidenum">
              <a:rPr lang="en-US" smtClean="0"/>
              <a:t>12</a:t>
            </a:fld>
            <a:endParaRPr lang="en-US"/>
          </a:p>
        </p:txBody>
      </p:sp>
      <p:sp>
        <p:nvSpPr>
          <p:cNvPr id="2" name="Content Placeholder 2">
            <a:extLst>
              <a:ext uri="{FF2B5EF4-FFF2-40B4-BE49-F238E27FC236}">
                <a16:creationId xmlns:a16="http://schemas.microsoft.com/office/drawing/2014/main" id="{C6C0AB76-B815-344C-113E-15ED78C5B523}"/>
              </a:ext>
            </a:extLst>
          </p:cNvPr>
          <p:cNvSpPr txBox="1">
            <a:spLocks/>
          </p:cNvSpPr>
          <p:nvPr/>
        </p:nvSpPr>
        <p:spPr>
          <a:xfrm>
            <a:off x="342349" y="1411355"/>
            <a:ext cx="11532790" cy="4865705"/>
          </a:xfrm>
          <a:prstGeom prst="rect">
            <a:avLst/>
          </a:prstGeom>
        </p:spPr>
        <p:txBody>
          <a:bodyPr lIns="91440" tIns="45720" rIns="91440" bIns="45720" anchor="t">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55905" indent="-255905">
              <a:spcBef>
                <a:spcPts val="0"/>
              </a:spcBef>
              <a:spcAft>
                <a:spcPts val="600"/>
              </a:spcAft>
              <a:buClr>
                <a:srgbClr val="D82042"/>
              </a:buClr>
              <a:buFont typeface="Wingdings" pitchFamily="2" charset="2"/>
              <a:buChar char="§"/>
            </a:pPr>
            <a:r>
              <a:rPr lang="en-US" sz="2000" dirty="0"/>
              <a:t>SimTrade.ai is a web-based app to be used by individuals to experiment trading virtually in the stock market with the following characteristics:</a:t>
            </a:r>
          </a:p>
          <a:p>
            <a:pPr marL="655955" lvl="1" indent="-255905">
              <a:spcBef>
                <a:spcPts val="0"/>
              </a:spcBef>
              <a:spcAft>
                <a:spcPts val="600"/>
              </a:spcAft>
              <a:buClr>
                <a:srgbClr val="D82042"/>
              </a:buClr>
              <a:buFont typeface="Wingdings" pitchFamily="2" charset="2"/>
              <a:buChar char="§"/>
            </a:pPr>
            <a:r>
              <a:rPr lang="en-US" sz="1800" dirty="0"/>
              <a:t>The user can specify a time horizon to analyze the stock market</a:t>
            </a:r>
          </a:p>
          <a:p>
            <a:pPr marL="655955" lvl="1" indent="-255905">
              <a:spcBef>
                <a:spcPts val="0"/>
              </a:spcBef>
              <a:spcAft>
                <a:spcPts val="600"/>
              </a:spcAft>
              <a:buClr>
                <a:srgbClr val="D82042"/>
              </a:buClr>
              <a:buFont typeface="Wingdings" pitchFamily="2" charset="2"/>
              <a:buChar char="§"/>
            </a:pPr>
            <a:r>
              <a:rPr lang="en-US" sz="1800" dirty="0"/>
              <a:t>The app provides three portfolio advices, each with 20 stocks based on:</a:t>
            </a:r>
          </a:p>
          <a:p>
            <a:pPr lvl="2" indent="-342900">
              <a:spcBef>
                <a:spcPts val="0"/>
              </a:spcBef>
              <a:spcAft>
                <a:spcPts val="600"/>
              </a:spcAft>
              <a:buClr>
                <a:srgbClr val="D82042"/>
              </a:buClr>
              <a:buFont typeface="+mj-lt"/>
              <a:buAutoNum type="arabicPeriod"/>
            </a:pPr>
            <a:r>
              <a:rPr lang="en-US" sz="1400" dirty="0"/>
              <a:t>Sharpe ratio ranking (technical analysis)</a:t>
            </a:r>
          </a:p>
          <a:p>
            <a:pPr lvl="2" indent="-342900">
              <a:spcBef>
                <a:spcPts val="0"/>
              </a:spcBef>
              <a:spcAft>
                <a:spcPts val="600"/>
              </a:spcAft>
              <a:buClr>
                <a:srgbClr val="D82042"/>
              </a:buClr>
              <a:buFont typeface="+mj-lt"/>
              <a:buAutoNum type="arabicPeriod"/>
            </a:pPr>
            <a:r>
              <a:rPr lang="en-US" sz="1400" dirty="0"/>
              <a:t>Trend following strategy (technical analysis)</a:t>
            </a:r>
          </a:p>
          <a:p>
            <a:pPr lvl="2" indent="-342900">
              <a:spcBef>
                <a:spcPts val="0"/>
              </a:spcBef>
              <a:spcAft>
                <a:spcPts val="600"/>
              </a:spcAft>
              <a:buClr>
                <a:srgbClr val="D82042"/>
              </a:buClr>
              <a:buFont typeface="+mj-lt"/>
              <a:buAutoNum type="arabicPeriod"/>
            </a:pPr>
            <a:r>
              <a:rPr lang="en-US" sz="1400" dirty="0"/>
              <a:t>Principal component analysis and linear regression (machine learning)</a:t>
            </a:r>
          </a:p>
          <a:p>
            <a:pPr lvl="1" indent="-342900">
              <a:spcBef>
                <a:spcPts val="0"/>
              </a:spcBef>
              <a:spcAft>
                <a:spcPts val="600"/>
              </a:spcAft>
              <a:buClr>
                <a:srgbClr val="D82042"/>
              </a:buClr>
              <a:buFont typeface="Wingdings" panose="05000000000000000000" pitchFamily="2" charset="2"/>
              <a:buChar char="§"/>
            </a:pPr>
            <a:r>
              <a:rPr lang="en-US" sz="1800" dirty="0"/>
              <a:t>By specifying analysis start and end date, the app will analyze the stock prices over different time intervals across the past years.</a:t>
            </a:r>
          </a:p>
          <a:p>
            <a:pPr lvl="1" indent="-342900">
              <a:spcBef>
                <a:spcPts val="0"/>
              </a:spcBef>
              <a:spcAft>
                <a:spcPts val="600"/>
              </a:spcAft>
              <a:buClr>
                <a:srgbClr val="D82042"/>
              </a:buClr>
              <a:buFont typeface="Wingdings" panose="05000000000000000000" pitchFamily="2" charset="2"/>
              <a:buChar char="§"/>
            </a:pPr>
            <a:r>
              <a:rPr lang="en-US" sz="1800" dirty="0"/>
              <a:t>The machine learning technique aims to select a subset of stocks in the stock market to mimic the behavior of the whole stock market, balancing risk and return.</a:t>
            </a:r>
          </a:p>
          <a:p>
            <a:pPr lvl="1" indent="-342900">
              <a:spcBef>
                <a:spcPts val="0"/>
              </a:spcBef>
              <a:spcAft>
                <a:spcPts val="600"/>
              </a:spcAft>
              <a:buClr>
                <a:srgbClr val="D82042"/>
              </a:buClr>
              <a:buFont typeface="Wingdings" panose="05000000000000000000" pitchFamily="2" charset="2"/>
              <a:buChar char="§"/>
            </a:pPr>
            <a:r>
              <a:rPr lang="en-US" sz="1800" dirty="0"/>
              <a:t>Portfolios can easily be expanded to try out new techniques/ strategies.</a:t>
            </a:r>
          </a:p>
          <a:p>
            <a:pPr lvl="1" indent="-342900">
              <a:spcBef>
                <a:spcPts val="0"/>
              </a:spcBef>
              <a:spcAft>
                <a:spcPts val="600"/>
              </a:spcAft>
              <a:buClr>
                <a:srgbClr val="D82042"/>
              </a:buClr>
              <a:buFont typeface="Wingdings" panose="05000000000000000000" pitchFamily="2" charset="2"/>
              <a:buChar char="§"/>
            </a:pPr>
            <a:r>
              <a:rPr lang="en-US" sz="1800" dirty="0"/>
              <a:t>By changing the global variables, the user can use the app to test the portfolios’ performance under various scenarios.</a:t>
            </a:r>
          </a:p>
          <a:p>
            <a:pPr marL="255905" indent="-255905">
              <a:spcBef>
                <a:spcPts val="0"/>
              </a:spcBef>
              <a:spcAft>
                <a:spcPts val="600"/>
              </a:spcAft>
              <a:buClr>
                <a:srgbClr val="D82042"/>
              </a:buClr>
              <a:buFont typeface="Wingdings" pitchFamily="2" charset="2"/>
              <a:buChar char="§"/>
            </a:pPr>
            <a:endParaRPr lang="en-US" sz="2000" dirty="0"/>
          </a:p>
        </p:txBody>
      </p:sp>
    </p:spTree>
    <p:extLst>
      <p:ext uri="{BB962C8B-B14F-4D97-AF65-F5344CB8AC3E}">
        <p14:creationId xmlns:p14="http://schemas.microsoft.com/office/powerpoint/2010/main" val="36733708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881877" y="2476498"/>
            <a:ext cx="6428245" cy="1905004"/>
          </a:xfrm>
          <a:prstGeom prst="rect">
            <a:avLst/>
          </a:prstGeom>
        </p:spPr>
      </p:pic>
      <p:sp>
        <p:nvSpPr>
          <p:cNvPr id="3" name="Slide Number Placeholder 2">
            <a:extLst>
              <a:ext uri="{FF2B5EF4-FFF2-40B4-BE49-F238E27FC236}">
                <a16:creationId xmlns:a16="http://schemas.microsoft.com/office/drawing/2014/main" id="{09392588-2C60-975F-2B6C-749E3D059E75}"/>
              </a:ext>
            </a:extLst>
          </p:cNvPr>
          <p:cNvSpPr>
            <a:spLocks noGrp="1"/>
          </p:cNvSpPr>
          <p:nvPr>
            <p:ph type="sldNum" sz="quarter" idx="12"/>
          </p:nvPr>
        </p:nvSpPr>
        <p:spPr/>
        <p:txBody>
          <a:bodyPr/>
          <a:lstStyle/>
          <a:p>
            <a:fld id="{E809638F-E44D-7946-ACBB-2E1EDB1D1228}" type="slidenum">
              <a:rPr lang="en-US" smtClean="0"/>
              <a:t>13</a:t>
            </a:fld>
            <a:endParaRPr lang="en-US"/>
          </a:p>
        </p:txBody>
      </p:sp>
    </p:spTree>
    <p:extLst>
      <p:ext uri="{BB962C8B-B14F-4D97-AF65-F5344CB8AC3E}">
        <p14:creationId xmlns:p14="http://schemas.microsoft.com/office/powerpoint/2010/main" val="7756655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Picture 35">
            <a:extLst>
              <a:ext uri="{FF2B5EF4-FFF2-40B4-BE49-F238E27FC236}">
                <a16:creationId xmlns:a16="http://schemas.microsoft.com/office/drawing/2014/main" id="{56717174-9155-8A4B-A3A4-BCE4C77C2112}"/>
              </a:ext>
            </a:extLst>
          </p:cNvPr>
          <p:cNvPicPr>
            <a:picLocks noChangeAspect="1"/>
          </p:cNvPicPr>
          <p:nvPr/>
        </p:nvPicPr>
        <p:blipFill rotWithShape="1">
          <a:blip r:embed="rId3" cstate="hqprint">
            <a:extLst>
              <a:ext uri="{28A0092B-C50C-407E-A947-70E740481C1C}">
                <a14:useLocalDpi xmlns:a14="http://schemas.microsoft.com/office/drawing/2010/main"/>
              </a:ext>
            </a:extLst>
          </a:blip>
          <a:srcRect/>
          <a:stretch/>
        </p:blipFill>
        <p:spPr>
          <a:xfrm>
            <a:off x="2" y="0"/>
            <a:ext cx="12191996" cy="2091606"/>
          </a:xfrm>
          <a:prstGeom prst="rect">
            <a:avLst/>
          </a:prstGeom>
        </p:spPr>
      </p:pic>
      <p:sp>
        <p:nvSpPr>
          <p:cNvPr id="31" name="Rectangle 30">
            <a:extLst>
              <a:ext uri="{FF2B5EF4-FFF2-40B4-BE49-F238E27FC236}">
                <a16:creationId xmlns:a16="http://schemas.microsoft.com/office/drawing/2014/main" id="{19132CF9-82A9-8D4C-84A6-E1B374FD6D91}"/>
              </a:ext>
            </a:extLst>
          </p:cNvPr>
          <p:cNvSpPr/>
          <p:nvPr/>
        </p:nvSpPr>
        <p:spPr>
          <a:xfrm>
            <a:off x="2" y="1689847"/>
            <a:ext cx="4086224" cy="803516"/>
          </a:xfrm>
          <a:prstGeom prst="rect">
            <a:avLst/>
          </a:prstGeom>
          <a:solidFill>
            <a:srgbClr val="CC003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32" name="Title 10">
            <a:extLst>
              <a:ext uri="{FF2B5EF4-FFF2-40B4-BE49-F238E27FC236}">
                <a16:creationId xmlns:a16="http://schemas.microsoft.com/office/drawing/2014/main" id="{E1614653-ACA3-5C4E-A97C-67A1EC7B5466}"/>
              </a:ext>
            </a:extLst>
          </p:cNvPr>
          <p:cNvSpPr txBox="1">
            <a:spLocks/>
          </p:cNvSpPr>
          <p:nvPr/>
        </p:nvSpPr>
        <p:spPr>
          <a:xfrm>
            <a:off x="459358" y="1739721"/>
            <a:ext cx="3326830" cy="661885"/>
          </a:xfrm>
          <a:prstGeom prst="rect">
            <a:avLst/>
          </a:prstGeom>
        </p:spPr>
        <p:txBody>
          <a:bodyPr anchor="t" anchorCtr="0">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4000" b="1" dirty="0">
                <a:solidFill>
                  <a:srgbClr val="FFFFFF"/>
                </a:solidFill>
                <a:latin typeface="Corbel"/>
                <a:cs typeface="Corbel"/>
              </a:rPr>
              <a:t>Overview</a:t>
            </a:r>
            <a:endParaRPr lang="en-US" sz="4000" dirty="0">
              <a:latin typeface="Corbel"/>
              <a:cs typeface="Corbel"/>
            </a:endParaRPr>
          </a:p>
        </p:txBody>
      </p:sp>
      <p:sp>
        <p:nvSpPr>
          <p:cNvPr id="9" name="TextBox 8">
            <a:extLst>
              <a:ext uri="{FF2B5EF4-FFF2-40B4-BE49-F238E27FC236}">
                <a16:creationId xmlns:a16="http://schemas.microsoft.com/office/drawing/2014/main" id="{024FEDEE-D251-5348-A0ED-9A129FFCAC4D}"/>
              </a:ext>
            </a:extLst>
          </p:cNvPr>
          <p:cNvSpPr txBox="1"/>
          <p:nvPr/>
        </p:nvSpPr>
        <p:spPr>
          <a:xfrm>
            <a:off x="8562177" y="3122437"/>
            <a:ext cx="2724123" cy="369332"/>
          </a:xfrm>
          <a:prstGeom prst="rect">
            <a:avLst/>
          </a:prstGeom>
          <a:noFill/>
        </p:spPr>
        <p:txBody>
          <a:bodyPr wrap="square" lIns="91440" tIns="45720" rIns="91440" bIns="45720" rtlCol="0" anchor="t">
            <a:spAutoFit/>
          </a:bodyPr>
          <a:lstStyle/>
          <a:p>
            <a:pPr algn="ctr">
              <a:spcAft>
                <a:spcPts val="600"/>
              </a:spcAft>
            </a:pPr>
            <a:endParaRPr lang="en-US" b="1"/>
          </a:p>
        </p:txBody>
      </p:sp>
      <p:sp>
        <p:nvSpPr>
          <p:cNvPr id="3" name="Slide Number Placeholder 2">
            <a:extLst>
              <a:ext uri="{FF2B5EF4-FFF2-40B4-BE49-F238E27FC236}">
                <a16:creationId xmlns:a16="http://schemas.microsoft.com/office/drawing/2014/main" id="{ED6AFD22-68F2-85D1-ADDF-261D218B8DC3}"/>
              </a:ext>
            </a:extLst>
          </p:cNvPr>
          <p:cNvSpPr>
            <a:spLocks noGrp="1"/>
          </p:cNvSpPr>
          <p:nvPr>
            <p:ph type="sldNum" sz="quarter" idx="12"/>
          </p:nvPr>
        </p:nvSpPr>
        <p:spPr/>
        <p:txBody>
          <a:bodyPr/>
          <a:lstStyle/>
          <a:p>
            <a:fld id="{E809638F-E44D-7946-ACBB-2E1EDB1D1228}" type="slidenum">
              <a:rPr lang="en-US" smtClean="0"/>
              <a:t>2</a:t>
            </a:fld>
            <a:endParaRPr lang="en-US" dirty="0"/>
          </a:p>
        </p:txBody>
      </p:sp>
      <p:pic>
        <p:nvPicPr>
          <p:cNvPr id="11" name="Picture 10" descr="A graph with a red line&#10;&#10;Description automatically generated">
            <a:extLst>
              <a:ext uri="{FF2B5EF4-FFF2-40B4-BE49-F238E27FC236}">
                <a16:creationId xmlns:a16="http://schemas.microsoft.com/office/drawing/2014/main" id="{1C9D1501-DF6C-158E-5499-475F61B9C2D8}"/>
              </a:ext>
            </a:extLst>
          </p:cNvPr>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8895679" y="5438261"/>
            <a:ext cx="652421" cy="326211"/>
          </a:xfrm>
          <a:prstGeom prst="rect">
            <a:avLst/>
          </a:prstGeom>
        </p:spPr>
      </p:pic>
      <p:sp>
        <p:nvSpPr>
          <p:cNvPr id="12" name="Content Placeholder 2">
            <a:extLst>
              <a:ext uri="{FF2B5EF4-FFF2-40B4-BE49-F238E27FC236}">
                <a16:creationId xmlns:a16="http://schemas.microsoft.com/office/drawing/2014/main" id="{6B76796B-DEA6-A0B2-7F75-FA5DE2FFDB8B}"/>
              </a:ext>
            </a:extLst>
          </p:cNvPr>
          <p:cNvSpPr txBox="1">
            <a:spLocks/>
          </p:cNvSpPr>
          <p:nvPr/>
        </p:nvSpPr>
        <p:spPr>
          <a:xfrm>
            <a:off x="189950" y="2641600"/>
            <a:ext cx="10716590" cy="3551382"/>
          </a:xfrm>
          <a:prstGeom prst="rect">
            <a:avLst/>
          </a:prstGeom>
        </p:spPr>
        <p:txBody>
          <a:bodyPr lIns="91440" tIns="45720" rIns="91440" bIns="45720" anchor="t">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55905" indent="-255905">
              <a:spcBef>
                <a:spcPts val="0"/>
              </a:spcBef>
              <a:spcAft>
                <a:spcPts val="600"/>
              </a:spcAft>
              <a:buClr>
                <a:srgbClr val="D82042"/>
              </a:buClr>
              <a:buFont typeface="Wingdings" pitchFamily="2" charset="2"/>
              <a:buChar char="§"/>
            </a:pPr>
            <a:r>
              <a:rPr lang="en-US" sz="2000" dirty="0"/>
              <a:t>Our stock simulator, SimTrade.ai, aims to help its clients advance their trading methodologies by experimenting in a virtual stock trading environment. </a:t>
            </a:r>
          </a:p>
          <a:p>
            <a:pPr marL="655955" lvl="1" indent="-255905">
              <a:spcBef>
                <a:spcPts val="0"/>
              </a:spcBef>
              <a:spcAft>
                <a:spcPts val="600"/>
              </a:spcAft>
              <a:buClr>
                <a:srgbClr val="D82042"/>
              </a:buClr>
              <a:buFont typeface="Wingdings" pitchFamily="2" charset="2"/>
              <a:buChar char="§"/>
            </a:pPr>
            <a:r>
              <a:rPr lang="en-US" sz="1800" dirty="0"/>
              <a:t>It provides three types of stock portfolios/ trading methods – manual, strategic, algorithmic. </a:t>
            </a:r>
          </a:p>
          <a:p>
            <a:pPr marL="655955" lvl="1" indent="-255905">
              <a:spcBef>
                <a:spcPts val="0"/>
              </a:spcBef>
              <a:spcAft>
                <a:spcPts val="600"/>
              </a:spcAft>
              <a:buClr>
                <a:srgbClr val="D82042"/>
              </a:buClr>
              <a:buFont typeface="Wingdings" pitchFamily="2" charset="2"/>
              <a:buChar char="§"/>
            </a:pPr>
            <a:r>
              <a:rPr lang="en-US" sz="1800" dirty="0"/>
              <a:t>It allows the user to specify a time window for stock analysis. </a:t>
            </a:r>
            <a:r>
              <a:rPr lang="en-US" sz="1800" b="0" dirty="0">
                <a:solidFill>
                  <a:srgbClr val="FF7B72"/>
                </a:solidFill>
                <a:effectLst/>
                <a:highlight>
                  <a:srgbClr val="000080"/>
                </a:highlight>
                <a:latin typeface="Consolas" panose="020B0609020204030204" pitchFamily="49" charset="0"/>
              </a:rPr>
              <a:t>class</a:t>
            </a:r>
            <a:r>
              <a:rPr lang="en-US" sz="1800" b="0" dirty="0">
                <a:solidFill>
                  <a:srgbClr val="E6EDF3"/>
                </a:solidFill>
                <a:effectLst/>
                <a:highlight>
                  <a:srgbClr val="000080"/>
                </a:highlight>
                <a:latin typeface="Consolas" panose="020B0609020204030204" pitchFamily="49" charset="0"/>
              </a:rPr>
              <a:t> </a:t>
            </a:r>
            <a:r>
              <a:rPr lang="en-US" sz="1800" b="0" dirty="0" err="1">
                <a:solidFill>
                  <a:srgbClr val="FFA657"/>
                </a:solidFill>
                <a:effectLst/>
                <a:highlight>
                  <a:srgbClr val="000080"/>
                </a:highlight>
                <a:latin typeface="Consolas" panose="020B0609020204030204" pitchFamily="49" charset="0"/>
              </a:rPr>
              <a:t>StockAnalysis</a:t>
            </a:r>
            <a:endParaRPr lang="en-US" sz="1800" dirty="0"/>
          </a:p>
          <a:p>
            <a:pPr marL="655955" lvl="1" indent="-255905">
              <a:spcBef>
                <a:spcPts val="0"/>
              </a:spcBef>
              <a:spcAft>
                <a:spcPts val="600"/>
              </a:spcAft>
              <a:buClr>
                <a:srgbClr val="D82042"/>
              </a:buClr>
              <a:buFont typeface="Wingdings" pitchFamily="2" charset="2"/>
              <a:buChar char="§"/>
            </a:pPr>
            <a:r>
              <a:rPr lang="en-US" sz="1800" dirty="0"/>
              <a:t>The metrics from the analysis can be used by the app’s build-in machine learning algorithm to suggest 20 stocks to invest in. </a:t>
            </a:r>
          </a:p>
          <a:p>
            <a:pPr marL="655955" lvl="1" indent="-255905">
              <a:spcBef>
                <a:spcPts val="0"/>
              </a:spcBef>
              <a:spcAft>
                <a:spcPts val="600"/>
              </a:spcAft>
              <a:buClr>
                <a:srgbClr val="D82042"/>
              </a:buClr>
              <a:buFont typeface="Wingdings" pitchFamily="2" charset="2"/>
              <a:buChar char="§"/>
            </a:pPr>
            <a:r>
              <a:rPr lang="en-US" sz="1800" dirty="0"/>
              <a:t>It allows the user to specify number of days to simulate, during which period the app monitors the portfolios’ performance for comparison. </a:t>
            </a:r>
            <a:r>
              <a:rPr lang="en-US" sz="1800" b="0" dirty="0">
                <a:solidFill>
                  <a:srgbClr val="FF7B72"/>
                </a:solidFill>
                <a:effectLst/>
                <a:highlight>
                  <a:srgbClr val="000080"/>
                </a:highlight>
                <a:latin typeface="Consolas" panose="020B0609020204030204" pitchFamily="49" charset="0"/>
              </a:rPr>
              <a:t>class</a:t>
            </a:r>
            <a:r>
              <a:rPr lang="en-US" sz="1800" b="0" dirty="0">
                <a:solidFill>
                  <a:srgbClr val="E6EDF3"/>
                </a:solidFill>
                <a:effectLst/>
                <a:highlight>
                  <a:srgbClr val="000080"/>
                </a:highlight>
                <a:latin typeface="Consolas" panose="020B0609020204030204" pitchFamily="49" charset="0"/>
              </a:rPr>
              <a:t> </a:t>
            </a:r>
            <a:r>
              <a:rPr lang="en-US" sz="1800" b="0" dirty="0" err="1">
                <a:solidFill>
                  <a:srgbClr val="FFA657"/>
                </a:solidFill>
                <a:effectLst/>
                <a:highlight>
                  <a:srgbClr val="000080"/>
                </a:highlight>
                <a:latin typeface="Consolas" panose="020B0609020204030204" pitchFamily="49" charset="0"/>
              </a:rPr>
              <a:t>PortfolioAnalysis</a:t>
            </a:r>
            <a:endParaRPr lang="en-US" sz="1800" b="0" dirty="0">
              <a:solidFill>
                <a:srgbClr val="E6EDF3"/>
              </a:solidFill>
              <a:effectLst/>
              <a:highlight>
                <a:srgbClr val="000080"/>
              </a:highlight>
              <a:latin typeface="Consolas" panose="020B0609020204030204" pitchFamily="49" charset="0"/>
            </a:endParaRPr>
          </a:p>
          <a:p>
            <a:pPr marL="655955" lvl="1" indent="-255905">
              <a:spcBef>
                <a:spcPts val="0"/>
              </a:spcBef>
              <a:spcAft>
                <a:spcPts val="600"/>
              </a:spcAft>
              <a:buClr>
                <a:srgbClr val="D82042"/>
              </a:buClr>
              <a:buFont typeface="Wingdings" pitchFamily="2" charset="2"/>
              <a:buChar char="§"/>
            </a:pPr>
            <a:endParaRPr lang="en-US" sz="1400" dirty="0"/>
          </a:p>
        </p:txBody>
      </p:sp>
      <p:grpSp>
        <p:nvGrpSpPr>
          <p:cNvPr id="2" name="Group 1">
            <a:extLst>
              <a:ext uri="{FF2B5EF4-FFF2-40B4-BE49-F238E27FC236}">
                <a16:creationId xmlns:a16="http://schemas.microsoft.com/office/drawing/2014/main" id="{3D96CD25-7C36-E982-38C3-C84393831E30}"/>
              </a:ext>
            </a:extLst>
          </p:cNvPr>
          <p:cNvGrpSpPr/>
          <p:nvPr/>
        </p:nvGrpSpPr>
        <p:grpSpPr>
          <a:xfrm>
            <a:off x="2385781" y="5438173"/>
            <a:ext cx="5738901" cy="1383387"/>
            <a:chOff x="0" y="0"/>
            <a:chExt cx="5738901" cy="1383387"/>
          </a:xfrm>
        </p:grpSpPr>
        <p:cxnSp>
          <p:nvCxnSpPr>
            <p:cNvPr id="4" name="Straight Arrow Connector 3">
              <a:extLst>
                <a:ext uri="{FF2B5EF4-FFF2-40B4-BE49-F238E27FC236}">
                  <a16:creationId xmlns:a16="http://schemas.microsoft.com/office/drawing/2014/main" id="{4FD52A8E-D425-043D-C977-6D1C21673601}"/>
                </a:ext>
              </a:extLst>
            </p:cNvPr>
            <p:cNvCxnSpPr/>
            <p:nvPr/>
          </p:nvCxnSpPr>
          <p:spPr>
            <a:xfrm>
              <a:off x="361950" y="800100"/>
              <a:ext cx="5029200"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5" name="TextBox 3">
              <a:extLst>
                <a:ext uri="{FF2B5EF4-FFF2-40B4-BE49-F238E27FC236}">
                  <a16:creationId xmlns:a16="http://schemas.microsoft.com/office/drawing/2014/main" id="{265D1772-364D-C4ED-529A-8403868930C9}"/>
                </a:ext>
              </a:extLst>
            </p:cNvPr>
            <p:cNvSpPr txBox="1"/>
            <p:nvPr/>
          </p:nvSpPr>
          <p:spPr>
            <a:xfrm>
              <a:off x="0" y="447675"/>
              <a:ext cx="843051" cy="26456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1100"/>
                <a:t>2019-01-02</a:t>
              </a:r>
            </a:p>
          </p:txBody>
        </p:sp>
        <p:sp>
          <p:nvSpPr>
            <p:cNvPr id="6" name="TextBox 4">
              <a:extLst>
                <a:ext uri="{FF2B5EF4-FFF2-40B4-BE49-F238E27FC236}">
                  <a16:creationId xmlns:a16="http://schemas.microsoft.com/office/drawing/2014/main" id="{0E0DAB94-8224-4E3B-A6BC-B00DB603330B}"/>
                </a:ext>
              </a:extLst>
            </p:cNvPr>
            <p:cNvSpPr txBox="1"/>
            <p:nvPr/>
          </p:nvSpPr>
          <p:spPr>
            <a:xfrm>
              <a:off x="3343275" y="466725"/>
              <a:ext cx="843051" cy="26456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1100" b="0" dirty="0">
                  <a:solidFill>
                    <a:schemeClr val="tx1"/>
                  </a:solidFill>
                  <a:effectLst/>
                  <a:latin typeface="+mn-lt"/>
                  <a:ea typeface="+mn-ea"/>
                  <a:cs typeface="+mn-cs"/>
                </a:rPr>
                <a:t>2024-09-03</a:t>
              </a:r>
            </a:p>
          </p:txBody>
        </p:sp>
        <p:sp>
          <p:nvSpPr>
            <p:cNvPr id="7" name="TextBox 5">
              <a:extLst>
                <a:ext uri="{FF2B5EF4-FFF2-40B4-BE49-F238E27FC236}">
                  <a16:creationId xmlns:a16="http://schemas.microsoft.com/office/drawing/2014/main" id="{71EE00EA-C4D6-4DD8-AE78-A0A2207A63A2}"/>
                </a:ext>
              </a:extLst>
            </p:cNvPr>
            <p:cNvSpPr txBox="1"/>
            <p:nvPr/>
          </p:nvSpPr>
          <p:spPr>
            <a:xfrm>
              <a:off x="3352800" y="952500"/>
              <a:ext cx="1406154" cy="430887"/>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1100" b="0" dirty="0">
                  <a:solidFill>
                    <a:schemeClr val="tx1"/>
                  </a:solidFill>
                  <a:effectLst/>
                  <a:latin typeface="+mn-lt"/>
                  <a:ea typeface="+mn-ea"/>
                  <a:cs typeface="+mn-cs"/>
                </a:rPr>
                <a:t>Trade starts</a:t>
              </a:r>
            </a:p>
            <a:p>
              <a:r>
                <a:rPr lang="en-US" sz="1100" b="0" dirty="0">
                  <a:solidFill>
                    <a:schemeClr val="tx1"/>
                  </a:solidFill>
                  <a:effectLst/>
                  <a:latin typeface="+mn-lt"/>
                  <a:ea typeface="+mn-ea"/>
                  <a:cs typeface="+mn-cs"/>
                </a:rPr>
                <a:t>Portfolios are</a:t>
              </a:r>
              <a:r>
                <a:rPr lang="en-US" sz="1100" b="0" baseline="0" dirty="0">
                  <a:solidFill>
                    <a:schemeClr val="tx1"/>
                  </a:solidFill>
                  <a:effectLst/>
                  <a:latin typeface="+mn-lt"/>
                  <a:ea typeface="+mn-ea"/>
                  <a:cs typeface="+mn-cs"/>
                </a:rPr>
                <a:t> made</a:t>
              </a:r>
              <a:endParaRPr lang="en-US" sz="1100" b="0" dirty="0">
                <a:solidFill>
                  <a:schemeClr val="tx1"/>
                </a:solidFill>
                <a:effectLst/>
                <a:latin typeface="+mn-lt"/>
                <a:ea typeface="+mn-ea"/>
                <a:cs typeface="+mn-cs"/>
              </a:endParaRPr>
            </a:p>
          </p:txBody>
        </p:sp>
        <p:cxnSp>
          <p:nvCxnSpPr>
            <p:cNvPr id="10" name="Straight Arrow Connector 9">
              <a:extLst>
                <a:ext uri="{FF2B5EF4-FFF2-40B4-BE49-F238E27FC236}">
                  <a16:creationId xmlns:a16="http://schemas.microsoft.com/office/drawing/2014/main" id="{94EAA432-F525-563A-769F-13B31B5EAF5A}"/>
                </a:ext>
              </a:extLst>
            </p:cNvPr>
            <p:cNvCxnSpPr/>
            <p:nvPr/>
          </p:nvCxnSpPr>
          <p:spPr>
            <a:xfrm>
              <a:off x="3810000" y="352425"/>
              <a:ext cx="1362075" cy="9525"/>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13" name="TextBox 9">
              <a:extLst>
                <a:ext uri="{FF2B5EF4-FFF2-40B4-BE49-F238E27FC236}">
                  <a16:creationId xmlns:a16="http://schemas.microsoft.com/office/drawing/2014/main" id="{56A5666C-5FB7-A9CA-E83C-3FF43837501F}"/>
                </a:ext>
              </a:extLst>
            </p:cNvPr>
            <p:cNvSpPr txBox="1"/>
            <p:nvPr/>
          </p:nvSpPr>
          <p:spPr>
            <a:xfrm>
              <a:off x="3933826" y="47625"/>
              <a:ext cx="1047750" cy="228601"/>
            </a:xfrm>
            <a:prstGeom prst="rect">
              <a:avLst/>
            </a:prstGeom>
            <a:solidFill>
              <a:schemeClr val="lt1"/>
            </a:solidFill>
            <a:ln w="9525" cmpd="sng">
              <a:solidFill>
                <a:schemeClr val="lt1">
                  <a:shade val="50000"/>
                </a:schemeClr>
              </a:solid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sz="1100"/>
                <a:t>Monitoring</a:t>
              </a:r>
            </a:p>
          </p:txBody>
        </p:sp>
        <p:cxnSp>
          <p:nvCxnSpPr>
            <p:cNvPr id="14" name="Straight Arrow Connector 13">
              <a:extLst>
                <a:ext uri="{FF2B5EF4-FFF2-40B4-BE49-F238E27FC236}">
                  <a16:creationId xmlns:a16="http://schemas.microsoft.com/office/drawing/2014/main" id="{00CE653B-C6C1-D311-06BF-F7013B474D8D}"/>
                </a:ext>
              </a:extLst>
            </p:cNvPr>
            <p:cNvCxnSpPr/>
            <p:nvPr/>
          </p:nvCxnSpPr>
          <p:spPr>
            <a:xfrm flipH="1" flipV="1">
              <a:off x="1428750" y="333375"/>
              <a:ext cx="2238375" cy="9525"/>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15" name="TextBox 13">
              <a:extLst>
                <a:ext uri="{FF2B5EF4-FFF2-40B4-BE49-F238E27FC236}">
                  <a16:creationId xmlns:a16="http://schemas.microsoft.com/office/drawing/2014/main" id="{0BC8C252-33CE-4F26-B000-B601322B9484}"/>
                </a:ext>
              </a:extLst>
            </p:cNvPr>
            <p:cNvSpPr txBox="1"/>
            <p:nvPr/>
          </p:nvSpPr>
          <p:spPr>
            <a:xfrm>
              <a:off x="1676400" y="0"/>
              <a:ext cx="1381125" cy="228600"/>
            </a:xfrm>
            <a:prstGeom prst="rect">
              <a:avLst/>
            </a:prstGeom>
            <a:solidFill>
              <a:schemeClr val="lt1"/>
            </a:solidFill>
            <a:ln w="9525" cmpd="sng">
              <a:solidFill>
                <a:schemeClr val="lt1">
                  <a:shade val="50000"/>
                </a:schemeClr>
              </a:solid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sz="1100"/>
                <a:t>Analysis</a:t>
              </a:r>
            </a:p>
          </p:txBody>
        </p:sp>
        <p:sp>
          <p:nvSpPr>
            <p:cNvPr id="16" name="TextBox 14">
              <a:extLst>
                <a:ext uri="{FF2B5EF4-FFF2-40B4-BE49-F238E27FC236}">
                  <a16:creationId xmlns:a16="http://schemas.microsoft.com/office/drawing/2014/main" id="{30A62DB0-9A64-4B88-9974-8D02751DCE71}"/>
                </a:ext>
              </a:extLst>
            </p:cNvPr>
            <p:cNvSpPr txBox="1"/>
            <p:nvPr/>
          </p:nvSpPr>
          <p:spPr>
            <a:xfrm>
              <a:off x="4895850" y="457200"/>
              <a:ext cx="843051" cy="26456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1100" b="0">
                  <a:solidFill>
                    <a:schemeClr val="tx1"/>
                  </a:solidFill>
                  <a:effectLst/>
                  <a:latin typeface="+mn-lt"/>
                  <a:ea typeface="+mn-ea"/>
                  <a:cs typeface="+mn-cs"/>
                </a:rPr>
                <a:t>2024-12-05</a:t>
              </a:r>
            </a:p>
          </p:txBody>
        </p:sp>
      </p:grpSp>
    </p:spTree>
    <p:extLst>
      <p:ext uri="{BB962C8B-B14F-4D97-AF65-F5344CB8AC3E}">
        <p14:creationId xmlns:p14="http://schemas.microsoft.com/office/powerpoint/2010/main" val="23639253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AEC0A11-B517-8845-A0DE-025477964484}"/>
              </a:ext>
            </a:extLst>
          </p:cNvPr>
          <p:cNvSpPr/>
          <p:nvPr/>
        </p:nvSpPr>
        <p:spPr>
          <a:xfrm>
            <a:off x="1" y="303924"/>
            <a:ext cx="11875138" cy="803516"/>
          </a:xfrm>
          <a:prstGeom prst="rect">
            <a:avLst/>
          </a:prstGeom>
          <a:solidFill>
            <a:srgbClr val="CC003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4" name="Title 10">
            <a:extLst>
              <a:ext uri="{FF2B5EF4-FFF2-40B4-BE49-F238E27FC236}">
                <a16:creationId xmlns:a16="http://schemas.microsoft.com/office/drawing/2014/main" id="{E1ABEEDF-ABF8-4B40-95D2-985476D967EE}"/>
              </a:ext>
            </a:extLst>
          </p:cNvPr>
          <p:cNvSpPr txBox="1">
            <a:spLocks/>
          </p:cNvSpPr>
          <p:nvPr/>
        </p:nvSpPr>
        <p:spPr>
          <a:xfrm>
            <a:off x="459357" y="361183"/>
            <a:ext cx="10525475" cy="661885"/>
          </a:xfrm>
          <a:prstGeom prst="rect">
            <a:avLst/>
          </a:prstGeom>
        </p:spPr>
        <p:txBody>
          <a:bodyPr anchor="t" anchorCtr="0">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4000" b="1" dirty="0">
                <a:solidFill>
                  <a:srgbClr val="FFFFFF"/>
                </a:solidFill>
                <a:cs typeface="Corbel"/>
              </a:rPr>
              <a:t>Project Folder Structure</a:t>
            </a:r>
          </a:p>
        </p:txBody>
      </p:sp>
      <p:sp>
        <p:nvSpPr>
          <p:cNvPr id="5" name="Slide Number Placeholder 4">
            <a:extLst>
              <a:ext uri="{FF2B5EF4-FFF2-40B4-BE49-F238E27FC236}">
                <a16:creationId xmlns:a16="http://schemas.microsoft.com/office/drawing/2014/main" id="{65044FE0-9980-57CC-72E3-71441E713476}"/>
              </a:ext>
            </a:extLst>
          </p:cNvPr>
          <p:cNvSpPr>
            <a:spLocks noGrp="1"/>
          </p:cNvSpPr>
          <p:nvPr>
            <p:ph type="sldNum" sz="quarter" idx="12"/>
          </p:nvPr>
        </p:nvSpPr>
        <p:spPr/>
        <p:txBody>
          <a:bodyPr/>
          <a:lstStyle/>
          <a:p>
            <a:fld id="{E809638F-E44D-7946-ACBB-2E1EDB1D1228}" type="slidenum">
              <a:rPr lang="en-US" smtClean="0"/>
              <a:t>3</a:t>
            </a:fld>
            <a:endParaRPr lang="en-US"/>
          </a:p>
        </p:txBody>
      </p:sp>
      <p:sp>
        <p:nvSpPr>
          <p:cNvPr id="48" name="Content Placeholder 2">
            <a:extLst>
              <a:ext uri="{FF2B5EF4-FFF2-40B4-BE49-F238E27FC236}">
                <a16:creationId xmlns:a16="http://schemas.microsoft.com/office/drawing/2014/main" id="{E7EFEE0C-116C-C0A2-020B-8CD9FF35930A}"/>
              </a:ext>
            </a:extLst>
          </p:cNvPr>
          <p:cNvSpPr txBox="1">
            <a:spLocks/>
          </p:cNvSpPr>
          <p:nvPr/>
        </p:nvSpPr>
        <p:spPr>
          <a:xfrm>
            <a:off x="861894" y="1313012"/>
            <a:ext cx="10122938" cy="5183805"/>
          </a:xfrm>
          <a:prstGeom prst="rect">
            <a:avLst/>
          </a:prstGeom>
        </p:spPr>
        <p:txBody>
          <a:bodyPr lIns="91440" tIns="45720" rIns="91440" bIns="45720" anchor="t">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spcBef>
                <a:spcPts val="0"/>
              </a:spcBef>
              <a:spcAft>
                <a:spcPts val="600"/>
              </a:spcAft>
              <a:buClr>
                <a:srgbClr val="D82042"/>
              </a:buClr>
              <a:buNone/>
            </a:pPr>
            <a:r>
              <a:rPr lang="en-US" sz="1400" dirty="0"/>
              <a:t>├── input </a:t>
            </a:r>
          </a:p>
          <a:p>
            <a:pPr marL="0" indent="0">
              <a:spcBef>
                <a:spcPts val="0"/>
              </a:spcBef>
              <a:spcAft>
                <a:spcPts val="600"/>
              </a:spcAft>
              <a:buClr>
                <a:srgbClr val="D82042"/>
              </a:buClr>
              <a:buNone/>
            </a:pPr>
            <a:r>
              <a:rPr lang="en-US" sz="1400" dirty="0"/>
              <a:t>│     ├── stock_prices.csv	--&gt; time series daily stock price data of NASDAQ-100 stocks </a:t>
            </a:r>
          </a:p>
          <a:p>
            <a:pPr marL="0" indent="0">
              <a:spcBef>
                <a:spcPts val="0"/>
              </a:spcBef>
              <a:spcAft>
                <a:spcPts val="600"/>
              </a:spcAft>
              <a:buClr>
                <a:srgbClr val="D82042"/>
              </a:buClr>
              <a:buNone/>
            </a:pPr>
            <a:r>
              <a:rPr lang="en-US" sz="1400" dirty="0"/>
              <a:t>│     └── log_returns.csv 	--&gt; processed log return from the daily prices for portfolio suggestion</a:t>
            </a:r>
          </a:p>
          <a:p>
            <a:pPr marL="0" indent="0">
              <a:spcBef>
                <a:spcPts val="0"/>
              </a:spcBef>
              <a:spcAft>
                <a:spcPts val="600"/>
              </a:spcAft>
              <a:buClr>
                <a:srgbClr val="D82042"/>
              </a:buClr>
              <a:buNone/>
            </a:pPr>
            <a:r>
              <a:rPr lang="en-US" sz="1400" dirty="0"/>
              <a:t>├── output</a:t>
            </a:r>
          </a:p>
          <a:p>
            <a:pPr marL="0" indent="0">
              <a:spcBef>
                <a:spcPts val="0"/>
              </a:spcBef>
              <a:spcAft>
                <a:spcPts val="600"/>
              </a:spcAft>
              <a:buClr>
                <a:srgbClr val="D82042"/>
              </a:buClr>
              <a:buNone/>
            </a:pPr>
            <a:r>
              <a:rPr lang="en-US" sz="1400" dirty="0"/>
              <a:t>│     └── portfolio_history.csv --&gt; portfolio value movement history</a:t>
            </a:r>
          </a:p>
          <a:p>
            <a:pPr marL="0" indent="0">
              <a:spcBef>
                <a:spcPts val="0"/>
              </a:spcBef>
              <a:spcAft>
                <a:spcPts val="600"/>
              </a:spcAft>
              <a:buClr>
                <a:srgbClr val="D82042"/>
              </a:buClr>
              <a:buNone/>
            </a:pPr>
            <a:r>
              <a:rPr lang="en-US" sz="1400" dirty="0"/>
              <a:t>├── public        		--&gt; front-end files for result display</a:t>
            </a:r>
          </a:p>
          <a:p>
            <a:pPr marL="0" indent="0">
              <a:spcBef>
                <a:spcPts val="0"/>
              </a:spcBef>
              <a:spcAft>
                <a:spcPts val="600"/>
              </a:spcAft>
              <a:buClr>
                <a:srgbClr val="D82042"/>
              </a:buClr>
              <a:buNone/>
            </a:pPr>
            <a:r>
              <a:rPr lang="en-US" sz="1400" dirty="0"/>
              <a:t>├── spec </a:t>
            </a:r>
          </a:p>
          <a:p>
            <a:pPr marL="0" indent="0">
              <a:spcBef>
                <a:spcPts val="0"/>
              </a:spcBef>
              <a:spcAft>
                <a:spcPts val="600"/>
              </a:spcAft>
              <a:buClr>
                <a:srgbClr val="D82042"/>
              </a:buClr>
              <a:buNone/>
            </a:pPr>
            <a:r>
              <a:rPr lang="en-US" sz="1400" dirty="0"/>
              <a:t>│     └── server.spec.js --&gt; jasmine test file </a:t>
            </a:r>
          </a:p>
          <a:p>
            <a:pPr marL="0" indent="0">
              <a:spcBef>
                <a:spcPts val="0"/>
              </a:spcBef>
              <a:spcAft>
                <a:spcPts val="600"/>
              </a:spcAft>
              <a:buClr>
                <a:srgbClr val="D82042"/>
              </a:buClr>
              <a:buNone/>
            </a:pPr>
            <a:r>
              <a:rPr lang="en-US" sz="1400" dirty="0"/>
              <a:t>├── config.js     		--&gt; global variables: list of NASDAQ-100 stock symbols, simulation parameters</a:t>
            </a:r>
          </a:p>
          <a:p>
            <a:pPr marL="0" indent="0">
              <a:spcBef>
                <a:spcPts val="0"/>
              </a:spcBef>
              <a:spcAft>
                <a:spcPts val="600"/>
              </a:spcAft>
              <a:buClr>
                <a:srgbClr val="D82042"/>
              </a:buClr>
              <a:buNone/>
            </a:pPr>
            <a:r>
              <a:rPr lang="en-US" sz="1400" dirty="0"/>
              <a:t>├── utility.js    		--&gt; all supporting class objects and functions </a:t>
            </a:r>
          </a:p>
          <a:p>
            <a:pPr marL="0" indent="0">
              <a:spcBef>
                <a:spcPts val="0"/>
              </a:spcBef>
              <a:spcAft>
                <a:spcPts val="600"/>
              </a:spcAft>
              <a:buClr>
                <a:srgbClr val="D82042"/>
              </a:buClr>
              <a:buNone/>
            </a:pPr>
            <a:r>
              <a:rPr lang="en-US" sz="1400" dirty="0"/>
              <a:t>├── </a:t>
            </a:r>
            <a:r>
              <a:rPr lang="en-US" sz="1400" dirty="0" err="1"/>
              <a:t>db_setup.sql</a:t>
            </a:r>
            <a:r>
              <a:rPr lang="en-US" sz="1400" dirty="0"/>
              <a:t>  	--&gt; to setup/ initialize MySQL database with tables</a:t>
            </a:r>
          </a:p>
          <a:p>
            <a:pPr marL="0" indent="0">
              <a:spcBef>
                <a:spcPts val="0"/>
              </a:spcBef>
              <a:spcAft>
                <a:spcPts val="600"/>
              </a:spcAft>
              <a:buClr>
                <a:srgbClr val="D82042"/>
              </a:buClr>
              <a:buNone/>
            </a:pPr>
            <a:r>
              <a:rPr lang="en-US" sz="1400" dirty="0"/>
              <a:t>├── PCA_LinReg.py 	--&gt; contains functions to perform machine learning for algorithmic trading</a:t>
            </a:r>
          </a:p>
          <a:p>
            <a:pPr marL="0" indent="0">
              <a:spcBef>
                <a:spcPts val="0"/>
              </a:spcBef>
              <a:spcAft>
                <a:spcPts val="600"/>
              </a:spcAft>
              <a:buClr>
                <a:srgbClr val="D82042"/>
              </a:buClr>
              <a:buNone/>
            </a:pPr>
            <a:r>
              <a:rPr lang="en-US" sz="1400" dirty="0"/>
              <a:t>├── server.js     		--&gt; back-end program to start a local server for result display</a:t>
            </a:r>
          </a:p>
          <a:p>
            <a:pPr marL="0" indent="0">
              <a:spcBef>
                <a:spcPts val="0"/>
              </a:spcBef>
              <a:spcAft>
                <a:spcPts val="600"/>
              </a:spcAft>
              <a:buClr>
                <a:srgbClr val="D82042"/>
              </a:buClr>
              <a:buNone/>
            </a:pPr>
            <a:r>
              <a:rPr lang="en-US" sz="1400" dirty="0"/>
              <a:t>├── </a:t>
            </a:r>
            <a:r>
              <a:rPr lang="en-US" sz="1400" dirty="0" err="1"/>
              <a:t>package.json</a:t>
            </a:r>
            <a:endParaRPr lang="en-US" sz="1400" dirty="0"/>
          </a:p>
          <a:p>
            <a:pPr marL="0" indent="0">
              <a:spcBef>
                <a:spcPts val="0"/>
              </a:spcBef>
              <a:spcAft>
                <a:spcPts val="600"/>
              </a:spcAft>
              <a:buClr>
                <a:srgbClr val="D82042"/>
              </a:buClr>
              <a:buNone/>
            </a:pPr>
            <a:r>
              <a:rPr lang="en-US" sz="1400" dirty="0"/>
              <a:t>├── package-</a:t>
            </a:r>
            <a:r>
              <a:rPr lang="en-US" sz="1400" dirty="0" err="1"/>
              <a:t>lock.json</a:t>
            </a:r>
            <a:endParaRPr lang="en-US" sz="1400" dirty="0"/>
          </a:p>
          <a:p>
            <a:pPr marL="0" indent="0">
              <a:spcBef>
                <a:spcPts val="0"/>
              </a:spcBef>
              <a:spcAft>
                <a:spcPts val="600"/>
              </a:spcAft>
              <a:buClr>
                <a:srgbClr val="D82042"/>
              </a:buClr>
              <a:buNone/>
            </a:pPr>
            <a:r>
              <a:rPr lang="en-US" sz="1400" dirty="0"/>
              <a:t>└── README.md 	</a:t>
            </a:r>
          </a:p>
        </p:txBody>
      </p:sp>
    </p:spTree>
    <p:extLst>
      <p:ext uri="{BB962C8B-B14F-4D97-AF65-F5344CB8AC3E}">
        <p14:creationId xmlns:p14="http://schemas.microsoft.com/office/powerpoint/2010/main" val="13453294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AEC0A11-B517-8845-A0DE-025477964484}"/>
              </a:ext>
            </a:extLst>
          </p:cNvPr>
          <p:cNvSpPr/>
          <p:nvPr/>
        </p:nvSpPr>
        <p:spPr>
          <a:xfrm>
            <a:off x="1" y="303924"/>
            <a:ext cx="11875138" cy="803516"/>
          </a:xfrm>
          <a:prstGeom prst="rect">
            <a:avLst/>
          </a:prstGeom>
          <a:solidFill>
            <a:srgbClr val="CC003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4" name="Title 10">
            <a:extLst>
              <a:ext uri="{FF2B5EF4-FFF2-40B4-BE49-F238E27FC236}">
                <a16:creationId xmlns:a16="http://schemas.microsoft.com/office/drawing/2014/main" id="{E1ABEEDF-ABF8-4B40-95D2-985476D967EE}"/>
              </a:ext>
            </a:extLst>
          </p:cNvPr>
          <p:cNvSpPr txBox="1">
            <a:spLocks/>
          </p:cNvSpPr>
          <p:nvPr/>
        </p:nvSpPr>
        <p:spPr>
          <a:xfrm>
            <a:off x="459357" y="361183"/>
            <a:ext cx="10525475" cy="661885"/>
          </a:xfrm>
          <a:prstGeom prst="rect">
            <a:avLst/>
          </a:prstGeom>
        </p:spPr>
        <p:txBody>
          <a:bodyPr anchor="t" anchorCtr="0">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4000" b="1" dirty="0">
                <a:solidFill>
                  <a:srgbClr val="FFFFFF"/>
                </a:solidFill>
                <a:cs typeface="Corbel"/>
              </a:rPr>
              <a:t>Live Demo – Project Overview	</a:t>
            </a:r>
          </a:p>
        </p:txBody>
      </p:sp>
      <p:sp>
        <p:nvSpPr>
          <p:cNvPr id="5" name="Slide Number Placeholder 4">
            <a:extLst>
              <a:ext uri="{FF2B5EF4-FFF2-40B4-BE49-F238E27FC236}">
                <a16:creationId xmlns:a16="http://schemas.microsoft.com/office/drawing/2014/main" id="{65044FE0-9980-57CC-72E3-71441E713476}"/>
              </a:ext>
            </a:extLst>
          </p:cNvPr>
          <p:cNvSpPr>
            <a:spLocks noGrp="1"/>
          </p:cNvSpPr>
          <p:nvPr>
            <p:ph type="sldNum" sz="quarter" idx="12"/>
          </p:nvPr>
        </p:nvSpPr>
        <p:spPr/>
        <p:txBody>
          <a:bodyPr/>
          <a:lstStyle/>
          <a:p>
            <a:fld id="{E809638F-E44D-7946-ACBB-2E1EDB1D1228}" type="slidenum">
              <a:rPr lang="en-US" smtClean="0"/>
              <a:t>4</a:t>
            </a:fld>
            <a:endParaRPr lang="en-US"/>
          </a:p>
        </p:txBody>
      </p:sp>
      <p:sp>
        <p:nvSpPr>
          <p:cNvPr id="48" name="Content Placeholder 2">
            <a:extLst>
              <a:ext uri="{FF2B5EF4-FFF2-40B4-BE49-F238E27FC236}">
                <a16:creationId xmlns:a16="http://schemas.microsoft.com/office/drawing/2014/main" id="{E7EFEE0C-116C-C0A2-020B-8CD9FF35930A}"/>
              </a:ext>
            </a:extLst>
          </p:cNvPr>
          <p:cNvSpPr txBox="1">
            <a:spLocks/>
          </p:cNvSpPr>
          <p:nvPr/>
        </p:nvSpPr>
        <p:spPr>
          <a:xfrm>
            <a:off x="861894" y="1313012"/>
            <a:ext cx="10122938" cy="5183805"/>
          </a:xfrm>
          <a:prstGeom prst="rect">
            <a:avLst/>
          </a:prstGeom>
        </p:spPr>
        <p:txBody>
          <a:bodyPr lIns="91440" tIns="45720" rIns="91440" bIns="45720" anchor="t">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spcBef>
                <a:spcPts val="0"/>
              </a:spcBef>
              <a:spcAft>
                <a:spcPts val="600"/>
              </a:spcAft>
              <a:buClr>
                <a:srgbClr val="D82042"/>
              </a:buClr>
              <a:buNone/>
            </a:pPr>
            <a:endParaRPr lang="en-US" sz="1400" dirty="0"/>
          </a:p>
        </p:txBody>
      </p:sp>
      <p:sp>
        <p:nvSpPr>
          <p:cNvPr id="2" name="Content Placeholder 2">
            <a:extLst>
              <a:ext uri="{FF2B5EF4-FFF2-40B4-BE49-F238E27FC236}">
                <a16:creationId xmlns:a16="http://schemas.microsoft.com/office/drawing/2014/main" id="{82705353-5AB6-A628-BCCB-BC7CD0D2739C}"/>
              </a:ext>
            </a:extLst>
          </p:cNvPr>
          <p:cNvSpPr txBox="1">
            <a:spLocks/>
          </p:cNvSpPr>
          <p:nvPr/>
        </p:nvSpPr>
        <p:spPr>
          <a:xfrm>
            <a:off x="363799" y="1451627"/>
            <a:ext cx="10716590" cy="3551382"/>
          </a:xfrm>
          <a:prstGeom prst="rect">
            <a:avLst/>
          </a:prstGeom>
        </p:spPr>
        <p:txBody>
          <a:bodyPr lIns="91440" tIns="45720" rIns="91440" bIns="45720" anchor="t">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55905" indent="-255905">
              <a:spcBef>
                <a:spcPts val="0"/>
              </a:spcBef>
              <a:spcAft>
                <a:spcPts val="600"/>
              </a:spcAft>
              <a:buClr>
                <a:srgbClr val="D82042"/>
              </a:buClr>
              <a:buFont typeface="Wingdings" pitchFamily="2" charset="2"/>
              <a:buChar char="§"/>
            </a:pPr>
            <a:r>
              <a:rPr lang="en-US" sz="2000" dirty="0"/>
              <a:t>config.js</a:t>
            </a:r>
          </a:p>
          <a:p>
            <a:pPr marL="255905" indent="-255905">
              <a:spcBef>
                <a:spcPts val="0"/>
              </a:spcBef>
              <a:spcAft>
                <a:spcPts val="600"/>
              </a:spcAft>
              <a:buClr>
                <a:srgbClr val="D82042"/>
              </a:buClr>
              <a:buFont typeface="Wingdings" pitchFamily="2" charset="2"/>
              <a:buChar char="§"/>
            </a:pPr>
            <a:endParaRPr lang="en-US" sz="2000" dirty="0"/>
          </a:p>
          <a:p>
            <a:pPr marL="255905" indent="-255905">
              <a:spcBef>
                <a:spcPts val="0"/>
              </a:spcBef>
              <a:spcAft>
                <a:spcPts val="600"/>
              </a:spcAft>
              <a:buClr>
                <a:srgbClr val="D82042"/>
              </a:buClr>
              <a:buFont typeface="Wingdings" pitchFamily="2" charset="2"/>
              <a:buChar char="§"/>
            </a:pPr>
            <a:endParaRPr lang="en-US" sz="2000" dirty="0"/>
          </a:p>
          <a:p>
            <a:pPr marL="255905" indent="-255905">
              <a:spcBef>
                <a:spcPts val="0"/>
              </a:spcBef>
              <a:spcAft>
                <a:spcPts val="600"/>
              </a:spcAft>
              <a:buClr>
                <a:srgbClr val="D82042"/>
              </a:buClr>
              <a:buFont typeface="Wingdings" pitchFamily="2" charset="2"/>
              <a:buChar char="§"/>
            </a:pPr>
            <a:endParaRPr lang="en-US" sz="2000" dirty="0"/>
          </a:p>
          <a:p>
            <a:pPr marL="255905" indent="-255905">
              <a:spcBef>
                <a:spcPts val="0"/>
              </a:spcBef>
              <a:spcAft>
                <a:spcPts val="600"/>
              </a:spcAft>
              <a:buClr>
                <a:srgbClr val="D82042"/>
              </a:buClr>
              <a:buFont typeface="Wingdings" pitchFamily="2" charset="2"/>
              <a:buChar char="§"/>
            </a:pPr>
            <a:r>
              <a:rPr lang="en-US" sz="2000" dirty="0"/>
              <a:t>Class </a:t>
            </a:r>
            <a:r>
              <a:rPr lang="en-US" sz="2000" dirty="0" err="1"/>
              <a:t>StockAnalysis</a:t>
            </a:r>
            <a:endParaRPr lang="en-US" sz="1400" dirty="0"/>
          </a:p>
        </p:txBody>
      </p:sp>
    </p:spTree>
    <p:extLst>
      <p:ext uri="{BB962C8B-B14F-4D97-AF65-F5344CB8AC3E}">
        <p14:creationId xmlns:p14="http://schemas.microsoft.com/office/powerpoint/2010/main" val="41052183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AEC0A11-B517-8845-A0DE-025477964484}"/>
              </a:ext>
            </a:extLst>
          </p:cNvPr>
          <p:cNvSpPr/>
          <p:nvPr/>
        </p:nvSpPr>
        <p:spPr>
          <a:xfrm>
            <a:off x="1" y="303924"/>
            <a:ext cx="11875138" cy="803516"/>
          </a:xfrm>
          <a:prstGeom prst="rect">
            <a:avLst/>
          </a:prstGeom>
          <a:solidFill>
            <a:srgbClr val="CC003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4" name="Title 10">
            <a:extLst>
              <a:ext uri="{FF2B5EF4-FFF2-40B4-BE49-F238E27FC236}">
                <a16:creationId xmlns:a16="http://schemas.microsoft.com/office/drawing/2014/main" id="{E1ABEEDF-ABF8-4B40-95D2-985476D967EE}"/>
              </a:ext>
            </a:extLst>
          </p:cNvPr>
          <p:cNvSpPr txBox="1">
            <a:spLocks/>
          </p:cNvSpPr>
          <p:nvPr/>
        </p:nvSpPr>
        <p:spPr>
          <a:xfrm>
            <a:off x="459357" y="361183"/>
            <a:ext cx="10525475" cy="661885"/>
          </a:xfrm>
          <a:prstGeom prst="rect">
            <a:avLst/>
          </a:prstGeom>
        </p:spPr>
        <p:txBody>
          <a:bodyPr anchor="t" anchorCtr="0">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4000" b="1" dirty="0">
                <a:solidFill>
                  <a:srgbClr val="FFFFFF"/>
                </a:solidFill>
                <a:cs typeface="Corbel"/>
              </a:rPr>
              <a:t>Virtual Business Workflow</a:t>
            </a:r>
          </a:p>
        </p:txBody>
      </p:sp>
      <p:sp>
        <p:nvSpPr>
          <p:cNvPr id="5" name="Slide Number Placeholder 4">
            <a:extLst>
              <a:ext uri="{FF2B5EF4-FFF2-40B4-BE49-F238E27FC236}">
                <a16:creationId xmlns:a16="http://schemas.microsoft.com/office/drawing/2014/main" id="{65044FE0-9980-57CC-72E3-71441E713476}"/>
              </a:ext>
            </a:extLst>
          </p:cNvPr>
          <p:cNvSpPr>
            <a:spLocks noGrp="1"/>
          </p:cNvSpPr>
          <p:nvPr>
            <p:ph type="sldNum" sz="quarter" idx="12"/>
          </p:nvPr>
        </p:nvSpPr>
        <p:spPr/>
        <p:txBody>
          <a:bodyPr/>
          <a:lstStyle/>
          <a:p>
            <a:fld id="{E809638F-E44D-7946-ACBB-2E1EDB1D1228}" type="slidenum">
              <a:rPr lang="en-US" smtClean="0"/>
              <a:t>5</a:t>
            </a:fld>
            <a:endParaRPr lang="en-US"/>
          </a:p>
        </p:txBody>
      </p:sp>
      <p:sp>
        <p:nvSpPr>
          <p:cNvPr id="48" name="Content Placeholder 2">
            <a:extLst>
              <a:ext uri="{FF2B5EF4-FFF2-40B4-BE49-F238E27FC236}">
                <a16:creationId xmlns:a16="http://schemas.microsoft.com/office/drawing/2014/main" id="{E7EFEE0C-116C-C0A2-020B-8CD9FF35930A}"/>
              </a:ext>
            </a:extLst>
          </p:cNvPr>
          <p:cNvSpPr txBox="1">
            <a:spLocks/>
          </p:cNvSpPr>
          <p:nvPr/>
        </p:nvSpPr>
        <p:spPr>
          <a:xfrm>
            <a:off x="189949" y="1370271"/>
            <a:ext cx="11685190" cy="4865705"/>
          </a:xfrm>
          <a:prstGeom prst="rect">
            <a:avLst/>
          </a:prstGeom>
        </p:spPr>
        <p:txBody>
          <a:bodyPr lIns="91440" tIns="45720" rIns="91440" bIns="45720" anchor="t">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55905" indent="-255905">
              <a:spcBef>
                <a:spcPts val="0"/>
              </a:spcBef>
              <a:spcAft>
                <a:spcPts val="600"/>
              </a:spcAft>
              <a:buClr>
                <a:srgbClr val="D82042"/>
              </a:buClr>
              <a:buFont typeface="Wingdings" pitchFamily="2" charset="2"/>
              <a:buChar char="§"/>
            </a:pPr>
            <a:endParaRPr lang="en-US" sz="1600" dirty="0"/>
          </a:p>
        </p:txBody>
      </p:sp>
      <p:sp>
        <p:nvSpPr>
          <p:cNvPr id="7" name="Rectangle 3">
            <a:extLst>
              <a:ext uri="{FF2B5EF4-FFF2-40B4-BE49-F238E27FC236}">
                <a16:creationId xmlns:a16="http://schemas.microsoft.com/office/drawing/2014/main" id="{9AB9F52B-6134-CE8C-23C4-A9A5006CDBA1}"/>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E6EDF3"/>
                </a:solidFill>
                <a:effectLst/>
                <a:latin typeface="Arial Unicode MS"/>
                <a:ea typeface="var(--vscode-editor-font-family, &quot;SF Mono&quot;, Monaco, Menlo, Consolas, &quot;Ubuntu Mono&quot;, &quot;Liberation Mono&quot;, &quot;DejaVu Sans Mono&quot;, &quot;Courier New&quot;, monospace)"/>
              </a:rPr>
              <a:t>____ _ _____ _ _ ___ / ___|(_)_ __ __|_ _| __ __ _ __| | ___ / \ |_ _| \___ \| | '_ ` _ \| || '__/ _` |/ _` |/ _ \ / _ \ | | ___) | | | | | | | || | | (_| | (_| | __/_ / ___ \ | | |____/|_|_| |_| |_|_||_| \__,_|\__,_|\___(_)_/ \_\___|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54" name="Picture 53">
            <a:extLst>
              <a:ext uri="{FF2B5EF4-FFF2-40B4-BE49-F238E27FC236}">
                <a16:creationId xmlns:a16="http://schemas.microsoft.com/office/drawing/2014/main" id="{565EBC55-A7CF-543E-1D59-DDA7900D699C}"/>
              </a:ext>
            </a:extLst>
          </p:cNvPr>
          <p:cNvPicPr>
            <a:picLocks noChangeAspect="1"/>
          </p:cNvPicPr>
          <p:nvPr/>
        </p:nvPicPr>
        <p:blipFill>
          <a:blip r:embed="rId3"/>
          <a:stretch>
            <a:fillRect/>
          </a:stretch>
        </p:blipFill>
        <p:spPr>
          <a:xfrm>
            <a:off x="1127445" y="1267958"/>
            <a:ext cx="9620250" cy="5228859"/>
          </a:xfrm>
          <a:prstGeom prst="rect">
            <a:avLst/>
          </a:prstGeom>
        </p:spPr>
      </p:pic>
    </p:spTree>
    <p:extLst>
      <p:ext uri="{BB962C8B-B14F-4D97-AF65-F5344CB8AC3E}">
        <p14:creationId xmlns:p14="http://schemas.microsoft.com/office/powerpoint/2010/main" val="38005468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AEC0A11-B517-8845-A0DE-025477964484}"/>
              </a:ext>
            </a:extLst>
          </p:cNvPr>
          <p:cNvSpPr/>
          <p:nvPr/>
        </p:nvSpPr>
        <p:spPr>
          <a:xfrm>
            <a:off x="1" y="303924"/>
            <a:ext cx="11875138" cy="803516"/>
          </a:xfrm>
          <a:prstGeom prst="rect">
            <a:avLst/>
          </a:prstGeom>
          <a:solidFill>
            <a:srgbClr val="CC003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4" name="Title 10">
            <a:extLst>
              <a:ext uri="{FF2B5EF4-FFF2-40B4-BE49-F238E27FC236}">
                <a16:creationId xmlns:a16="http://schemas.microsoft.com/office/drawing/2014/main" id="{E1ABEEDF-ABF8-4B40-95D2-985476D967EE}"/>
              </a:ext>
            </a:extLst>
          </p:cNvPr>
          <p:cNvSpPr txBox="1">
            <a:spLocks/>
          </p:cNvSpPr>
          <p:nvPr/>
        </p:nvSpPr>
        <p:spPr>
          <a:xfrm>
            <a:off x="459357" y="361183"/>
            <a:ext cx="10525475" cy="661885"/>
          </a:xfrm>
          <a:prstGeom prst="rect">
            <a:avLst/>
          </a:prstGeom>
        </p:spPr>
        <p:txBody>
          <a:bodyPr anchor="t" anchorCtr="0">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3600" b="1" dirty="0">
                <a:solidFill>
                  <a:srgbClr val="FFFFFF"/>
                </a:solidFill>
                <a:cs typeface="Corbel"/>
              </a:rPr>
              <a:t>MySQL Database Tables and Key Functions</a:t>
            </a:r>
          </a:p>
        </p:txBody>
      </p:sp>
      <p:sp>
        <p:nvSpPr>
          <p:cNvPr id="5" name="Slide Number Placeholder 4">
            <a:extLst>
              <a:ext uri="{FF2B5EF4-FFF2-40B4-BE49-F238E27FC236}">
                <a16:creationId xmlns:a16="http://schemas.microsoft.com/office/drawing/2014/main" id="{65044FE0-9980-57CC-72E3-71441E713476}"/>
              </a:ext>
            </a:extLst>
          </p:cNvPr>
          <p:cNvSpPr>
            <a:spLocks noGrp="1"/>
          </p:cNvSpPr>
          <p:nvPr>
            <p:ph type="sldNum" sz="quarter" idx="12"/>
          </p:nvPr>
        </p:nvSpPr>
        <p:spPr/>
        <p:txBody>
          <a:bodyPr/>
          <a:lstStyle/>
          <a:p>
            <a:fld id="{E809638F-E44D-7946-ACBB-2E1EDB1D1228}" type="slidenum">
              <a:rPr lang="en-US" smtClean="0"/>
              <a:t>6</a:t>
            </a:fld>
            <a:endParaRPr lang="en-US"/>
          </a:p>
        </p:txBody>
      </p:sp>
      <p:sp>
        <p:nvSpPr>
          <p:cNvPr id="48" name="Content Placeholder 2">
            <a:extLst>
              <a:ext uri="{FF2B5EF4-FFF2-40B4-BE49-F238E27FC236}">
                <a16:creationId xmlns:a16="http://schemas.microsoft.com/office/drawing/2014/main" id="{E7EFEE0C-116C-C0A2-020B-8CD9FF35930A}"/>
              </a:ext>
            </a:extLst>
          </p:cNvPr>
          <p:cNvSpPr txBox="1">
            <a:spLocks/>
          </p:cNvSpPr>
          <p:nvPr/>
        </p:nvSpPr>
        <p:spPr>
          <a:xfrm>
            <a:off x="189949" y="1370271"/>
            <a:ext cx="11685190" cy="4865705"/>
          </a:xfrm>
          <a:prstGeom prst="rect">
            <a:avLst/>
          </a:prstGeom>
        </p:spPr>
        <p:txBody>
          <a:bodyPr lIns="91440" tIns="45720" rIns="91440" bIns="45720" anchor="t">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55905" indent="-255905">
              <a:spcBef>
                <a:spcPts val="0"/>
              </a:spcBef>
              <a:spcAft>
                <a:spcPts val="600"/>
              </a:spcAft>
              <a:buClr>
                <a:srgbClr val="D82042"/>
              </a:buClr>
              <a:buFont typeface="Wingdings" pitchFamily="2" charset="2"/>
              <a:buChar char="§"/>
            </a:pPr>
            <a:endParaRPr lang="en-US" sz="1600" dirty="0"/>
          </a:p>
        </p:txBody>
      </p:sp>
      <p:sp>
        <p:nvSpPr>
          <p:cNvPr id="7" name="Rectangle 3">
            <a:extLst>
              <a:ext uri="{FF2B5EF4-FFF2-40B4-BE49-F238E27FC236}">
                <a16:creationId xmlns:a16="http://schemas.microsoft.com/office/drawing/2014/main" id="{9AB9F52B-6134-CE8C-23C4-A9A5006CDBA1}"/>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E6EDF3"/>
                </a:solidFill>
                <a:effectLst/>
                <a:latin typeface="Arial Unicode MS"/>
                <a:ea typeface="var(--vscode-editor-font-family, &quot;SF Mono&quot;, Monaco, Menlo, Consolas, &quot;Ubuntu Mono&quot;, &quot;Liberation Mono&quot;, &quot;DejaVu Sans Mono&quot;, &quot;Courier New&quot;, monospace)"/>
              </a:rPr>
              <a:t>____ _ _____ _ _ ___ / ___|(_)_ __ __|_ _| __ __ _ __| | ___ / \ |_ _| \___ \| | '_ ` _ \| || '__/ _` |/ _` |/ _ \ / _ \ | | ___) | | | | | | | || | | (_| | (_| | __/_ / ___ \ | | |____/|_|_| |_| |_|_||_| \__,_|\__,_|\___(_)_/ \_\___|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9" name="Picture 8" descr="A screenshot of a computer&#10;&#10;Description automatically generated">
            <a:extLst>
              <a:ext uri="{FF2B5EF4-FFF2-40B4-BE49-F238E27FC236}">
                <a16:creationId xmlns:a16="http://schemas.microsoft.com/office/drawing/2014/main" id="{3309AFBA-ADC8-1CF5-FA24-885A977AA42B}"/>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59357" y="1370271"/>
            <a:ext cx="7388915" cy="5011540"/>
          </a:xfrm>
          <a:prstGeom prst="rect">
            <a:avLst/>
          </a:prstGeom>
        </p:spPr>
      </p:pic>
      <p:sp>
        <p:nvSpPr>
          <p:cNvPr id="10" name="TextBox 9">
            <a:extLst>
              <a:ext uri="{FF2B5EF4-FFF2-40B4-BE49-F238E27FC236}">
                <a16:creationId xmlns:a16="http://schemas.microsoft.com/office/drawing/2014/main" id="{3EDE3BA9-9D6D-3F4B-9CC4-E9655268BCD2}"/>
              </a:ext>
            </a:extLst>
          </p:cNvPr>
          <p:cNvSpPr txBox="1"/>
          <p:nvPr/>
        </p:nvSpPr>
        <p:spPr>
          <a:xfrm>
            <a:off x="8471342" y="1616517"/>
            <a:ext cx="3207025" cy="4801314"/>
          </a:xfrm>
          <a:prstGeom prst="rect">
            <a:avLst/>
          </a:prstGeom>
          <a:noFill/>
        </p:spPr>
        <p:txBody>
          <a:bodyPr wrap="square" rtlCol="0">
            <a:spAutoFit/>
          </a:bodyPr>
          <a:lstStyle/>
          <a:p>
            <a:r>
              <a:rPr lang="en-US" b="0" dirty="0">
                <a:solidFill>
                  <a:srgbClr val="FF7B72"/>
                </a:solidFill>
                <a:effectLst/>
                <a:highlight>
                  <a:srgbClr val="000080"/>
                </a:highlight>
                <a:latin typeface="Consolas" panose="020B0609020204030204" pitchFamily="49" charset="0"/>
              </a:rPr>
              <a:t>async</a:t>
            </a:r>
            <a:r>
              <a:rPr lang="en-US" b="0" dirty="0">
                <a:solidFill>
                  <a:srgbClr val="E6EDF3"/>
                </a:solidFill>
                <a:effectLst/>
                <a:highlight>
                  <a:srgbClr val="000080"/>
                </a:highlight>
                <a:latin typeface="Consolas" panose="020B0609020204030204" pitchFamily="49" charset="0"/>
              </a:rPr>
              <a:t> </a:t>
            </a:r>
            <a:r>
              <a:rPr lang="en-US" b="0" dirty="0">
                <a:solidFill>
                  <a:srgbClr val="FF7B72"/>
                </a:solidFill>
                <a:effectLst/>
                <a:highlight>
                  <a:srgbClr val="000080"/>
                </a:highlight>
                <a:latin typeface="Consolas" panose="020B0609020204030204" pitchFamily="49" charset="0"/>
              </a:rPr>
              <a:t>function</a:t>
            </a:r>
            <a:r>
              <a:rPr lang="en-US" b="0" dirty="0">
                <a:solidFill>
                  <a:srgbClr val="E6EDF3"/>
                </a:solidFill>
                <a:effectLst/>
                <a:highlight>
                  <a:srgbClr val="000080"/>
                </a:highlight>
                <a:latin typeface="Consolas" panose="020B0609020204030204" pitchFamily="49" charset="0"/>
              </a:rPr>
              <a:t> </a:t>
            </a:r>
            <a:r>
              <a:rPr lang="en-US" b="0" dirty="0" err="1">
                <a:solidFill>
                  <a:srgbClr val="D2A8FF"/>
                </a:solidFill>
                <a:effectLst/>
                <a:highlight>
                  <a:srgbClr val="000080"/>
                </a:highlight>
                <a:latin typeface="Consolas" panose="020B0609020204030204" pitchFamily="49" charset="0"/>
              </a:rPr>
              <a:t>updateStockPrices</a:t>
            </a:r>
            <a:r>
              <a:rPr lang="en-US" b="0" dirty="0">
                <a:solidFill>
                  <a:srgbClr val="E6EDF3"/>
                </a:solidFill>
                <a:effectLst/>
                <a:highlight>
                  <a:srgbClr val="000080"/>
                </a:highlight>
                <a:latin typeface="Consolas" panose="020B0609020204030204" pitchFamily="49" charset="0"/>
              </a:rPr>
              <a:t>(</a:t>
            </a:r>
            <a:r>
              <a:rPr lang="en-US" b="0" dirty="0">
                <a:solidFill>
                  <a:srgbClr val="FFA657"/>
                </a:solidFill>
                <a:effectLst/>
                <a:highlight>
                  <a:srgbClr val="000080"/>
                </a:highlight>
                <a:latin typeface="Consolas" panose="020B0609020204030204" pitchFamily="49" charset="0"/>
              </a:rPr>
              <a:t>date</a:t>
            </a:r>
            <a:r>
              <a:rPr lang="en-US" b="0" dirty="0">
                <a:solidFill>
                  <a:srgbClr val="E6EDF3"/>
                </a:solidFill>
                <a:effectLst/>
                <a:highlight>
                  <a:srgbClr val="000080"/>
                </a:highlight>
                <a:latin typeface="Consolas" panose="020B0609020204030204" pitchFamily="49" charset="0"/>
              </a:rPr>
              <a:t>)</a:t>
            </a:r>
          </a:p>
          <a:p>
            <a:endParaRPr lang="en-US" b="0" dirty="0">
              <a:solidFill>
                <a:srgbClr val="E6EDF3"/>
              </a:solidFill>
              <a:effectLst/>
              <a:highlight>
                <a:srgbClr val="000080"/>
              </a:highlight>
              <a:latin typeface="Consolas" panose="020B0609020204030204" pitchFamily="49" charset="0"/>
            </a:endParaRPr>
          </a:p>
          <a:p>
            <a:r>
              <a:rPr lang="en-US" b="0" dirty="0">
                <a:solidFill>
                  <a:srgbClr val="FF7B72"/>
                </a:solidFill>
                <a:effectLst/>
                <a:highlight>
                  <a:srgbClr val="000080"/>
                </a:highlight>
                <a:latin typeface="Consolas" panose="020B0609020204030204" pitchFamily="49" charset="0"/>
              </a:rPr>
              <a:t>async</a:t>
            </a:r>
            <a:r>
              <a:rPr lang="en-US" b="0" dirty="0">
                <a:solidFill>
                  <a:srgbClr val="E6EDF3"/>
                </a:solidFill>
                <a:effectLst/>
                <a:highlight>
                  <a:srgbClr val="000080"/>
                </a:highlight>
                <a:latin typeface="Consolas" panose="020B0609020204030204" pitchFamily="49" charset="0"/>
              </a:rPr>
              <a:t> </a:t>
            </a:r>
            <a:r>
              <a:rPr lang="en-US" b="0" dirty="0">
                <a:solidFill>
                  <a:srgbClr val="FF7B72"/>
                </a:solidFill>
                <a:effectLst/>
                <a:highlight>
                  <a:srgbClr val="000080"/>
                </a:highlight>
                <a:latin typeface="Consolas" panose="020B0609020204030204" pitchFamily="49" charset="0"/>
              </a:rPr>
              <a:t>function</a:t>
            </a:r>
            <a:r>
              <a:rPr lang="en-US" b="0" dirty="0">
                <a:solidFill>
                  <a:srgbClr val="E6EDF3"/>
                </a:solidFill>
                <a:effectLst/>
                <a:highlight>
                  <a:srgbClr val="000080"/>
                </a:highlight>
                <a:latin typeface="Consolas" panose="020B0609020204030204" pitchFamily="49" charset="0"/>
              </a:rPr>
              <a:t> </a:t>
            </a:r>
            <a:r>
              <a:rPr lang="en-US" b="0" dirty="0" err="1">
                <a:solidFill>
                  <a:srgbClr val="D2A8FF"/>
                </a:solidFill>
                <a:effectLst/>
                <a:highlight>
                  <a:srgbClr val="000080"/>
                </a:highlight>
                <a:latin typeface="Consolas" panose="020B0609020204030204" pitchFamily="49" charset="0"/>
              </a:rPr>
              <a:t>tradeStock</a:t>
            </a:r>
            <a:r>
              <a:rPr lang="en-US" b="0" dirty="0">
                <a:solidFill>
                  <a:srgbClr val="E6EDF3"/>
                </a:solidFill>
                <a:effectLst/>
                <a:highlight>
                  <a:srgbClr val="000080"/>
                </a:highlight>
                <a:latin typeface="Consolas" panose="020B0609020204030204" pitchFamily="49" charset="0"/>
              </a:rPr>
              <a:t>(</a:t>
            </a:r>
            <a:r>
              <a:rPr lang="en-US" b="0" dirty="0" err="1">
                <a:solidFill>
                  <a:srgbClr val="FFA657"/>
                </a:solidFill>
                <a:effectLst/>
                <a:highlight>
                  <a:srgbClr val="000080"/>
                </a:highlight>
                <a:latin typeface="Consolas" panose="020B0609020204030204" pitchFamily="49" charset="0"/>
              </a:rPr>
              <a:t>userID</a:t>
            </a:r>
            <a:r>
              <a:rPr lang="en-US" b="0" dirty="0">
                <a:solidFill>
                  <a:srgbClr val="E6EDF3"/>
                </a:solidFill>
                <a:effectLst/>
                <a:highlight>
                  <a:srgbClr val="000080"/>
                </a:highlight>
                <a:latin typeface="Consolas" panose="020B0609020204030204" pitchFamily="49" charset="0"/>
              </a:rPr>
              <a:t>, </a:t>
            </a:r>
            <a:r>
              <a:rPr lang="en-US" b="0" dirty="0">
                <a:solidFill>
                  <a:srgbClr val="FFA657"/>
                </a:solidFill>
                <a:effectLst/>
                <a:highlight>
                  <a:srgbClr val="000080"/>
                </a:highlight>
                <a:latin typeface="Consolas" panose="020B0609020204030204" pitchFamily="49" charset="0"/>
              </a:rPr>
              <a:t>ticker</a:t>
            </a:r>
            <a:r>
              <a:rPr lang="en-US" b="0" dirty="0">
                <a:solidFill>
                  <a:srgbClr val="E6EDF3"/>
                </a:solidFill>
                <a:effectLst/>
                <a:highlight>
                  <a:srgbClr val="000080"/>
                </a:highlight>
                <a:latin typeface="Consolas" panose="020B0609020204030204" pitchFamily="49" charset="0"/>
              </a:rPr>
              <a:t>, </a:t>
            </a:r>
            <a:r>
              <a:rPr lang="en-US" b="0" dirty="0">
                <a:solidFill>
                  <a:srgbClr val="FFA657"/>
                </a:solidFill>
                <a:effectLst/>
                <a:highlight>
                  <a:srgbClr val="000080"/>
                </a:highlight>
                <a:latin typeface="Consolas" panose="020B0609020204030204" pitchFamily="49" charset="0"/>
              </a:rPr>
              <a:t>quantity</a:t>
            </a:r>
            <a:r>
              <a:rPr lang="en-US" b="0" dirty="0">
                <a:solidFill>
                  <a:srgbClr val="E6EDF3"/>
                </a:solidFill>
                <a:effectLst/>
                <a:highlight>
                  <a:srgbClr val="000080"/>
                </a:highlight>
                <a:latin typeface="Consolas" panose="020B0609020204030204" pitchFamily="49" charset="0"/>
              </a:rPr>
              <a:t>, </a:t>
            </a:r>
            <a:r>
              <a:rPr lang="en-US" b="0" dirty="0">
                <a:solidFill>
                  <a:srgbClr val="FFA657"/>
                </a:solidFill>
                <a:effectLst/>
                <a:highlight>
                  <a:srgbClr val="000080"/>
                </a:highlight>
                <a:latin typeface="Consolas" panose="020B0609020204030204" pitchFamily="49" charset="0"/>
              </a:rPr>
              <a:t>date</a:t>
            </a:r>
            <a:r>
              <a:rPr lang="en-US" b="0" dirty="0">
                <a:solidFill>
                  <a:srgbClr val="E6EDF3"/>
                </a:solidFill>
                <a:effectLst/>
                <a:highlight>
                  <a:srgbClr val="000080"/>
                </a:highlight>
                <a:latin typeface="Consolas" panose="020B0609020204030204" pitchFamily="49" charset="0"/>
              </a:rPr>
              <a:t>, </a:t>
            </a:r>
            <a:r>
              <a:rPr lang="en-US" b="0" dirty="0" err="1">
                <a:solidFill>
                  <a:srgbClr val="FFA657"/>
                </a:solidFill>
                <a:effectLst/>
                <a:highlight>
                  <a:srgbClr val="000080"/>
                </a:highlight>
                <a:latin typeface="Consolas" panose="020B0609020204030204" pitchFamily="49" charset="0"/>
              </a:rPr>
              <a:t>portType</a:t>
            </a:r>
            <a:r>
              <a:rPr lang="en-US" b="0" dirty="0">
                <a:solidFill>
                  <a:srgbClr val="E6EDF3"/>
                </a:solidFill>
                <a:effectLst/>
                <a:highlight>
                  <a:srgbClr val="000080"/>
                </a:highlight>
                <a:latin typeface="Consolas" panose="020B0609020204030204" pitchFamily="49" charset="0"/>
              </a:rPr>
              <a:t>)</a:t>
            </a:r>
          </a:p>
          <a:p>
            <a:endParaRPr lang="en-US" b="0" dirty="0">
              <a:solidFill>
                <a:srgbClr val="E6EDF3"/>
              </a:solidFill>
              <a:effectLst/>
              <a:highlight>
                <a:srgbClr val="000080"/>
              </a:highlight>
              <a:latin typeface="Consolas" panose="020B0609020204030204" pitchFamily="49" charset="0"/>
            </a:endParaRPr>
          </a:p>
          <a:p>
            <a:r>
              <a:rPr lang="en-US" b="0" dirty="0">
                <a:solidFill>
                  <a:srgbClr val="FF7B72"/>
                </a:solidFill>
                <a:effectLst/>
                <a:highlight>
                  <a:srgbClr val="000080"/>
                </a:highlight>
                <a:latin typeface="Consolas" panose="020B0609020204030204" pitchFamily="49" charset="0"/>
              </a:rPr>
              <a:t>async</a:t>
            </a:r>
            <a:r>
              <a:rPr lang="en-US" b="0" dirty="0">
                <a:solidFill>
                  <a:srgbClr val="E6EDF3"/>
                </a:solidFill>
                <a:effectLst/>
                <a:highlight>
                  <a:srgbClr val="000080"/>
                </a:highlight>
                <a:latin typeface="Consolas" panose="020B0609020204030204" pitchFamily="49" charset="0"/>
              </a:rPr>
              <a:t> </a:t>
            </a:r>
            <a:r>
              <a:rPr lang="en-US" b="0" dirty="0">
                <a:solidFill>
                  <a:srgbClr val="FF7B72"/>
                </a:solidFill>
                <a:effectLst/>
                <a:highlight>
                  <a:srgbClr val="000080"/>
                </a:highlight>
                <a:latin typeface="Consolas" panose="020B0609020204030204" pitchFamily="49" charset="0"/>
              </a:rPr>
              <a:t>function</a:t>
            </a:r>
            <a:r>
              <a:rPr lang="en-US" b="0" dirty="0">
                <a:solidFill>
                  <a:srgbClr val="E6EDF3"/>
                </a:solidFill>
                <a:effectLst/>
                <a:highlight>
                  <a:srgbClr val="000080"/>
                </a:highlight>
                <a:latin typeface="Consolas" panose="020B0609020204030204" pitchFamily="49" charset="0"/>
              </a:rPr>
              <a:t> </a:t>
            </a:r>
            <a:r>
              <a:rPr lang="en-US" b="0" dirty="0" err="1">
                <a:solidFill>
                  <a:srgbClr val="D2A8FF"/>
                </a:solidFill>
                <a:effectLst/>
                <a:highlight>
                  <a:srgbClr val="000080"/>
                </a:highlight>
                <a:latin typeface="Consolas" panose="020B0609020204030204" pitchFamily="49" charset="0"/>
              </a:rPr>
              <a:t>makePortfolio</a:t>
            </a:r>
            <a:r>
              <a:rPr lang="en-US" b="0" dirty="0">
                <a:solidFill>
                  <a:srgbClr val="E6EDF3"/>
                </a:solidFill>
                <a:effectLst/>
                <a:highlight>
                  <a:srgbClr val="000080"/>
                </a:highlight>
                <a:latin typeface="Consolas" panose="020B0609020204030204" pitchFamily="49" charset="0"/>
              </a:rPr>
              <a:t>(</a:t>
            </a:r>
            <a:r>
              <a:rPr lang="en-US" b="0" dirty="0" err="1">
                <a:solidFill>
                  <a:srgbClr val="FFA657"/>
                </a:solidFill>
                <a:effectLst/>
                <a:highlight>
                  <a:srgbClr val="000080"/>
                </a:highlight>
                <a:latin typeface="Consolas" panose="020B0609020204030204" pitchFamily="49" charset="0"/>
              </a:rPr>
              <a:t>userID</a:t>
            </a:r>
            <a:r>
              <a:rPr lang="en-US" b="0" dirty="0">
                <a:solidFill>
                  <a:srgbClr val="E6EDF3"/>
                </a:solidFill>
                <a:effectLst/>
                <a:highlight>
                  <a:srgbClr val="000080"/>
                </a:highlight>
                <a:latin typeface="Consolas" panose="020B0609020204030204" pitchFamily="49" charset="0"/>
              </a:rPr>
              <a:t>, </a:t>
            </a:r>
            <a:r>
              <a:rPr lang="en-US" b="0" dirty="0" err="1">
                <a:solidFill>
                  <a:srgbClr val="FFA657"/>
                </a:solidFill>
                <a:effectLst/>
                <a:highlight>
                  <a:srgbClr val="000080"/>
                </a:highlight>
                <a:latin typeface="Consolas" panose="020B0609020204030204" pitchFamily="49" charset="0"/>
              </a:rPr>
              <a:t>lstStocks</a:t>
            </a:r>
            <a:r>
              <a:rPr lang="en-US" b="0" dirty="0">
                <a:solidFill>
                  <a:srgbClr val="E6EDF3"/>
                </a:solidFill>
                <a:effectLst/>
                <a:highlight>
                  <a:srgbClr val="000080"/>
                </a:highlight>
                <a:latin typeface="Consolas" panose="020B0609020204030204" pitchFamily="49" charset="0"/>
              </a:rPr>
              <a:t>, </a:t>
            </a:r>
            <a:r>
              <a:rPr lang="en-US" b="0" dirty="0" err="1">
                <a:solidFill>
                  <a:srgbClr val="FFA657"/>
                </a:solidFill>
                <a:effectLst/>
                <a:highlight>
                  <a:srgbClr val="000080"/>
                </a:highlight>
                <a:latin typeface="Consolas" panose="020B0609020204030204" pitchFamily="49" charset="0"/>
              </a:rPr>
              <a:t>initPortVal</a:t>
            </a:r>
            <a:r>
              <a:rPr lang="en-US" b="0" dirty="0">
                <a:solidFill>
                  <a:srgbClr val="E6EDF3"/>
                </a:solidFill>
                <a:effectLst/>
                <a:highlight>
                  <a:srgbClr val="000080"/>
                </a:highlight>
                <a:latin typeface="Consolas" panose="020B0609020204030204" pitchFamily="49" charset="0"/>
              </a:rPr>
              <a:t>, </a:t>
            </a:r>
            <a:r>
              <a:rPr lang="en-US" b="0" dirty="0" err="1">
                <a:solidFill>
                  <a:srgbClr val="FFA657"/>
                </a:solidFill>
                <a:effectLst/>
                <a:highlight>
                  <a:srgbClr val="000080"/>
                </a:highlight>
                <a:latin typeface="Consolas" panose="020B0609020204030204" pitchFamily="49" charset="0"/>
              </a:rPr>
              <a:t>trade_date</a:t>
            </a:r>
            <a:r>
              <a:rPr lang="en-US" b="0" dirty="0">
                <a:solidFill>
                  <a:srgbClr val="E6EDF3"/>
                </a:solidFill>
                <a:effectLst/>
                <a:highlight>
                  <a:srgbClr val="000080"/>
                </a:highlight>
                <a:latin typeface="Consolas" panose="020B0609020204030204" pitchFamily="49" charset="0"/>
              </a:rPr>
              <a:t>, </a:t>
            </a:r>
            <a:r>
              <a:rPr lang="en-US" b="0" dirty="0" err="1">
                <a:solidFill>
                  <a:srgbClr val="FFA657"/>
                </a:solidFill>
                <a:effectLst/>
                <a:highlight>
                  <a:srgbClr val="000080"/>
                </a:highlight>
                <a:latin typeface="Consolas" panose="020B0609020204030204" pitchFamily="49" charset="0"/>
              </a:rPr>
              <a:t>portType</a:t>
            </a:r>
            <a:r>
              <a:rPr lang="en-US" b="0" dirty="0">
                <a:solidFill>
                  <a:srgbClr val="E6EDF3"/>
                </a:solidFill>
                <a:effectLst/>
                <a:highlight>
                  <a:srgbClr val="000080"/>
                </a:highlight>
                <a:latin typeface="Consolas" panose="020B0609020204030204" pitchFamily="49" charset="0"/>
              </a:rPr>
              <a:t>)</a:t>
            </a:r>
          </a:p>
          <a:p>
            <a:endParaRPr lang="en-US" b="0" dirty="0">
              <a:solidFill>
                <a:srgbClr val="E6EDF3"/>
              </a:solidFill>
              <a:effectLst/>
              <a:highlight>
                <a:srgbClr val="000080"/>
              </a:highlight>
              <a:latin typeface="Consolas" panose="020B0609020204030204" pitchFamily="49" charset="0"/>
            </a:endParaRPr>
          </a:p>
          <a:p>
            <a:r>
              <a:rPr lang="en-US" b="0" dirty="0">
                <a:solidFill>
                  <a:srgbClr val="FF7B72"/>
                </a:solidFill>
                <a:effectLst/>
                <a:highlight>
                  <a:srgbClr val="000080"/>
                </a:highlight>
                <a:latin typeface="Consolas" panose="020B0609020204030204" pitchFamily="49" charset="0"/>
              </a:rPr>
              <a:t>async</a:t>
            </a:r>
            <a:r>
              <a:rPr lang="en-US" b="0" dirty="0">
                <a:solidFill>
                  <a:srgbClr val="E6EDF3"/>
                </a:solidFill>
                <a:effectLst/>
                <a:highlight>
                  <a:srgbClr val="000080"/>
                </a:highlight>
                <a:latin typeface="Consolas" panose="020B0609020204030204" pitchFamily="49" charset="0"/>
              </a:rPr>
              <a:t> </a:t>
            </a:r>
            <a:r>
              <a:rPr lang="en-US" b="0" dirty="0">
                <a:solidFill>
                  <a:srgbClr val="FF7B72"/>
                </a:solidFill>
                <a:effectLst/>
                <a:highlight>
                  <a:srgbClr val="000080"/>
                </a:highlight>
                <a:latin typeface="Consolas" panose="020B0609020204030204" pitchFamily="49" charset="0"/>
              </a:rPr>
              <a:t>function</a:t>
            </a:r>
            <a:r>
              <a:rPr lang="en-US" b="0" dirty="0">
                <a:solidFill>
                  <a:srgbClr val="E6EDF3"/>
                </a:solidFill>
                <a:effectLst/>
                <a:highlight>
                  <a:srgbClr val="000080"/>
                </a:highlight>
                <a:latin typeface="Consolas" panose="020B0609020204030204" pitchFamily="49" charset="0"/>
              </a:rPr>
              <a:t> </a:t>
            </a:r>
            <a:r>
              <a:rPr lang="en-US" b="0" dirty="0" err="1">
                <a:solidFill>
                  <a:srgbClr val="D2A8FF"/>
                </a:solidFill>
                <a:effectLst/>
                <a:highlight>
                  <a:srgbClr val="000080"/>
                </a:highlight>
                <a:latin typeface="Consolas" panose="020B0609020204030204" pitchFamily="49" charset="0"/>
              </a:rPr>
              <a:t>updatePortfolioValue</a:t>
            </a:r>
            <a:r>
              <a:rPr lang="en-US" b="0" dirty="0">
                <a:solidFill>
                  <a:srgbClr val="E6EDF3"/>
                </a:solidFill>
                <a:effectLst/>
                <a:highlight>
                  <a:srgbClr val="000080"/>
                </a:highlight>
                <a:latin typeface="Consolas" panose="020B0609020204030204" pitchFamily="49" charset="0"/>
              </a:rPr>
              <a:t>(</a:t>
            </a:r>
            <a:r>
              <a:rPr lang="en-US" b="0" dirty="0" err="1">
                <a:solidFill>
                  <a:srgbClr val="FFA657"/>
                </a:solidFill>
                <a:effectLst/>
                <a:highlight>
                  <a:srgbClr val="000080"/>
                </a:highlight>
                <a:latin typeface="Consolas" panose="020B0609020204030204" pitchFamily="49" charset="0"/>
              </a:rPr>
              <a:t>userID</a:t>
            </a:r>
            <a:r>
              <a:rPr lang="en-US" b="0" dirty="0">
                <a:solidFill>
                  <a:srgbClr val="E6EDF3"/>
                </a:solidFill>
                <a:effectLst/>
                <a:highlight>
                  <a:srgbClr val="000080"/>
                </a:highlight>
                <a:latin typeface="Consolas" panose="020B0609020204030204" pitchFamily="49" charset="0"/>
              </a:rPr>
              <a:t>, </a:t>
            </a:r>
            <a:r>
              <a:rPr lang="en-US" b="0" dirty="0">
                <a:solidFill>
                  <a:srgbClr val="FFA657"/>
                </a:solidFill>
                <a:effectLst/>
                <a:highlight>
                  <a:srgbClr val="000080"/>
                </a:highlight>
                <a:latin typeface="Consolas" panose="020B0609020204030204" pitchFamily="49" charset="0"/>
              </a:rPr>
              <a:t>date</a:t>
            </a:r>
            <a:r>
              <a:rPr lang="en-US" b="0" dirty="0">
                <a:solidFill>
                  <a:srgbClr val="E6EDF3"/>
                </a:solidFill>
                <a:effectLst/>
                <a:highlight>
                  <a:srgbClr val="000080"/>
                </a:highlight>
                <a:latin typeface="Consolas" panose="020B0609020204030204" pitchFamily="49" charset="0"/>
              </a:rPr>
              <a:t>)</a:t>
            </a:r>
          </a:p>
          <a:p>
            <a:endParaRPr lang="en-US" dirty="0">
              <a:highlight>
                <a:srgbClr val="000080"/>
              </a:highlight>
            </a:endParaRPr>
          </a:p>
        </p:txBody>
      </p:sp>
    </p:spTree>
    <p:extLst>
      <p:ext uri="{BB962C8B-B14F-4D97-AF65-F5344CB8AC3E}">
        <p14:creationId xmlns:p14="http://schemas.microsoft.com/office/powerpoint/2010/main" val="12157732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AEC0A11-B517-8845-A0DE-025477964484}"/>
              </a:ext>
            </a:extLst>
          </p:cNvPr>
          <p:cNvSpPr/>
          <p:nvPr/>
        </p:nvSpPr>
        <p:spPr>
          <a:xfrm>
            <a:off x="1" y="303924"/>
            <a:ext cx="11875138" cy="803516"/>
          </a:xfrm>
          <a:prstGeom prst="rect">
            <a:avLst/>
          </a:prstGeom>
          <a:solidFill>
            <a:srgbClr val="CC003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4" name="Title 10">
            <a:extLst>
              <a:ext uri="{FF2B5EF4-FFF2-40B4-BE49-F238E27FC236}">
                <a16:creationId xmlns:a16="http://schemas.microsoft.com/office/drawing/2014/main" id="{E1ABEEDF-ABF8-4B40-95D2-985476D967EE}"/>
              </a:ext>
            </a:extLst>
          </p:cNvPr>
          <p:cNvSpPr txBox="1">
            <a:spLocks/>
          </p:cNvSpPr>
          <p:nvPr/>
        </p:nvSpPr>
        <p:spPr>
          <a:xfrm>
            <a:off x="459357" y="361183"/>
            <a:ext cx="11219010" cy="661885"/>
          </a:xfrm>
          <a:prstGeom prst="rect">
            <a:avLst/>
          </a:prstGeom>
        </p:spPr>
        <p:txBody>
          <a:bodyPr anchor="t" anchorCtr="0">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4000" b="1" dirty="0">
                <a:solidFill>
                  <a:srgbClr val="FFFFFF"/>
                </a:solidFill>
                <a:cs typeface="Corbel"/>
              </a:rPr>
              <a:t>Three Types of Stock Portfolios/ Trading</a:t>
            </a:r>
          </a:p>
        </p:txBody>
      </p:sp>
      <p:sp>
        <p:nvSpPr>
          <p:cNvPr id="5" name="Slide Number Placeholder 4">
            <a:extLst>
              <a:ext uri="{FF2B5EF4-FFF2-40B4-BE49-F238E27FC236}">
                <a16:creationId xmlns:a16="http://schemas.microsoft.com/office/drawing/2014/main" id="{65044FE0-9980-57CC-72E3-71441E713476}"/>
              </a:ext>
            </a:extLst>
          </p:cNvPr>
          <p:cNvSpPr>
            <a:spLocks noGrp="1"/>
          </p:cNvSpPr>
          <p:nvPr>
            <p:ph type="sldNum" sz="quarter" idx="12"/>
          </p:nvPr>
        </p:nvSpPr>
        <p:spPr/>
        <p:txBody>
          <a:bodyPr/>
          <a:lstStyle/>
          <a:p>
            <a:fld id="{E809638F-E44D-7946-ACBB-2E1EDB1D1228}" type="slidenum">
              <a:rPr lang="en-US" smtClean="0"/>
              <a:t>7</a:t>
            </a:fld>
            <a:endParaRPr lang="en-US"/>
          </a:p>
        </p:txBody>
      </p:sp>
      <p:sp>
        <p:nvSpPr>
          <p:cNvPr id="48" name="Content Placeholder 2">
            <a:extLst>
              <a:ext uri="{FF2B5EF4-FFF2-40B4-BE49-F238E27FC236}">
                <a16:creationId xmlns:a16="http://schemas.microsoft.com/office/drawing/2014/main" id="{E7EFEE0C-116C-C0A2-020B-8CD9FF35930A}"/>
              </a:ext>
            </a:extLst>
          </p:cNvPr>
          <p:cNvSpPr txBox="1">
            <a:spLocks/>
          </p:cNvSpPr>
          <p:nvPr/>
        </p:nvSpPr>
        <p:spPr>
          <a:xfrm>
            <a:off x="189949" y="1370271"/>
            <a:ext cx="11685190" cy="4865705"/>
          </a:xfrm>
          <a:prstGeom prst="rect">
            <a:avLst/>
          </a:prstGeom>
        </p:spPr>
        <p:txBody>
          <a:bodyPr lIns="91440" tIns="45720" rIns="91440" bIns="45720" anchor="t">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55905" indent="-255905">
              <a:spcBef>
                <a:spcPts val="0"/>
              </a:spcBef>
              <a:spcAft>
                <a:spcPts val="600"/>
              </a:spcAft>
              <a:buClr>
                <a:srgbClr val="D82042"/>
              </a:buClr>
              <a:buFont typeface="Wingdings" pitchFamily="2" charset="2"/>
              <a:buChar char="§"/>
            </a:pPr>
            <a:endParaRPr lang="en-US" sz="1600" dirty="0"/>
          </a:p>
        </p:txBody>
      </p:sp>
      <p:sp>
        <p:nvSpPr>
          <p:cNvPr id="7" name="Rectangle 3">
            <a:extLst>
              <a:ext uri="{FF2B5EF4-FFF2-40B4-BE49-F238E27FC236}">
                <a16:creationId xmlns:a16="http://schemas.microsoft.com/office/drawing/2014/main" id="{9AB9F52B-6134-CE8C-23C4-A9A5006CDBA1}"/>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E6EDF3"/>
                </a:solidFill>
                <a:effectLst/>
                <a:latin typeface="Arial Unicode MS"/>
                <a:ea typeface="var(--vscode-editor-font-family, &quot;SF Mono&quot;, Monaco, Menlo, Consolas, &quot;Ubuntu Mono&quot;, &quot;Liberation Mono&quot;, &quot;DejaVu Sans Mono&quot;, &quot;Courier New&quot;, monospace)"/>
              </a:rPr>
              <a:t>____ _ _____ _ _ ___ / ___|(_)_ __ __|_ _| __ __ _ __| | ___ / \ |_ _| \___ \| | '_ ` _ \| || '__/ _` |/ _` |/ _ \ / _ \ | | ___) | | | | | | | || | | (_| | (_| | __/_ / ___ \ | | |____/|_|_| |_| |_|_||_| \__,_|\__,_|\___(_)_/ \_\___|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 name="Content Placeholder 2">
            <a:extLst>
              <a:ext uri="{FF2B5EF4-FFF2-40B4-BE49-F238E27FC236}">
                <a16:creationId xmlns:a16="http://schemas.microsoft.com/office/drawing/2014/main" id="{BD2FE3CF-FDAC-6AF5-6DF2-CAF7159C9065}"/>
              </a:ext>
            </a:extLst>
          </p:cNvPr>
          <p:cNvSpPr txBox="1">
            <a:spLocks/>
          </p:cNvSpPr>
          <p:nvPr/>
        </p:nvSpPr>
        <p:spPr>
          <a:xfrm>
            <a:off x="189951" y="1285899"/>
            <a:ext cx="7848610" cy="4907083"/>
          </a:xfrm>
          <a:prstGeom prst="rect">
            <a:avLst/>
          </a:prstGeom>
        </p:spPr>
        <p:txBody>
          <a:bodyPr lIns="91440" tIns="45720" rIns="91440" bIns="45720" anchor="t">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457200" indent="-457200">
              <a:spcBef>
                <a:spcPts val="0"/>
              </a:spcBef>
              <a:spcAft>
                <a:spcPts val="600"/>
              </a:spcAft>
              <a:buClr>
                <a:srgbClr val="D82042"/>
              </a:buClr>
              <a:buFont typeface="+mj-lt"/>
              <a:buAutoNum type="arabicPeriod"/>
            </a:pPr>
            <a:r>
              <a:rPr lang="en-US" sz="1800" b="1" dirty="0"/>
              <a:t>“Manual”</a:t>
            </a:r>
            <a:r>
              <a:rPr lang="en-US" sz="1800" dirty="0"/>
              <a:t>: combines </a:t>
            </a:r>
            <a:r>
              <a:rPr lang="en-US" sz="1800" i="1" dirty="0"/>
              <a:t>market order </a:t>
            </a:r>
            <a:r>
              <a:rPr lang="en-US" sz="1800" dirty="0"/>
              <a:t>and </a:t>
            </a:r>
            <a:r>
              <a:rPr lang="en-US" sz="1800" i="1" dirty="0"/>
              <a:t>limit order</a:t>
            </a:r>
            <a:r>
              <a:rPr lang="en-US" sz="1800" dirty="0"/>
              <a:t>, i.e., clients can execute transactions at the day they want and at the price from the data base.</a:t>
            </a:r>
          </a:p>
          <a:p>
            <a:pPr marL="0" indent="0">
              <a:spcBef>
                <a:spcPts val="0"/>
              </a:spcBef>
              <a:spcAft>
                <a:spcPts val="600"/>
              </a:spcAft>
              <a:buClr>
                <a:srgbClr val="D82042"/>
              </a:buClr>
              <a:buNone/>
            </a:pPr>
            <a:endParaRPr lang="en-US" sz="1800" dirty="0"/>
          </a:p>
          <a:p>
            <a:pPr marL="457200" indent="-457200">
              <a:spcBef>
                <a:spcPts val="0"/>
              </a:spcBef>
              <a:spcAft>
                <a:spcPts val="600"/>
              </a:spcAft>
              <a:buClr>
                <a:srgbClr val="D82042"/>
              </a:buClr>
              <a:buFont typeface="+mj-lt"/>
              <a:buAutoNum type="arabicPeriod" startAt="2"/>
            </a:pPr>
            <a:r>
              <a:rPr lang="en-US" sz="1800" b="1" dirty="0"/>
              <a:t>“Strategic”</a:t>
            </a:r>
            <a:r>
              <a:rPr lang="en-US" sz="1800" dirty="0"/>
              <a:t>: </a:t>
            </a:r>
            <a:r>
              <a:rPr lang="en-US" sz="1800" i="1" dirty="0"/>
              <a:t>Trend-Following</a:t>
            </a:r>
            <a:r>
              <a:rPr lang="en-US" sz="1800" dirty="0"/>
              <a:t> strategy allows the clients to specify the stock ticker symbol, the number of shares to trade, and the time period when the strategy will be active. Once set, the program will monitor the price movement daily. If buy/ sell signal is triggered, the program will execute the trade orders automatically.</a:t>
            </a:r>
          </a:p>
          <a:p>
            <a:pPr marL="457200" indent="-457200">
              <a:spcBef>
                <a:spcPts val="0"/>
              </a:spcBef>
              <a:spcAft>
                <a:spcPts val="600"/>
              </a:spcAft>
              <a:buClr>
                <a:srgbClr val="D82042"/>
              </a:buClr>
              <a:buFont typeface="+mj-lt"/>
              <a:buAutoNum type="arabicPeriod" startAt="2"/>
            </a:pPr>
            <a:endParaRPr lang="en-US" sz="1800" dirty="0"/>
          </a:p>
          <a:p>
            <a:pPr marL="457200" indent="-457200">
              <a:spcBef>
                <a:spcPts val="0"/>
              </a:spcBef>
              <a:spcAft>
                <a:spcPts val="600"/>
              </a:spcAft>
              <a:buClr>
                <a:srgbClr val="D82042"/>
              </a:buClr>
              <a:buFont typeface="+mj-lt"/>
              <a:buAutoNum type="arabicPeriod" startAt="2"/>
            </a:pPr>
            <a:endParaRPr lang="en-US" sz="1800" dirty="0"/>
          </a:p>
          <a:p>
            <a:pPr marL="457200" indent="-457200">
              <a:spcBef>
                <a:spcPts val="0"/>
              </a:spcBef>
              <a:spcAft>
                <a:spcPts val="600"/>
              </a:spcAft>
              <a:buClr>
                <a:srgbClr val="D82042"/>
              </a:buClr>
              <a:buFont typeface="+mj-lt"/>
              <a:buAutoNum type="arabicPeriod" startAt="2"/>
            </a:pPr>
            <a:r>
              <a:rPr lang="en-US" sz="1800" dirty="0"/>
              <a:t>“</a:t>
            </a:r>
            <a:r>
              <a:rPr lang="en-US" sz="1800" b="1" dirty="0"/>
              <a:t>Algorithmic”</a:t>
            </a:r>
            <a:r>
              <a:rPr lang="en-US" sz="1800" dirty="0"/>
              <a:t>: the app selects a subset of stocks from the market and calculates their weights to aim at mimicking a stock index (market). This is known as </a:t>
            </a:r>
            <a:r>
              <a:rPr lang="en-US" sz="1800" i="1" dirty="0"/>
              <a:t>Index Tracking</a:t>
            </a:r>
            <a:r>
              <a:rPr lang="en-US" sz="1800" dirty="0"/>
              <a:t>.</a:t>
            </a:r>
          </a:p>
        </p:txBody>
      </p:sp>
      <p:sp>
        <p:nvSpPr>
          <p:cNvPr id="6" name="TextBox 5">
            <a:extLst>
              <a:ext uri="{FF2B5EF4-FFF2-40B4-BE49-F238E27FC236}">
                <a16:creationId xmlns:a16="http://schemas.microsoft.com/office/drawing/2014/main" id="{BAB4A772-637E-7A1A-2B53-01FE31D10105}"/>
              </a:ext>
            </a:extLst>
          </p:cNvPr>
          <p:cNvSpPr txBox="1"/>
          <p:nvPr/>
        </p:nvSpPr>
        <p:spPr>
          <a:xfrm>
            <a:off x="1944010" y="1902793"/>
            <a:ext cx="5900638" cy="923330"/>
          </a:xfrm>
          <a:prstGeom prst="rect">
            <a:avLst/>
          </a:prstGeom>
          <a:noFill/>
        </p:spPr>
        <p:txBody>
          <a:bodyPr wrap="square" rtlCol="0">
            <a:spAutoFit/>
          </a:bodyPr>
          <a:lstStyle/>
          <a:p>
            <a:r>
              <a:rPr lang="en-US" b="0" dirty="0">
                <a:solidFill>
                  <a:srgbClr val="FF7B72"/>
                </a:solidFill>
                <a:effectLst/>
                <a:highlight>
                  <a:srgbClr val="000080"/>
                </a:highlight>
                <a:latin typeface="Consolas" panose="020B0609020204030204" pitchFamily="49" charset="0"/>
              </a:rPr>
              <a:t>async</a:t>
            </a:r>
            <a:r>
              <a:rPr lang="en-US" b="0" dirty="0">
                <a:solidFill>
                  <a:srgbClr val="E6EDF3"/>
                </a:solidFill>
                <a:effectLst/>
                <a:highlight>
                  <a:srgbClr val="000080"/>
                </a:highlight>
                <a:latin typeface="Consolas" panose="020B0609020204030204" pitchFamily="49" charset="0"/>
              </a:rPr>
              <a:t> </a:t>
            </a:r>
            <a:r>
              <a:rPr lang="en-US" b="0" dirty="0">
                <a:solidFill>
                  <a:srgbClr val="FF7B72"/>
                </a:solidFill>
                <a:effectLst/>
                <a:highlight>
                  <a:srgbClr val="000080"/>
                </a:highlight>
                <a:latin typeface="Consolas" panose="020B0609020204030204" pitchFamily="49" charset="0"/>
              </a:rPr>
              <a:t>function</a:t>
            </a:r>
            <a:r>
              <a:rPr lang="en-US" b="0" dirty="0">
                <a:solidFill>
                  <a:srgbClr val="E6EDF3"/>
                </a:solidFill>
                <a:effectLst/>
                <a:highlight>
                  <a:srgbClr val="000080"/>
                </a:highlight>
                <a:latin typeface="Consolas" panose="020B0609020204030204" pitchFamily="49" charset="0"/>
              </a:rPr>
              <a:t> </a:t>
            </a:r>
            <a:r>
              <a:rPr lang="en-US" b="0" dirty="0" err="1">
                <a:solidFill>
                  <a:srgbClr val="D2A8FF"/>
                </a:solidFill>
                <a:effectLst/>
                <a:highlight>
                  <a:srgbClr val="000080"/>
                </a:highlight>
                <a:latin typeface="Consolas" panose="020B0609020204030204" pitchFamily="49" charset="0"/>
              </a:rPr>
              <a:t>tradeStock</a:t>
            </a:r>
            <a:r>
              <a:rPr lang="en-US" b="0" dirty="0">
                <a:solidFill>
                  <a:srgbClr val="E6EDF3"/>
                </a:solidFill>
                <a:effectLst/>
                <a:highlight>
                  <a:srgbClr val="000080"/>
                </a:highlight>
                <a:latin typeface="Consolas" panose="020B0609020204030204" pitchFamily="49" charset="0"/>
              </a:rPr>
              <a:t>(</a:t>
            </a:r>
            <a:r>
              <a:rPr lang="en-US" b="0" dirty="0" err="1">
                <a:solidFill>
                  <a:srgbClr val="FFA657"/>
                </a:solidFill>
                <a:effectLst/>
                <a:highlight>
                  <a:srgbClr val="000080"/>
                </a:highlight>
                <a:latin typeface="Consolas" panose="020B0609020204030204" pitchFamily="49" charset="0"/>
              </a:rPr>
              <a:t>userID</a:t>
            </a:r>
            <a:r>
              <a:rPr lang="en-US" b="0" dirty="0">
                <a:solidFill>
                  <a:srgbClr val="E6EDF3"/>
                </a:solidFill>
                <a:effectLst/>
                <a:highlight>
                  <a:srgbClr val="000080"/>
                </a:highlight>
                <a:latin typeface="Consolas" panose="020B0609020204030204" pitchFamily="49" charset="0"/>
              </a:rPr>
              <a:t>, </a:t>
            </a:r>
            <a:r>
              <a:rPr lang="en-US" b="0" dirty="0">
                <a:solidFill>
                  <a:srgbClr val="FFA657"/>
                </a:solidFill>
                <a:effectLst/>
                <a:highlight>
                  <a:srgbClr val="000080"/>
                </a:highlight>
                <a:latin typeface="Consolas" panose="020B0609020204030204" pitchFamily="49" charset="0"/>
              </a:rPr>
              <a:t>ticker</a:t>
            </a:r>
            <a:r>
              <a:rPr lang="en-US" b="0" dirty="0">
                <a:solidFill>
                  <a:srgbClr val="E6EDF3"/>
                </a:solidFill>
                <a:effectLst/>
                <a:highlight>
                  <a:srgbClr val="000080"/>
                </a:highlight>
                <a:latin typeface="Consolas" panose="020B0609020204030204" pitchFamily="49" charset="0"/>
              </a:rPr>
              <a:t>, </a:t>
            </a:r>
            <a:r>
              <a:rPr lang="en-US" b="0" dirty="0">
                <a:solidFill>
                  <a:srgbClr val="FFA657"/>
                </a:solidFill>
                <a:effectLst/>
                <a:highlight>
                  <a:srgbClr val="000080"/>
                </a:highlight>
                <a:latin typeface="Consolas" panose="020B0609020204030204" pitchFamily="49" charset="0"/>
              </a:rPr>
              <a:t>quantity</a:t>
            </a:r>
            <a:r>
              <a:rPr lang="en-US" b="0" dirty="0">
                <a:solidFill>
                  <a:srgbClr val="E6EDF3"/>
                </a:solidFill>
                <a:effectLst/>
                <a:highlight>
                  <a:srgbClr val="000080"/>
                </a:highlight>
                <a:latin typeface="Consolas" panose="020B0609020204030204" pitchFamily="49" charset="0"/>
              </a:rPr>
              <a:t>, </a:t>
            </a:r>
            <a:r>
              <a:rPr lang="en-US" b="0" dirty="0">
                <a:solidFill>
                  <a:srgbClr val="FFA657"/>
                </a:solidFill>
                <a:effectLst/>
                <a:highlight>
                  <a:srgbClr val="000080"/>
                </a:highlight>
                <a:latin typeface="Consolas" panose="020B0609020204030204" pitchFamily="49" charset="0"/>
              </a:rPr>
              <a:t>date</a:t>
            </a:r>
            <a:r>
              <a:rPr lang="en-US" b="0" dirty="0">
                <a:solidFill>
                  <a:srgbClr val="E6EDF3"/>
                </a:solidFill>
                <a:effectLst/>
                <a:highlight>
                  <a:srgbClr val="000080"/>
                </a:highlight>
                <a:latin typeface="Consolas" panose="020B0609020204030204" pitchFamily="49" charset="0"/>
              </a:rPr>
              <a:t>, </a:t>
            </a:r>
            <a:r>
              <a:rPr lang="en-US" b="0" dirty="0">
                <a:solidFill>
                  <a:srgbClr val="FFA657"/>
                </a:solidFill>
                <a:effectLst/>
                <a:highlight>
                  <a:srgbClr val="000080"/>
                </a:highlight>
                <a:latin typeface="Consolas" panose="020B0609020204030204" pitchFamily="49" charset="0"/>
              </a:rPr>
              <a:t>type</a:t>
            </a:r>
            <a:r>
              <a:rPr lang="en-US" b="0" dirty="0">
                <a:solidFill>
                  <a:srgbClr val="E6EDF3"/>
                </a:solidFill>
                <a:effectLst/>
                <a:highlight>
                  <a:srgbClr val="000080"/>
                </a:highlight>
                <a:latin typeface="Consolas" panose="020B0609020204030204" pitchFamily="49" charset="0"/>
              </a:rPr>
              <a:t>)</a:t>
            </a:r>
          </a:p>
          <a:p>
            <a:endParaRPr lang="en-US" dirty="0">
              <a:highlight>
                <a:srgbClr val="000080"/>
              </a:highlight>
            </a:endParaRPr>
          </a:p>
        </p:txBody>
      </p:sp>
      <p:pic>
        <p:nvPicPr>
          <p:cNvPr id="9" name="Picture 8">
            <a:extLst>
              <a:ext uri="{FF2B5EF4-FFF2-40B4-BE49-F238E27FC236}">
                <a16:creationId xmlns:a16="http://schemas.microsoft.com/office/drawing/2014/main" id="{859367DE-CE56-B3DE-DCBD-29A8BF48984C}"/>
              </a:ext>
            </a:extLst>
          </p:cNvPr>
          <p:cNvPicPr>
            <a:picLocks noChangeAspect="1"/>
          </p:cNvPicPr>
          <p:nvPr/>
        </p:nvPicPr>
        <p:blipFill>
          <a:blip r:embed="rId3"/>
          <a:stretch>
            <a:fillRect/>
          </a:stretch>
        </p:blipFill>
        <p:spPr>
          <a:xfrm>
            <a:off x="8209433" y="2514192"/>
            <a:ext cx="3451621" cy="2001940"/>
          </a:xfrm>
          <a:prstGeom prst="rect">
            <a:avLst/>
          </a:prstGeom>
        </p:spPr>
      </p:pic>
      <p:pic>
        <p:nvPicPr>
          <p:cNvPr id="13" name="Picture 12" descr="A graph with red and blue lines&#10;&#10;Description automatically generated">
            <a:extLst>
              <a:ext uri="{FF2B5EF4-FFF2-40B4-BE49-F238E27FC236}">
                <a16:creationId xmlns:a16="http://schemas.microsoft.com/office/drawing/2014/main" id="{EB368637-AECE-56D8-CB04-02D46A578238}"/>
              </a:ext>
            </a:extLst>
          </p:cNvPr>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8054492" y="4590578"/>
            <a:ext cx="3620690" cy="1795132"/>
          </a:xfrm>
          <a:prstGeom prst="rect">
            <a:avLst/>
          </a:prstGeom>
        </p:spPr>
      </p:pic>
      <p:sp>
        <p:nvSpPr>
          <p:cNvPr id="14" name="TextBox 13">
            <a:extLst>
              <a:ext uri="{FF2B5EF4-FFF2-40B4-BE49-F238E27FC236}">
                <a16:creationId xmlns:a16="http://schemas.microsoft.com/office/drawing/2014/main" id="{E444C5BF-3577-91A9-4C47-C10F47B95852}"/>
              </a:ext>
            </a:extLst>
          </p:cNvPr>
          <p:cNvSpPr txBox="1"/>
          <p:nvPr/>
        </p:nvSpPr>
        <p:spPr>
          <a:xfrm>
            <a:off x="288894" y="3698382"/>
            <a:ext cx="7782900" cy="923330"/>
          </a:xfrm>
          <a:prstGeom prst="rect">
            <a:avLst/>
          </a:prstGeom>
          <a:noFill/>
        </p:spPr>
        <p:txBody>
          <a:bodyPr wrap="none" rtlCol="0">
            <a:spAutoFit/>
          </a:bodyPr>
          <a:lstStyle/>
          <a:p>
            <a:r>
              <a:rPr lang="en-US" b="0" dirty="0">
                <a:solidFill>
                  <a:srgbClr val="FF7B72"/>
                </a:solidFill>
                <a:effectLst/>
                <a:highlight>
                  <a:srgbClr val="000080"/>
                </a:highlight>
                <a:latin typeface="Consolas" panose="020B0609020204030204" pitchFamily="49" charset="0"/>
              </a:rPr>
              <a:t>async</a:t>
            </a:r>
            <a:r>
              <a:rPr lang="en-US" b="0" dirty="0">
                <a:solidFill>
                  <a:srgbClr val="E6EDF3"/>
                </a:solidFill>
                <a:effectLst/>
                <a:highlight>
                  <a:srgbClr val="000080"/>
                </a:highlight>
                <a:latin typeface="Consolas" panose="020B0609020204030204" pitchFamily="49" charset="0"/>
              </a:rPr>
              <a:t> </a:t>
            </a:r>
            <a:r>
              <a:rPr lang="en-US" b="0" dirty="0">
                <a:solidFill>
                  <a:srgbClr val="FF7B72"/>
                </a:solidFill>
                <a:effectLst/>
                <a:highlight>
                  <a:srgbClr val="000080"/>
                </a:highlight>
                <a:latin typeface="Consolas" panose="020B0609020204030204" pitchFamily="49" charset="0"/>
              </a:rPr>
              <a:t>function</a:t>
            </a:r>
            <a:r>
              <a:rPr lang="en-US" b="0" dirty="0">
                <a:solidFill>
                  <a:srgbClr val="E6EDF3"/>
                </a:solidFill>
                <a:effectLst/>
                <a:highlight>
                  <a:srgbClr val="000080"/>
                </a:highlight>
                <a:latin typeface="Consolas" panose="020B0609020204030204" pitchFamily="49" charset="0"/>
              </a:rPr>
              <a:t> </a:t>
            </a:r>
            <a:r>
              <a:rPr lang="en-US" b="0" dirty="0" err="1">
                <a:solidFill>
                  <a:srgbClr val="D2A8FF"/>
                </a:solidFill>
                <a:effectLst/>
                <a:highlight>
                  <a:srgbClr val="000080"/>
                </a:highlight>
                <a:latin typeface="Consolas" panose="020B0609020204030204" pitchFamily="49" charset="0"/>
              </a:rPr>
              <a:t>trendFollowing</a:t>
            </a:r>
            <a:r>
              <a:rPr lang="en-US" b="0" dirty="0">
                <a:solidFill>
                  <a:srgbClr val="E6EDF3"/>
                </a:solidFill>
                <a:effectLst/>
                <a:highlight>
                  <a:srgbClr val="000080"/>
                </a:highlight>
                <a:latin typeface="Consolas" panose="020B0609020204030204" pitchFamily="49" charset="0"/>
              </a:rPr>
              <a:t>(</a:t>
            </a:r>
            <a:r>
              <a:rPr lang="en-US" b="0" dirty="0" err="1">
                <a:solidFill>
                  <a:srgbClr val="FFA657"/>
                </a:solidFill>
                <a:effectLst/>
                <a:highlight>
                  <a:srgbClr val="000080"/>
                </a:highlight>
                <a:latin typeface="Consolas" panose="020B0609020204030204" pitchFamily="49" charset="0"/>
              </a:rPr>
              <a:t>userID</a:t>
            </a:r>
            <a:r>
              <a:rPr lang="en-US" b="0" dirty="0">
                <a:solidFill>
                  <a:srgbClr val="E6EDF3"/>
                </a:solidFill>
                <a:effectLst/>
                <a:highlight>
                  <a:srgbClr val="000080"/>
                </a:highlight>
                <a:latin typeface="Consolas" panose="020B0609020204030204" pitchFamily="49" charset="0"/>
              </a:rPr>
              <a:t>, </a:t>
            </a:r>
            <a:r>
              <a:rPr lang="en-US" b="0" dirty="0">
                <a:solidFill>
                  <a:srgbClr val="FFA657"/>
                </a:solidFill>
                <a:effectLst/>
                <a:highlight>
                  <a:srgbClr val="000080"/>
                </a:highlight>
                <a:latin typeface="Consolas" panose="020B0609020204030204" pitchFamily="49" charset="0"/>
              </a:rPr>
              <a:t>symbol</a:t>
            </a:r>
            <a:r>
              <a:rPr lang="en-US" b="0" dirty="0">
                <a:solidFill>
                  <a:srgbClr val="E6EDF3"/>
                </a:solidFill>
                <a:effectLst/>
                <a:highlight>
                  <a:srgbClr val="000080"/>
                </a:highlight>
                <a:latin typeface="Consolas" panose="020B0609020204030204" pitchFamily="49" charset="0"/>
              </a:rPr>
              <a:t>, </a:t>
            </a:r>
            <a:r>
              <a:rPr lang="en-US" b="0" dirty="0" err="1">
                <a:solidFill>
                  <a:srgbClr val="FFA657"/>
                </a:solidFill>
                <a:effectLst/>
                <a:highlight>
                  <a:srgbClr val="000080"/>
                </a:highlight>
                <a:latin typeface="Consolas" panose="020B0609020204030204" pitchFamily="49" charset="0"/>
              </a:rPr>
              <a:t>current_date</a:t>
            </a:r>
            <a:r>
              <a:rPr lang="en-US" b="0" dirty="0">
                <a:solidFill>
                  <a:srgbClr val="E6EDF3"/>
                </a:solidFill>
                <a:effectLst/>
                <a:highlight>
                  <a:srgbClr val="000080"/>
                </a:highlight>
                <a:latin typeface="Consolas" panose="020B0609020204030204" pitchFamily="49" charset="0"/>
              </a:rPr>
              <a:t>, </a:t>
            </a:r>
          </a:p>
          <a:p>
            <a:r>
              <a:rPr lang="en-US" b="0" dirty="0" err="1">
                <a:solidFill>
                  <a:srgbClr val="FFA657"/>
                </a:solidFill>
                <a:effectLst/>
                <a:highlight>
                  <a:srgbClr val="000080"/>
                </a:highlight>
                <a:latin typeface="Consolas" panose="020B0609020204030204" pitchFamily="49" charset="0"/>
              </a:rPr>
              <a:t>start_date</a:t>
            </a:r>
            <a:r>
              <a:rPr lang="en-US" b="0" dirty="0">
                <a:solidFill>
                  <a:srgbClr val="E6EDF3"/>
                </a:solidFill>
                <a:effectLst/>
                <a:highlight>
                  <a:srgbClr val="000080"/>
                </a:highlight>
                <a:latin typeface="Consolas" panose="020B0609020204030204" pitchFamily="49" charset="0"/>
              </a:rPr>
              <a:t>, </a:t>
            </a:r>
            <a:r>
              <a:rPr lang="en-US" b="0" dirty="0" err="1">
                <a:solidFill>
                  <a:srgbClr val="FFA657"/>
                </a:solidFill>
                <a:effectLst/>
                <a:highlight>
                  <a:srgbClr val="000080"/>
                </a:highlight>
                <a:latin typeface="Consolas" panose="020B0609020204030204" pitchFamily="49" charset="0"/>
              </a:rPr>
              <a:t>end_date</a:t>
            </a:r>
            <a:r>
              <a:rPr lang="en-US" b="0" dirty="0">
                <a:solidFill>
                  <a:srgbClr val="E6EDF3"/>
                </a:solidFill>
                <a:effectLst/>
                <a:highlight>
                  <a:srgbClr val="000080"/>
                </a:highlight>
                <a:latin typeface="Consolas" panose="020B0609020204030204" pitchFamily="49" charset="0"/>
              </a:rPr>
              <a:t>, </a:t>
            </a:r>
            <a:r>
              <a:rPr lang="en-US" b="0" dirty="0" err="1">
                <a:solidFill>
                  <a:srgbClr val="FFA657"/>
                </a:solidFill>
                <a:effectLst/>
                <a:highlight>
                  <a:srgbClr val="000080"/>
                </a:highlight>
                <a:latin typeface="Consolas" panose="020B0609020204030204" pitchFamily="49" charset="0"/>
              </a:rPr>
              <a:t>numShares</a:t>
            </a:r>
            <a:r>
              <a:rPr lang="en-US" b="0" dirty="0">
                <a:solidFill>
                  <a:srgbClr val="E6EDF3"/>
                </a:solidFill>
                <a:effectLst/>
                <a:highlight>
                  <a:srgbClr val="000080"/>
                </a:highlight>
                <a:latin typeface="Consolas" panose="020B0609020204030204" pitchFamily="49" charset="0"/>
              </a:rPr>
              <a:t>, </a:t>
            </a:r>
            <a:r>
              <a:rPr lang="en-US" b="0" dirty="0" err="1">
                <a:solidFill>
                  <a:srgbClr val="FFA657"/>
                </a:solidFill>
                <a:effectLst/>
                <a:highlight>
                  <a:srgbClr val="000080"/>
                </a:highlight>
                <a:latin typeface="Consolas" panose="020B0609020204030204" pitchFamily="49" charset="0"/>
              </a:rPr>
              <a:t>actionAtEnd</a:t>
            </a:r>
            <a:r>
              <a:rPr lang="en-US" b="0" dirty="0">
                <a:solidFill>
                  <a:srgbClr val="E6EDF3"/>
                </a:solidFill>
                <a:effectLst/>
                <a:highlight>
                  <a:srgbClr val="000080"/>
                </a:highlight>
                <a:latin typeface="Consolas" panose="020B0609020204030204" pitchFamily="49" charset="0"/>
              </a:rPr>
              <a:t> </a:t>
            </a:r>
            <a:r>
              <a:rPr lang="en-US" b="0" dirty="0">
                <a:solidFill>
                  <a:srgbClr val="FF7B72"/>
                </a:solidFill>
                <a:effectLst/>
                <a:highlight>
                  <a:srgbClr val="000080"/>
                </a:highlight>
                <a:latin typeface="Consolas" panose="020B0609020204030204" pitchFamily="49" charset="0"/>
              </a:rPr>
              <a:t>=</a:t>
            </a:r>
            <a:r>
              <a:rPr lang="en-US" b="0" dirty="0">
                <a:solidFill>
                  <a:srgbClr val="E6EDF3"/>
                </a:solidFill>
                <a:effectLst/>
                <a:highlight>
                  <a:srgbClr val="000080"/>
                </a:highlight>
                <a:latin typeface="Consolas" panose="020B0609020204030204" pitchFamily="49" charset="0"/>
              </a:rPr>
              <a:t> </a:t>
            </a:r>
            <a:r>
              <a:rPr lang="en-US" b="0" dirty="0">
                <a:solidFill>
                  <a:srgbClr val="A5D6FF"/>
                </a:solidFill>
                <a:effectLst/>
                <a:highlight>
                  <a:srgbClr val="000080"/>
                </a:highlight>
                <a:latin typeface="Consolas" panose="020B0609020204030204" pitchFamily="49" charset="0"/>
              </a:rPr>
              <a:t>'hold'</a:t>
            </a:r>
            <a:r>
              <a:rPr lang="en-US" b="0" dirty="0">
                <a:solidFill>
                  <a:srgbClr val="E6EDF3"/>
                </a:solidFill>
                <a:effectLst/>
                <a:highlight>
                  <a:srgbClr val="000080"/>
                </a:highlight>
                <a:latin typeface="Consolas" panose="020B0609020204030204" pitchFamily="49" charset="0"/>
              </a:rPr>
              <a:t>)</a:t>
            </a:r>
          </a:p>
          <a:p>
            <a:endParaRPr lang="en-US" dirty="0">
              <a:highlight>
                <a:srgbClr val="000080"/>
              </a:highlight>
            </a:endParaRPr>
          </a:p>
        </p:txBody>
      </p:sp>
      <p:sp>
        <p:nvSpPr>
          <p:cNvPr id="15" name="TextBox 14">
            <a:extLst>
              <a:ext uri="{FF2B5EF4-FFF2-40B4-BE49-F238E27FC236}">
                <a16:creationId xmlns:a16="http://schemas.microsoft.com/office/drawing/2014/main" id="{BF2F954D-3A0C-7953-A840-FAD090C4830C}"/>
              </a:ext>
            </a:extLst>
          </p:cNvPr>
          <p:cNvSpPr txBox="1"/>
          <p:nvPr/>
        </p:nvSpPr>
        <p:spPr>
          <a:xfrm>
            <a:off x="316861" y="5630746"/>
            <a:ext cx="7402989" cy="923330"/>
          </a:xfrm>
          <a:prstGeom prst="rect">
            <a:avLst/>
          </a:prstGeom>
          <a:noFill/>
        </p:spPr>
        <p:txBody>
          <a:bodyPr wrap="none" rtlCol="0">
            <a:spAutoFit/>
          </a:bodyPr>
          <a:lstStyle/>
          <a:p>
            <a:r>
              <a:rPr lang="en-US" b="0" dirty="0">
                <a:solidFill>
                  <a:srgbClr val="FF7B72"/>
                </a:solidFill>
                <a:effectLst/>
                <a:highlight>
                  <a:srgbClr val="000080"/>
                </a:highlight>
                <a:latin typeface="Consolas" panose="020B0609020204030204" pitchFamily="49" charset="0"/>
              </a:rPr>
              <a:t>async</a:t>
            </a:r>
            <a:r>
              <a:rPr lang="en-US" b="0" dirty="0">
                <a:solidFill>
                  <a:srgbClr val="E6EDF3"/>
                </a:solidFill>
                <a:effectLst/>
                <a:highlight>
                  <a:srgbClr val="000080"/>
                </a:highlight>
                <a:latin typeface="Consolas" panose="020B0609020204030204" pitchFamily="49" charset="0"/>
              </a:rPr>
              <a:t> </a:t>
            </a:r>
            <a:r>
              <a:rPr lang="en-US" b="0" dirty="0">
                <a:solidFill>
                  <a:srgbClr val="FF7B72"/>
                </a:solidFill>
                <a:effectLst/>
                <a:highlight>
                  <a:srgbClr val="000080"/>
                </a:highlight>
                <a:latin typeface="Consolas" panose="020B0609020204030204" pitchFamily="49" charset="0"/>
              </a:rPr>
              <a:t>function</a:t>
            </a:r>
            <a:r>
              <a:rPr lang="en-US" b="0" dirty="0">
                <a:solidFill>
                  <a:srgbClr val="E6EDF3"/>
                </a:solidFill>
                <a:effectLst/>
                <a:highlight>
                  <a:srgbClr val="000080"/>
                </a:highlight>
                <a:latin typeface="Consolas" panose="020B0609020204030204" pitchFamily="49" charset="0"/>
              </a:rPr>
              <a:t> </a:t>
            </a:r>
            <a:r>
              <a:rPr lang="en-US" b="0" dirty="0" err="1">
                <a:solidFill>
                  <a:srgbClr val="D2A8FF"/>
                </a:solidFill>
                <a:effectLst/>
                <a:highlight>
                  <a:srgbClr val="000080"/>
                </a:highlight>
                <a:latin typeface="Consolas" panose="020B0609020204030204" pitchFamily="49" charset="0"/>
              </a:rPr>
              <a:t>PCA_analysis</a:t>
            </a:r>
            <a:r>
              <a:rPr lang="en-US" b="0" dirty="0">
                <a:solidFill>
                  <a:srgbClr val="E6EDF3"/>
                </a:solidFill>
                <a:effectLst/>
                <a:highlight>
                  <a:srgbClr val="000080"/>
                </a:highlight>
                <a:latin typeface="Consolas" panose="020B0609020204030204" pitchFamily="49" charset="0"/>
              </a:rPr>
              <a:t>(</a:t>
            </a:r>
            <a:r>
              <a:rPr lang="en-US" b="0" dirty="0" err="1">
                <a:solidFill>
                  <a:srgbClr val="FFA657"/>
                </a:solidFill>
                <a:effectLst/>
                <a:highlight>
                  <a:srgbClr val="000080"/>
                </a:highlight>
                <a:latin typeface="Consolas" panose="020B0609020204030204" pitchFamily="49" charset="0"/>
              </a:rPr>
              <a:t>userID</a:t>
            </a:r>
            <a:r>
              <a:rPr lang="en-US" b="0" dirty="0">
                <a:solidFill>
                  <a:srgbClr val="E6EDF3"/>
                </a:solidFill>
                <a:effectLst/>
                <a:highlight>
                  <a:srgbClr val="000080"/>
                </a:highlight>
                <a:latin typeface="Consolas" panose="020B0609020204030204" pitchFamily="49" charset="0"/>
              </a:rPr>
              <a:t>, </a:t>
            </a:r>
            <a:r>
              <a:rPr lang="en-US" b="0" dirty="0" err="1">
                <a:solidFill>
                  <a:srgbClr val="FFA657"/>
                </a:solidFill>
                <a:effectLst/>
                <a:highlight>
                  <a:srgbClr val="000080"/>
                </a:highlight>
                <a:latin typeface="Consolas" panose="020B0609020204030204" pitchFamily="49" charset="0"/>
              </a:rPr>
              <a:t>analysis_start_date</a:t>
            </a:r>
            <a:r>
              <a:rPr lang="en-US" b="0" dirty="0">
                <a:solidFill>
                  <a:srgbClr val="E6EDF3"/>
                </a:solidFill>
                <a:effectLst/>
                <a:highlight>
                  <a:srgbClr val="000080"/>
                </a:highlight>
                <a:latin typeface="Consolas" panose="020B0609020204030204" pitchFamily="49" charset="0"/>
              </a:rPr>
              <a:t>, </a:t>
            </a:r>
          </a:p>
          <a:p>
            <a:r>
              <a:rPr lang="en-US" b="0" dirty="0" err="1">
                <a:solidFill>
                  <a:srgbClr val="FFA657"/>
                </a:solidFill>
                <a:effectLst/>
                <a:highlight>
                  <a:srgbClr val="000080"/>
                </a:highlight>
                <a:latin typeface="Consolas" panose="020B0609020204030204" pitchFamily="49" charset="0"/>
              </a:rPr>
              <a:t>analysis_end_date</a:t>
            </a:r>
            <a:r>
              <a:rPr lang="en-US" b="0" dirty="0">
                <a:solidFill>
                  <a:srgbClr val="E6EDF3"/>
                </a:solidFill>
                <a:effectLst/>
                <a:highlight>
                  <a:srgbClr val="000080"/>
                </a:highlight>
                <a:latin typeface="Consolas" panose="020B0609020204030204" pitchFamily="49" charset="0"/>
              </a:rPr>
              <a:t>, </a:t>
            </a:r>
            <a:r>
              <a:rPr lang="en-US" b="0" dirty="0" err="1">
                <a:solidFill>
                  <a:srgbClr val="FFA657"/>
                </a:solidFill>
                <a:effectLst/>
                <a:highlight>
                  <a:srgbClr val="000080"/>
                </a:highlight>
                <a:latin typeface="Consolas" panose="020B0609020204030204" pitchFamily="49" charset="0"/>
              </a:rPr>
              <a:t>totalValue</a:t>
            </a:r>
            <a:r>
              <a:rPr lang="en-US" b="0" dirty="0">
                <a:solidFill>
                  <a:srgbClr val="E6EDF3"/>
                </a:solidFill>
                <a:effectLst/>
                <a:highlight>
                  <a:srgbClr val="000080"/>
                </a:highlight>
                <a:latin typeface="Consolas" panose="020B0609020204030204" pitchFamily="49" charset="0"/>
              </a:rPr>
              <a:t>, </a:t>
            </a:r>
            <a:r>
              <a:rPr lang="en-US" b="0" dirty="0" err="1">
                <a:solidFill>
                  <a:srgbClr val="FFA657"/>
                </a:solidFill>
                <a:effectLst/>
                <a:highlight>
                  <a:srgbClr val="000080"/>
                </a:highlight>
                <a:latin typeface="Consolas" panose="020B0609020204030204" pitchFamily="49" charset="0"/>
              </a:rPr>
              <a:t>trade_date</a:t>
            </a:r>
            <a:r>
              <a:rPr lang="en-US" b="0" dirty="0">
                <a:solidFill>
                  <a:srgbClr val="E6EDF3"/>
                </a:solidFill>
                <a:effectLst/>
                <a:highlight>
                  <a:srgbClr val="000080"/>
                </a:highlight>
                <a:latin typeface="Consolas" panose="020B0609020204030204" pitchFamily="49" charset="0"/>
              </a:rPr>
              <a:t>)</a:t>
            </a:r>
          </a:p>
          <a:p>
            <a:endParaRPr lang="en-US" dirty="0">
              <a:highlight>
                <a:srgbClr val="000080"/>
              </a:highlight>
            </a:endParaRPr>
          </a:p>
        </p:txBody>
      </p:sp>
      <p:pic>
        <p:nvPicPr>
          <p:cNvPr id="24" name="Picture 23">
            <a:extLst>
              <a:ext uri="{FF2B5EF4-FFF2-40B4-BE49-F238E27FC236}">
                <a16:creationId xmlns:a16="http://schemas.microsoft.com/office/drawing/2014/main" id="{441843E4-289E-9C3D-5C72-EE35BAA248BF}"/>
              </a:ext>
            </a:extLst>
          </p:cNvPr>
          <p:cNvPicPr>
            <a:picLocks noChangeAspect="1"/>
          </p:cNvPicPr>
          <p:nvPr/>
        </p:nvPicPr>
        <p:blipFill>
          <a:blip r:embed="rId5"/>
          <a:stretch>
            <a:fillRect/>
          </a:stretch>
        </p:blipFill>
        <p:spPr>
          <a:xfrm>
            <a:off x="7860579" y="1208726"/>
            <a:ext cx="3800475" cy="1209675"/>
          </a:xfrm>
          <a:prstGeom prst="rect">
            <a:avLst/>
          </a:prstGeom>
        </p:spPr>
      </p:pic>
    </p:spTree>
    <p:extLst>
      <p:ext uri="{BB962C8B-B14F-4D97-AF65-F5344CB8AC3E}">
        <p14:creationId xmlns:p14="http://schemas.microsoft.com/office/powerpoint/2010/main" val="965674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AEC0A11-B517-8845-A0DE-025477964484}"/>
              </a:ext>
            </a:extLst>
          </p:cNvPr>
          <p:cNvSpPr/>
          <p:nvPr/>
        </p:nvSpPr>
        <p:spPr>
          <a:xfrm>
            <a:off x="1" y="303924"/>
            <a:ext cx="11875138" cy="803516"/>
          </a:xfrm>
          <a:prstGeom prst="rect">
            <a:avLst/>
          </a:prstGeom>
          <a:solidFill>
            <a:srgbClr val="CC003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00000"/>
              </a:solidFill>
            </a:endParaRPr>
          </a:p>
        </p:txBody>
      </p:sp>
      <p:sp>
        <p:nvSpPr>
          <p:cNvPr id="4" name="Title 10">
            <a:extLst>
              <a:ext uri="{FF2B5EF4-FFF2-40B4-BE49-F238E27FC236}">
                <a16:creationId xmlns:a16="http://schemas.microsoft.com/office/drawing/2014/main" id="{E1ABEEDF-ABF8-4B40-95D2-985476D967EE}"/>
              </a:ext>
            </a:extLst>
          </p:cNvPr>
          <p:cNvSpPr txBox="1">
            <a:spLocks/>
          </p:cNvSpPr>
          <p:nvPr/>
        </p:nvSpPr>
        <p:spPr>
          <a:xfrm>
            <a:off x="459357" y="361183"/>
            <a:ext cx="10525475" cy="661885"/>
          </a:xfrm>
          <a:prstGeom prst="rect">
            <a:avLst/>
          </a:prstGeom>
        </p:spPr>
        <p:txBody>
          <a:bodyPr anchor="t" anchorCtr="0">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4000" b="1" dirty="0">
                <a:solidFill>
                  <a:srgbClr val="FFFFFF"/>
                </a:solidFill>
                <a:cs typeface="Corbel"/>
              </a:rPr>
              <a:t>Dependencies and Assumptions</a:t>
            </a:r>
          </a:p>
        </p:txBody>
      </p:sp>
      <p:sp>
        <p:nvSpPr>
          <p:cNvPr id="7" name="Content Placeholder 2">
            <a:extLst>
              <a:ext uri="{FF2B5EF4-FFF2-40B4-BE49-F238E27FC236}">
                <a16:creationId xmlns:a16="http://schemas.microsoft.com/office/drawing/2014/main" id="{344F03F5-1316-8642-9CD1-B17AF5BD5550}"/>
              </a:ext>
            </a:extLst>
          </p:cNvPr>
          <p:cNvSpPr txBox="1">
            <a:spLocks/>
          </p:cNvSpPr>
          <p:nvPr/>
        </p:nvSpPr>
        <p:spPr>
          <a:xfrm>
            <a:off x="189949" y="1258955"/>
            <a:ext cx="11685190" cy="4865705"/>
          </a:xfrm>
          <a:prstGeom prst="rect">
            <a:avLst/>
          </a:prstGeom>
        </p:spPr>
        <p:txBody>
          <a:bodyPr lIns="91440" tIns="45720" rIns="91440" bIns="45720" anchor="t">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55905" indent="-255905">
              <a:spcBef>
                <a:spcPts val="0"/>
              </a:spcBef>
              <a:spcAft>
                <a:spcPts val="600"/>
              </a:spcAft>
              <a:buClr>
                <a:srgbClr val="D82042"/>
              </a:buClr>
              <a:buFont typeface="Wingdings" pitchFamily="2" charset="2"/>
              <a:buChar char="§"/>
            </a:pPr>
            <a:r>
              <a:rPr lang="en-US" sz="2400" dirty="0"/>
              <a:t>yahoo-finance2 – download historical and new stock prices</a:t>
            </a:r>
          </a:p>
          <a:p>
            <a:pPr marL="255905" indent="-255905">
              <a:spcBef>
                <a:spcPts val="0"/>
              </a:spcBef>
              <a:spcAft>
                <a:spcPts val="600"/>
              </a:spcAft>
              <a:buClr>
                <a:srgbClr val="D82042"/>
              </a:buClr>
              <a:buFont typeface="Wingdings" pitchFamily="2" charset="2"/>
              <a:buChar char="§"/>
            </a:pPr>
            <a:r>
              <a:rPr lang="en-US" sz="2400" dirty="0" err="1"/>
              <a:t>mysql</a:t>
            </a:r>
            <a:r>
              <a:rPr lang="en-US" sz="2400" dirty="0"/>
              <a:t> – database connection</a:t>
            </a:r>
          </a:p>
          <a:p>
            <a:pPr marL="255905" indent="-255905">
              <a:spcBef>
                <a:spcPts val="0"/>
              </a:spcBef>
              <a:spcAft>
                <a:spcPts val="600"/>
              </a:spcAft>
              <a:buClr>
                <a:srgbClr val="D82042"/>
              </a:buClr>
              <a:buFont typeface="Wingdings" pitchFamily="2" charset="2"/>
              <a:buChar char="§"/>
            </a:pPr>
            <a:r>
              <a:rPr lang="en-US" sz="2400" dirty="0" err="1"/>
              <a:t>child_process</a:t>
            </a:r>
            <a:r>
              <a:rPr lang="en-US" sz="2400" dirty="0"/>
              <a:t> – call an external program with machine learning algorithm</a:t>
            </a:r>
          </a:p>
          <a:p>
            <a:pPr marL="255905" indent="-255905">
              <a:spcBef>
                <a:spcPts val="0"/>
              </a:spcBef>
              <a:spcAft>
                <a:spcPts val="600"/>
              </a:spcAft>
              <a:buClr>
                <a:srgbClr val="D82042"/>
              </a:buClr>
              <a:buFont typeface="Wingdings" pitchFamily="2" charset="2"/>
              <a:buChar char="§"/>
            </a:pPr>
            <a:r>
              <a:rPr lang="en-US" sz="2400" dirty="0"/>
              <a:t>express, </a:t>
            </a:r>
            <a:r>
              <a:rPr lang="en-US" sz="2400" dirty="0" err="1"/>
              <a:t>cors</a:t>
            </a:r>
            <a:r>
              <a:rPr lang="en-US" sz="2400" dirty="0"/>
              <a:t>, express-session – server communications</a:t>
            </a:r>
          </a:p>
          <a:p>
            <a:pPr marL="255905" indent="-255905">
              <a:spcBef>
                <a:spcPts val="0"/>
              </a:spcBef>
              <a:spcAft>
                <a:spcPts val="600"/>
              </a:spcAft>
              <a:buClr>
                <a:srgbClr val="D82042"/>
              </a:buClr>
              <a:buFont typeface="Wingdings" pitchFamily="2" charset="2"/>
              <a:buChar char="§"/>
            </a:pPr>
            <a:r>
              <a:rPr lang="en-US" sz="2400" dirty="0"/>
              <a:t>fs, csv-parser, path </a:t>
            </a:r>
          </a:p>
          <a:p>
            <a:pPr marL="255905" indent="-255905">
              <a:spcBef>
                <a:spcPts val="0"/>
              </a:spcBef>
              <a:spcAft>
                <a:spcPts val="600"/>
              </a:spcAft>
              <a:buClr>
                <a:srgbClr val="D82042"/>
              </a:buClr>
              <a:buFont typeface="Wingdings" pitchFamily="2" charset="2"/>
              <a:buChar char="§"/>
            </a:pPr>
            <a:endParaRPr lang="en-US" sz="2400" dirty="0"/>
          </a:p>
          <a:p>
            <a:pPr marL="255905" indent="-255905">
              <a:spcBef>
                <a:spcPts val="0"/>
              </a:spcBef>
              <a:spcAft>
                <a:spcPts val="600"/>
              </a:spcAft>
              <a:buClr>
                <a:srgbClr val="D82042"/>
              </a:buClr>
              <a:buFont typeface="Wingdings" pitchFamily="2" charset="2"/>
              <a:buChar char="§"/>
            </a:pPr>
            <a:endParaRPr lang="en-US" sz="2400" dirty="0"/>
          </a:p>
          <a:p>
            <a:pPr marL="255905" indent="-255905">
              <a:spcBef>
                <a:spcPts val="0"/>
              </a:spcBef>
              <a:spcAft>
                <a:spcPts val="600"/>
              </a:spcAft>
              <a:buClr>
                <a:srgbClr val="D82042"/>
              </a:buClr>
              <a:buFont typeface="Wingdings" pitchFamily="2" charset="2"/>
              <a:buChar char="§"/>
            </a:pPr>
            <a:r>
              <a:rPr lang="en-US" sz="2400" dirty="0"/>
              <a:t>Constant interest rate</a:t>
            </a:r>
          </a:p>
          <a:p>
            <a:pPr marL="255905" indent="-255905">
              <a:spcBef>
                <a:spcPts val="0"/>
              </a:spcBef>
              <a:spcAft>
                <a:spcPts val="600"/>
              </a:spcAft>
              <a:buClr>
                <a:srgbClr val="D82042"/>
              </a:buClr>
              <a:buFont typeface="Wingdings" pitchFamily="2" charset="2"/>
              <a:buChar char="§"/>
            </a:pPr>
            <a:r>
              <a:rPr lang="en-US" sz="2400" dirty="0"/>
              <a:t>Market is liquid and frictionless – trade as many shares as the user wants without extra costs</a:t>
            </a:r>
          </a:p>
          <a:p>
            <a:pPr marL="255905" indent="-255905">
              <a:spcBef>
                <a:spcPts val="0"/>
              </a:spcBef>
              <a:spcAft>
                <a:spcPts val="600"/>
              </a:spcAft>
              <a:buClr>
                <a:srgbClr val="D82042"/>
              </a:buClr>
              <a:buFont typeface="Wingdings" pitchFamily="2" charset="2"/>
              <a:buChar char="§"/>
            </a:pPr>
            <a:r>
              <a:rPr lang="en-US" sz="2400" dirty="0"/>
              <a:t>No bid ask spread, no intraday – trade at closing price daily</a:t>
            </a:r>
          </a:p>
        </p:txBody>
      </p:sp>
      <p:sp>
        <p:nvSpPr>
          <p:cNvPr id="5" name="Slide Number Placeholder 4">
            <a:extLst>
              <a:ext uri="{FF2B5EF4-FFF2-40B4-BE49-F238E27FC236}">
                <a16:creationId xmlns:a16="http://schemas.microsoft.com/office/drawing/2014/main" id="{65044FE0-9980-57CC-72E3-71441E713476}"/>
              </a:ext>
            </a:extLst>
          </p:cNvPr>
          <p:cNvSpPr>
            <a:spLocks noGrp="1"/>
          </p:cNvSpPr>
          <p:nvPr>
            <p:ph type="sldNum" sz="quarter" idx="12"/>
          </p:nvPr>
        </p:nvSpPr>
        <p:spPr/>
        <p:txBody>
          <a:bodyPr/>
          <a:lstStyle/>
          <a:p>
            <a:fld id="{E809638F-E44D-7946-ACBB-2E1EDB1D1228}" type="slidenum">
              <a:rPr lang="en-US" smtClean="0"/>
              <a:t>8</a:t>
            </a:fld>
            <a:endParaRPr lang="en-US"/>
          </a:p>
        </p:txBody>
      </p:sp>
    </p:spTree>
    <p:extLst>
      <p:ext uri="{BB962C8B-B14F-4D97-AF65-F5344CB8AC3E}">
        <p14:creationId xmlns:p14="http://schemas.microsoft.com/office/powerpoint/2010/main" val="10870945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AEC0A11-B517-8845-A0DE-025477964484}"/>
              </a:ext>
            </a:extLst>
          </p:cNvPr>
          <p:cNvSpPr/>
          <p:nvPr/>
        </p:nvSpPr>
        <p:spPr>
          <a:xfrm>
            <a:off x="0" y="331582"/>
            <a:ext cx="11875138" cy="803516"/>
          </a:xfrm>
          <a:prstGeom prst="rect">
            <a:avLst/>
          </a:prstGeom>
          <a:solidFill>
            <a:srgbClr val="CC003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4" name="Title 10">
            <a:extLst>
              <a:ext uri="{FF2B5EF4-FFF2-40B4-BE49-F238E27FC236}">
                <a16:creationId xmlns:a16="http://schemas.microsoft.com/office/drawing/2014/main" id="{E1ABEEDF-ABF8-4B40-95D2-985476D967EE}"/>
              </a:ext>
            </a:extLst>
          </p:cNvPr>
          <p:cNvSpPr txBox="1">
            <a:spLocks/>
          </p:cNvSpPr>
          <p:nvPr/>
        </p:nvSpPr>
        <p:spPr>
          <a:xfrm>
            <a:off x="459357" y="361183"/>
            <a:ext cx="10525475" cy="661885"/>
          </a:xfrm>
          <a:prstGeom prst="rect">
            <a:avLst/>
          </a:prstGeom>
        </p:spPr>
        <p:txBody>
          <a:bodyPr anchor="t" anchorCtr="0">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4000" b="1" dirty="0">
                <a:solidFill>
                  <a:srgbClr val="FFFFFF"/>
                </a:solidFill>
                <a:cs typeface="Corbel"/>
              </a:rPr>
              <a:t>Live Demo – utility.js</a:t>
            </a:r>
          </a:p>
        </p:txBody>
      </p:sp>
      <p:sp>
        <p:nvSpPr>
          <p:cNvPr id="7" name="Content Placeholder 2">
            <a:extLst>
              <a:ext uri="{FF2B5EF4-FFF2-40B4-BE49-F238E27FC236}">
                <a16:creationId xmlns:a16="http://schemas.microsoft.com/office/drawing/2014/main" id="{344F03F5-1316-8642-9CD1-B17AF5BD5550}"/>
              </a:ext>
            </a:extLst>
          </p:cNvPr>
          <p:cNvSpPr txBox="1">
            <a:spLocks/>
          </p:cNvSpPr>
          <p:nvPr/>
        </p:nvSpPr>
        <p:spPr>
          <a:xfrm>
            <a:off x="189949" y="1258955"/>
            <a:ext cx="11685190" cy="4865705"/>
          </a:xfrm>
          <a:prstGeom prst="rect">
            <a:avLst/>
          </a:prstGeom>
        </p:spPr>
        <p:txBody>
          <a:bodyPr lIns="91440" tIns="45720" rIns="91440" bIns="45720" anchor="t">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55905" indent="-255905">
              <a:spcBef>
                <a:spcPts val="0"/>
              </a:spcBef>
              <a:spcAft>
                <a:spcPts val="600"/>
              </a:spcAft>
              <a:buClr>
                <a:srgbClr val="D82042"/>
              </a:buClr>
              <a:buFont typeface="Wingdings" pitchFamily="2" charset="2"/>
              <a:buChar char="§"/>
            </a:pPr>
            <a:endParaRPr lang="en-US" sz="2000" dirty="0"/>
          </a:p>
        </p:txBody>
      </p:sp>
      <p:sp>
        <p:nvSpPr>
          <p:cNvPr id="5" name="Slide Number Placeholder 4">
            <a:extLst>
              <a:ext uri="{FF2B5EF4-FFF2-40B4-BE49-F238E27FC236}">
                <a16:creationId xmlns:a16="http://schemas.microsoft.com/office/drawing/2014/main" id="{65044FE0-9980-57CC-72E3-71441E713476}"/>
              </a:ext>
            </a:extLst>
          </p:cNvPr>
          <p:cNvSpPr>
            <a:spLocks noGrp="1"/>
          </p:cNvSpPr>
          <p:nvPr>
            <p:ph type="sldNum" sz="quarter" idx="12"/>
          </p:nvPr>
        </p:nvSpPr>
        <p:spPr/>
        <p:txBody>
          <a:bodyPr/>
          <a:lstStyle/>
          <a:p>
            <a:fld id="{E809638F-E44D-7946-ACBB-2E1EDB1D1228}" type="slidenum">
              <a:rPr lang="en-US" smtClean="0"/>
              <a:t>9</a:t>
            </a:fld>
            <a:endParaRPr lang="en-US"/>
          </a:p>
        </p:txBody>
      </p:sp>
      <p:sp>
        <p:nvSpPr>
          <p:cNvPr id="2" name="Content Placeholder 2">
            <a:extLst>
              <a:ext uri="{FF2B5EF4-FFF2-40B4-BE49-F238E27FC236}">
                <a16:creationId xmlns:a16="http://schemas.microsoft.com/office/drawing/2014/main" id="{C6C0AB76-B815-344C-113E-15ED78C5B523}"/>
              </a:ext>
            </a:extLst>
          </p:cNvPr>
          <p:cNvSpPr txBox="1">
            <a:spLocks/>
          </p:cNvSpPr>
          <p:nvPr/>
        </p:nvSpPr>
        <p:spPr>
          <a:xfrm>
            <a:off x="342349" y="1411355"/>
            <a:ext cx="11685190" cy="4865705"/>
          </a:xfrm>
          <a:prstGeom prst="rect">
            <a:avLst/>
          </a:prstGeom>
        </p:spPr>
        <p:txBody>
          <a:bodyPr lIns="91440" tIns="45720" rIns="91440" bIns="45720" anchor="t">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55905" indent="-255905">
              <a:spcBef>
                <a:spcPts val="0"/>
              </a:spcBef>
              <a:spcAft>
                <a:spcPts val="600"/>
              </a:spcAft>
              <a:buClr>
                <a:srgbClr val="D82042"/>
              </a:buClr>
              <a:buFont typeface="Wingdings" pitchFamily="2" charset="2"/>
              <a:buChar char="§"/>
            </a:pPr>
            <a:r>
              <a:rPr lang="en-US" sz="2000" dirty="0" err="1"/>
              <a:t>tradeStock</a:t>
            </a:r>
            <a:endParaRPr lang="en-US" sz="2000" dirty="0"/>
          </a:p>
          <a:p>
            <a:pPr marL="255905" indent="-255905">
              <a:spcBef>
                <a:spcPts val="0"/>
              </a:spcBef>
              <a:spcAft>
                <a:spcPts val="600"/>
              </a:spcAft>
              <a:buClr>
                <a:srgbClr val="D82042"/>
              </a:buClr>
              <a:buFont typeface="Wingdings" pitchFamily="2" charset="2"/>
              <a:buChar char="§"/>
            </a:pPr>
            <a:endParaRPr lang="en-US" sz="2000" dirty="0"/>
          </a:p>
          <a:p>
            <a:pPr marL="255905" indent="-255905">
              <a:spcBef>
                <a:spcPts val="0"/>
              </a:spcBef>
              <a:spcAft>
                <a:spcPts val="600"/>
              </a:spcAft>
              <a:buClr>
                <a:srgbClr val="D82042"/>
              </a:buClr>
              <a:buFont typeface="Wingdings" pitchFamily="2" charset="2"/>
              <a:buChar char="§"/>
            </a:pPr>
            <a:r>
              <a:rPr lang="en-US" sz="2000" dirty="0" err="1"/>
              <a:t>updatePortfolioValue</a:t>
            </a:r>
            <a:endParaRPr lang="en-US" sz="2000" dirty="0"/>
          </a:p>
          <a:p>
            <a:pPr marL="255905" indent="-255905">
              <a:spcBef>
                <a:spcPts val="0"/>
              </a:spcBef>
              <a:spcAft>
                <a:spcPts val="600"/>
              </a:spcAft>
              <a:buClr>
                <a:srgbClr val="D82042"/>
              </a:buClr>
              <a:buFont typeface="Wingdings" pitchFamily="2" charset="2"/>
              <a:buChar char="§"/>
            </a:pPr>
            <a:endParaRPr lang="en-US" sz="2000" dirty="0"/>
          </a:p>
          <a:p>
            <a:pPr marL="255905" indent="-255905">
              <a:spcBef>
                <a:spcPts val="0"/>
              </a:spcBef>
              <a:spcAft>
                <a:spcPts val="600"/>
              </a:spcAft>
              <a:buClr>
                <a:srgbClr val="D82042"/>
              </a:buClr>
              <a:buFont typeface="Wingdings" pitchFamily="2" charset="2"/>
              <a:buChar char="§"/>
            </a:pPr>
            <a:r>
              <a:rPr lang="en-US" sz="2000" dirty="0" err="1"/>
              <a:t>trendFollowing</a:t>
            </a:r>
            <a:endParaRPr lang="en-US" sz="2000" dirty="0"/>
          </a:p>
          <a:p>
            <a:pPr marL="255905" indent="-255905">
              <a:spcBef>
                <a:spcPts val="0"/>
              </a:spcBef>
              <a:spcAft>
                <a:spcPts val="600"/>
              </a:spcAft>
              <a:buClr>
                <a:srgbClr val="D82042"/>
              </a:buClr>
              <a:buFont typeface="Wingdings" pitchFamily="2" charset="2"/>
              <a:buChar char="§"/>
            </a:pPr>
            <a:endParaRPr lang="en-US" sz="2000" dirty="0"/>
          </a:p>
          <a:p>
            <a:pPr marL="255905" indent="-255905">
              <a:spcBef>
                <a:spcPts val="0"/>
              </a:spcBef>
              <a:spcAft>
                <a:spcPts val="600"/>
              </a:spcAft>
              <a:buClr>
                <a:srgbClr val="D82042"/>
              </a:buClr>
              <a:buFont typeface="Wingdings" pitchFamily="2" charset="2"/>
              <a:buChar char="§"/>
            </a:pPr>
            <a:r>
              <a:rPr lang="en-US" sz="2000" dirty="0" err="1"/>
              <a:t>PCA_analysis</a:t>
            </a:r>
            <a:endParaRPr lang="en-US" sz="2000" dirty="0"/>
          </a:p>
          <a:p>
            <a:pPr marL="655955" lvl="1" indent="-255905">
              <a:spcBef>
                <a:spcPts val="0"/>
              </a:spcBef>
              <a:spcAft>
                <a:spcPts val="600"/>
              </a:spcAft>
              <a:buClr>
                <a:srgbClr val="D82042"/>
              </a:buClr>
              <a:buFont typeface="Wingdings" pitchFamily="2" charset="2"/>
              <a:buChar char="§"/>
            </a:pPr>
            <a:r>
              <a:rPr lang="en-US" sz="1600" dirty="0" err="1"/>
              <a:t>portfolio_by_PCA</a:t>
            </a:r>
            <a:endParaRPr lang="en-US" sz="1600" dirty="0"/>
          </a:p>
        </p:txBody>
      </p:sp>
    </p:spTree>
    <p:extLst>
      <p:ext uri="{BB962C8B-B14F-4D97-AF65-F5344CB8AC3E}">
        <p14:creationId xmlns:p14="http://schemas.microsoft.com/office/powerpoint/2010/main" val="39976954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B83A10E719B844087086539EA1CED5D" ma:contentTypeVersion="14" ma:contentTypeDescription="Create a new document." ma:contentTypeScope="" ma:versionID="1cfbbc0ef7e99730e274ad598df9cc3b">
  <xsd:schema xmlns:xsd="http://www.w3.org/2001/XMLSchema" xmlns:xs="http://www.w3.org/2001/XMLSchema" xmlns:p="http://schemas.microsoft.com/office/2006/metadata/properties" xmlns:ns3="5e2727f3-1866-46a2-bfec-29821adb93ac" xmlns:ns4="bb954c19-f1e3-4d14-8be0-73684091bb81" targetNamespace="http://schemas.microsoft.com/office/2006/metadata/properties" ma:root="true" ma:fieldsID="b574a942c7d8cf661e6357d8f8db37b4" ns3:_="" ns4:_="">
    <xsd:import namespace="5e2727f3-1866-46a2-bfec-29821adb93ac"/>
    <xsd:import namespace="bb954c19-f1e3-4d14-8be0-73684091bb81"/>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element ref="ns3:MediaServiceAutoTags" minOccurs="0"/>
                <xsd:element ref="ns3:MediaServiceGenerationTime" minOccurs="0"/>
                <xsd:element ref="ns3:MediaServiceEventHashCode" minOccurs="0"/>
                <xsd:element ref="ns3:_activity" minOccurs="0"/>
                <xsd:element ref="ns3:MediaServiceObjectDetectorVersions" minOccurs="0"/>
                <xsd:element ref="ns3:MediaServiceDateTaken" minOccurs="0"/>
                <xsd:element ref="ns3: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e2727f3-1866-46a2-bfec-29821adb93a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_activity" ma:index="18" nillable="true" ma:displayName="_activity" ma:hidden="true" ma:internalName="_activity">
      <xsd:simpleType>
        <xsd:restriction base="dms:Note"/>
      </xsd:simpleType>
    </xsd:element>
    <xsd:element name="MediaServiceObjectDetectorVersions" ma:index="19" nillable="true" ma:displayName="MediaServiceObjectDetectorVersions" ma:hidden="true" ma:indexed="true" ma:internalName="MediaServiceObjectDetectorVersions" ma:readOnly="true">
      <xsd:simpleType>
        <xsd:restriction base="dms:Text"/>
      </xsd:simpleType>
    </xsd:element>
    <xsd:element name="MediaServiceDateTaken" ma:index="20" nillable="true" ma:displayName="MediaServiceDateTaken" ma:hidden="true" ma:indexed="true" ma:internalName="MediaServiceDateTaken" ma:readOnly="true">
      <xsd:simpleType>
        <xsd:restriction base="dms:Text"/>
      </xsd:simpleType>
    </xsd:element>
    <xsd:element name="MediaServiceOCR" ma:index="21"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b954c19-f1e3-4d14-8be0-73684091bb81"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5e2727f3-1866-46a2-bfec-29821adb93ac" xsi:nil="true"/>
  </documentManagement>
</p:properties>
</file>

<file path=customXml/itemProps1.xml><?xml version="1.0" encoding="utf-8"?>
<ds:datastoreItem xmlns:ds="http://schemas.openxmlformats.org/officeDocument/2006/customXml" ds:itemID="{FE854BD8-403E-4C1E-B08F-F90ED04E32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e2727f3-1866-46a2-bfec-29821adb93ac"/>
    <ds:schemaRef ds:uri="bb954c19-f1e3-4d14-8be0-73684091bb8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94EBF72-05B3-4092-B058-100DE54983B2}">
  <ds:schemaRefs>
    <ds:schemaRef ds:uri="http://schemas.microsoft.com/sharepoint/v3/contenttype/forms"/>
  </ds:schemaRefs>
</ds:datastoreItem>
</file>

<file path=customXml/itemProps3.xml><?xml version="1.0" encoding="utf-8"?>
<ds:datastoreItem xmlns:ds="http://schemas.openxmlformats.org/officeDocument/2006/customXml" ds:itemID="{1EFFF01E-6DF4-4530-B663-FF4BD91444A6}">
  <ds:schemaRefs>
    <ds:schemaRef ds:uri="http://purl.org/dc/elements/1.1/"/>
    <ds:schemaRef ds:uri="http://purl.org/dc/terms/"/>
    <ds:schemaRef ds:uri="http://schemas.microsoft.com/office/2006/documentManagement/types"/>
    <ds:schemaRef ds:uri="http://schemas.microsoft.com/office/infopath/2007/PartnerControls"/>
    <ds:schemaRef ds:uri="http://schemas.microsoft.com/office/2006/metadata/properties"/>
    <ds:schemaRef ds:uri="http://purl.org/dc/dcmitype/"/>
    <ds:schemaRef ds:uri="bb954c19-f1e3-4d14-8be0-73684091bb81"/>
    <ds:schemaRef ds:uri="http://schemas.openxmlformats.org/package/2006/metadata/core-properties"/>
    <ds:schemaRef ds:uri="5e2727f3-1866-46a2-bfec-29821adb93ac"/>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16984</TotalTime>
  <Words>1276</Words>
  <Application>Microsoft Office PowerPoint</Application>
  <PresentationFormat>Widescreen</PresentationFormat>
  <Paragraphs>137</Paragraphs>
  <Slides>13</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 Unicode MS</vt:lpstr>
      <vt:lpstr>Arial</vt:lpstr>
      <vt:lpstr>Calibri</vt:lpstr>
      <vt:lpstr>Cambria Math</vt:lpstr>
      <vt:lpstr>Consolas</vt:lpstr>
      <vt:lpstr>Corbel</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Rick Shen</cp:lastModifiedBy>
  <cp:revision>222</cp:revision>
  <cp:lastPrinted>2023-09-14T14:34:01Z</cp:lastPrinted>
  <dcterms:created xsi:type="dcterms:W3CDTF">2018-07-12T14:29:14Z</dcterms:created>
  <dcterms:modified xsi:type="dcterms:W3CDTF">2024-12-06T16:02:30Z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0x0101007B83A10E719B844087086539EA1CED5D</vt:lpwstr>
  </property>
</Properties>
</file>